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684" r:id="rId3"/>
    <p:sldMasterId id="2147483672" r:id="rId4"/>
  </p:sldMasterIdLst>
  <p:notesMasterIdLst>
    <p:notesMasterId r:id="rId15"/>
  </p:notesMasterIdLst>
  <p:sldIdLst>
    <p:sldId id="256" r:id="rId5"/>
    <p:sldId id="260" r:id="rId6"/>
    <p:sldId id="258" r:id="rId7"/>
    <p:sldId id="259" r:id="rId8"/>
    <p:sldId id="261" r:id="rId9"/>
    <p:sldId id="263" r:id="rId10"/>
    <p:sldId id="262" r:id="rId11"/>
    <p:sldId id="264" r:id="rId12"/>
    <p:sldId id="265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 showGuides="1">
      <p:cViewPr>
        <p:scale>
          <a:sx n="90" d="100"/>
          <a:sy n="90" d="100"/>
        </p:scale>
        <p:origin x="1254" y="498"/>
      </p:cViewPr>
      <p:guideLst>
        <p:guide orient="horz" pos="2183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D557-DF7C-4A17-A7E4-28D4B3046FA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016F-F0F1-45C7-8ACD-A438391ED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Ekosystémy: funkcie, procesy, diverzita, </a:t>
            </a:r>
          </a:p>
          <a:p>
            <a:r>
              <a:rPr lang="sk-SK" dirty="0" err="1" smtClean="0"/>
              <a:t>Sociekon</a:t>
            </a:r>
            <a:r>
              <a:rPr lang="sk-SK" dirty="0" smtClean="0"/>
              <a:t>: využívanie ekosystémov –</a:t>
            </a:r>
            <a:r>
              <a:rPr lang="sk-SK" baseline="0" dirty="0" smtClean="0"/>
              <a:t> ako úžitkov: výživa, materiál, benefitov: rekreácia, bezpečnosť, redukcia CO2, a ich </a:t>
            </a:r>
            <a:r>
              <a:rPr lang="sk-SK" baseline="0" dirty="0" err="1" smtClean="0"/>
              <a:t>hodnot</a:t>
            </a:r>
            <a:r>
              <a:rPr lang="sk-SK" baseline="0" dirty="0" smtClean="0"/>
              <a:t>: ekonomické hodnoty, sociálne hodnoty, zdravie...</a:t>
            </a:r>
            <a:endParaRPr lang="en-US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2016F-F0F1-45C7-8ACD-A438391EDF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Výsledok vyhľadávania obrázkov pre dopyt národné lesnícke centrum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0" y="143802"/>
            <a:ext cx="9807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390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3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2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28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4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36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3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6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9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2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4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00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0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0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69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13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64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70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255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63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9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7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7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8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779446-97B9-4B4E-B77E-105A701FC61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954B7-269F-4AA8-93AA-59E88006B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AA08-B1B5-4375-8AB8-D53F9BF9680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6A05-EAA6-496E-B782-9EAE94E45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D397-A22D-473E-99CD-AD6DFAE5AF8E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613D-CC78-4716-85D0-B41E79B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A9F8-B1C4-41CB-8B6B-99BF3303BD6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D8F1-575E-4A7B-8CE9-954AEF845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1"/>
          <a:stretch/>
        </p:blipFill>
        <p:spPr>
          <a:xfrm>
            <a:off x="2007686" y="1477107"/>
            <a:ext cx="8176624" cy="46987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16523"/>
            <a:ext cx="9144000" cy="997530"/>
          </a:xfrm>
        </p:spPr>
        <p:txBody>
          <a:bodyPr>
            <a:normAutofit/>
          </a:bodyPr>
          <a:lstStyle/>
          <a:p>
            <a:r>
              <a:rPr lang="sk-SK" b="1" dirty="0" smtClean="0"/>
              <a:t>Projekt </a:t>
            </a:r>
            <a:r>
              <a:rPr lang="sk-SK" dirty="0" err="1" smtClean="0"/>
              <a:t>TestPESLes</a:t>
            </a:r>
            <a:r>
              <a:rPr lang="sk-SK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81461" y="1744371"/>
            <a:ext cx="8008538" cy="832526"/>
          </a:xfrm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Testovanie </a:t>
            </a:r>
            <a:r>
              <a:rPr lang="sk-SK" sz="3600" b="1" dirty="0">
                <a:solidFill>
                  <a:schemeClr val="bg1"/>
                </a:solidFill>
              </a:rPr>
              <a:t>nových politík a podnikateľských modelov na zabezpečenie vybraných ekosystémových služieb </a:t>
            </a:r>
            <a:r>
              <a:rPr lang="sk-SK" sz="3600" b="1" dirty="0" smtClean="0">
                <a:solidFill>
                  <a:schemeClr val="bg1"/>
                </a:solidFill>
              </a:rPr>
              <a:t>lesa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076090" y="3658918"/>
            <a:ext cx="2039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9600" b="1" dirty="0" smtClean="0"/>
              <a:t>€</a:t>
            </a:r>
            <a:endParaRPr lang="en-GB" sz="9600" b="1" dirty="0"/>
          </a:p>
        </p:txBody>
      </p:sp>
      <p:sp>
        <p:nvSpPr>
          <p:cNvPr id="7" name="Obdĺžnik 6"/>
          <p:cNvSpPr/>
          <p:nvPr/>
        </p:nvSpPr>
        <p:spPr>
          <a:xfrm>
            <a:off x="2684850" y="5271822"/>
            <a:ext cx="700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</a:pPr>
            <a:r>
              <a:rPr lang="sk-SK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Zuzana Sarvašová, Jaroslav Šálka, Zuzana Dobšinská, Martina </a:t>
            </a:r>
            <a:r>
              <a:rPr lang="sk-SK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Štěrbová</a:t>
            </a:r>
            <a:r>
              <a:rPr lang="sk-SK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Ladislav </a:t>
            </a:r>
            <a:r>
              <a:rPr lang="sk-SK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Kulla</a:t>
            </a:r>
            <a:r>
              <a:rPr lang="sk-SK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Milan </a:t>
            </a:r>
            <a:r>
              <a:rPr lang="sk-SK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Sarvaš</a:t>
            </a:r>
            <a:r>
              <a:rPr lang="sk-SK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Klára </a:t>
            </a:r>
            <a:r>
              <a:rPr lang="sk-SK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Báliková</a:t>
            </a:r>
            <a:r>
              <a:rPr lang="sk-SK" dirty="0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, Jozef </a:t>
            </a:r>
            <a:r>
              <a:rPr lang="sk-SK" dirty="0" err="1" smtClean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Výbošťok</a:t>
            </a:r>
            <a:endParaRPr lang="en-GB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345824" y="6361327"/>
            <a:ext cx="5500352" cy="365125"/>
          </a:xfrm>
        </p:spPr>
        <p:txBody>
          <a:bodyPr/>
          <a:lstStyle/>
          <a:p>
            <a:r>
              <a:rPr lang="sk-SK" sz="1400" dirty="0"/>
              <a:t>Aktuálne otázky ekonomiky a politiky LH SR </a:t>
            </a:r>
            <a:r>
              <a:rPr lang="sk-SK" sz="1400" dirty="0" smtClean="0"/>
              <a:t>2018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3521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1"/>
          <a:stretch/>
        </p:blipFill>
        <p:spPr>
          <a:xfrm>
            <a:off x="2007686" y="1477107"/>
            <a:ext cx="8176624" cy="469873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chemeClr val="bg1"/>
                </a:solidFill>
              </a:rPr>
              <a:t>Ďakujem za pozornosť.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7" y="6289909"/>
            <a:ext cx="10515600" cy="348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1600" dirty="0"/>
              <a:t>Táto práca bola podporená Agentúrou na podporu výskumu a vývoja na základe zmluvy č. APVV17-0232</a:t>
            </a:r>
            <a:endParaRPr lang="en-US" sz="1600" dirty="0"/>
          </a:p>
        </p:txBody>
      </p:sp>
      <p:sp>
        <p:nvSpPr>
          <p:cNvPr id="5" name="Obdĺžnik 4"/>
          <p:cNvSpPr/>
          <p:nvPr/>
        </p:nvSpPr>
        <p:spPr>
          <a:xfrm>
            <a:off x="5076090" y="3680209"/>
            <a:ext cx="2039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9600" b="1" dirty="0" smtClean="0"/>
              <a:t>€</a:t>
            </a:r>
            <a:endParaRPr lang="en-GB" sz="9600" b="1" dirty="0"/>
          </a:p>
        </p:txBody>
      </p:sp>
    </p:spTree>
    <p:extLst>
      <p:ext uri="{BB962C8B-B14F-4D97-AF65-F5344CB8AC3E}">
        <p14:creationId xmlns:p14="http://schemas.microsoft.com/office/powerpoint/2010/main" val="26088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Pozadie témy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Akčný plán NLP: </a:t>
            </a:r>
          </a:p>
          <a:p>
            <a:pPr marL="0" indent="0">
              <a:buNone/>
            </a:pPr>
            <a:r>
              <a:rPr lang="sk-SK" dirty="0" smtClean="0"/>
              <a:t>Strategický </a:t>
            </a:r>
            <a:r>
              <a:rPr lang="sk-SK" dirty="0"/>
              <a:t>cieľ 4 – Zvyšovanie dlhodobej konkurencieschopnosti</a:t>
            </a:r>
            <a:r>
              <a:rPr lang="sk-SK" dirty="0" smtClean="0"/>
              <a:t>,</a:t>
            </a:r>
          </a:p>
          <a:p>
            <a:pPr marL="0" indent="0">
              <a:buNone/>
            </a:pPr>
            <a:r>
              <a:rPr lang="sk-SK" dirty="0" smtClean="0"/>
              <a:t>Priorita </a:t>
            </a:r>
            <a:r>
              <a:rPr lang="sk-SK" dirty="0"/>
              <a:t>9 – Zvýšiť dlhodobú konkurencieschopnosť a ekonomickú životaschopnosť lesníctva</a:t>
            </a:r>
            <a:r>
              <a:rPr lang="sk-SK" b="1" dirty="0"/>
              <a:t> </a:t>
            </a: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Opatrenie</a:t>
            </a:r>
            <a:r>
              <a:rPr lang="sk-SK" b="1" dirty="0" smtClean="0"/>
              <a:t> </a:t>
            </a:r>
            <a:r>
              <a:rPr lang="sk-SK" dirty="0"/>
              <a:t>4.20.4 Vypracovať alternatívne modely pre vznik trhu s </a:t>
            </a:r>
            <a:r>
              <a:rPr lang="sk-SK" dirty="0" err="1"/>
              <a:t>nedrevoprodukčnými</a:t>
            </a:r>
            <a:r>
              <a:rPr lang="sk-SK" dirty="0"/>
              <a:t> službami lesa s motivačnými nástrojmi vzťahov medzi majiteľmi a obhospodarovateľmi lesa a subjektmi, ktoré služby komerčne využívajú.</a:t>
            </a:r>
            <a:endParaRPr lang="en-GB" dirty="0"/>
          </a:p>
          <a:p>
            <a:pPr marL="0" indent="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Medzinárodné aktivity:</a:t>
            </a:r>
          </a:p>
          <a:p>
            <a:pPr marL="0" indent="0">
              <a:buNone/>
            </a:pPr>
            <a:r>
              <a:rPr lang="en-GB" dirty="0"/>
              <a:t>Forest Europe</a:t>
            </a:r>
            <a:r>
              <a:rPr lang="sk-SK" dirty="0"/>
              <a:t>; </a:t>
            </a:r>
            <a:r>
              <a:rPr lang="en-GB" dirty="0"/>
              <a:t>IUCN; </a:t>
            </a:r>
            <a:r>
              <a:rPr lang="sk-SK" dirty="0"/>
              <a:t>MEA; </a:t>
            </a:r>
            <a:r>
              <a:rPr lang="en-GB" dirty="0"/>
              <a:t>OECD; </a:t>
            </a:r>
            <a:r>
              <a:rPr lang="en-GB" dirty="0" smtClean="0"/>
              <a:t>UN</a:t>
            </a:r>
            <a:r>
              <a:rPr lang="sk-SK" dirty="0" smtClean="0"/>
              <a:t>: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dirty="0" smtClean="0"/>
              <a:t>Agenda 2030 - </a:t>
            </a:r>
            <a:r>
              <a:rPr lang="sk-SK" dirty="0"/>
              <a:t>SDG 15: trvalo udržateľné obhospodarovanie lesov, boj proti rozširovaniu púští, zastavenie a zvrátenie degradácie pôdy, zastavenie straty </a:t>
            </a:r>
            <a:r>
              <a:rPr lang="sk-SK" dirty="0" smtClean="0"/>
              <a:t>biodiverzity, </a:t>
            </a:r>
          </a:p>
        </p:txBody>
      </p:sp>
    </p:spTree>
    <p:extLst>
      <p:ext uri="{BB962C8B-B14F-4D97-AF65-F5344CB8AC3E}">
        <p14:creationId xmlns:p14="http://schemas.microsoft.com/office/powerpoint/2010/main" val="21046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Koncepčný rámec				PES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399" y="1691322"/>
            <a:ext cx="5488691" cy="3977790"/>
          </a:xfrm>
          <a:prstGeom prst="rect">
            <a:avLst/>
          </a:prstGeom>
        </p:spPr>
      </p:pic>
      <p:grpSp>
        <p:nvGrpSpPr>
          <p:cNvPr id="18" name="Skupina 17"/>
          <p:cNvGrpSpPr/>
          <p:nvPr/>
        </p:nvGrpSpPr>
        <p:grpSpPr>
          <a:xfrm>
            <a:off x="354734" y="2396274"/>
            <a:ext cx="5635241" cy="2567886"/>
            <a:chOff x="63332" y="2298766"/>
            <a:chExt cx="5635241" cy="2567886"/>
          </a:xfrm>
        </p:grpSpPr>
        <p:sp>
          <p:nvSpPr>
            <p:cNvPr id="7" name="Ovál 6"/>
            <p:cNvSpPr/>
            <p:nvPr/>
          </p:nvSpPr>
          <p:spPr>
            <a:xfrm>
              <a:off x="63332" y="2312584"/>
              <a:ext cx="2164693" cy="2554068"/>
            </a:xfrm>
            <a:prstGeom prst="ellipse">
              <a:avLst/>
            </a:prstGeom>
            <a:gradFill>
              <a:gsLst>
                <a:gs pos="90633">
                  <a:schemeClr val="accent6">
                    <a:lumMod val="7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/>
            <p:cNvSpPr/>
            <p:nvPr/>
          </p:nvSpPr>
          <p:spPr>
            <a:xfrm>
              <a:off x="3526971" y="2298766"/>
              <a:ext cx="2171602" cy="2479431"/>
            </a:xfrm>
            <a:prstGeom prst="ellipse">
              <a:avLst/>
            </a:prstGeom>
            <a:gradFill>
              <a:gsLst>
                <a:gs pos="45320">
                  <a:schemeClr val="accent2">
                    <a:lumMod val="60000"/>
                    <a:lumOff val="40000"/>
                  </a:schemeClr>
                </a:gs>
                <a:gs pos="90633">
                  <a:schemeClr val="tx2">
                    <a:lumMod val="75000"/>
                  </a:schemeClr>
                </a:gs>
                <a:gs pos="74000">
                  <a:schemeClr val="accent6">
                    <a:lumMod val="20000"/>
                    <a:lumOff val="80000"/>
                  </a:schemeClr>
                </a:gs>
                <a:gs pos="83000">
                  <a:schemeClr val="accent4">
                    <a:lumMod val="40000"/>
                    <a:lumOff val="6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lokTextu 8"/>
            <p:cNvSpPr txBox="1"/>
            <p:nvPr/>
          </p:nvSpPr>
          <p:spPr>
            <a:xfrm>
              <a:off x="496960" y="2796891"/>
              <a:ext cx="15699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solidFill>
                    <a:schemeClr val="accent6">
                      <a:lumMod val="50000"/>
                    </a:schemeClr>
                  </a:solidFill>
                </a:rPr>
                <a:t>Lesné ekosystémy</a:t>
              </a:r>
            </a:p>
            <a:p>
              <a:endParaRPr lang="sk-SK" dirty="0"/>
            </a:p>
            <a:p>
              <a:r>
                <a:rPr lang="sk-SK" dirty="0" smtClean="0"/>
                <a:t>Stav </a:t>
              </a:r>
            </a:p>
            <a:p>
              <a:r>
                <a:rPr lang="sk-SK" dirty="0" smtClean="0"/>
                <a:t>Funkcie</a:t>
              </a:r>
            </a:p>
          </p:txBody>
        </p:sp>
        <p:sp>
          <p:nvSpPr>
            <p:cNvPr id="10" name="BlokTextu 9"/>
            <p:cNvSpPr txBox="1"/>
            <p:nvPr/>
          </p:nvSpPr>
          <p:spPr>
            <a:xfrm>
              <a:off x="4145797" y="2573955"/>
              <a:ext cx="131005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err="1" smtClean="0">
                  <a:solidFill>
                    <a:srgbClr val="C00000"/>
                  </a:solidFill>
                </a:rPr>
                <a:t>Socio-ekonomickésystémy</a:t>
              </a:r>
              <a:endParaRPr lang="sk-SK" dirty="0" smtClean="0">
                <a:solidFill>
                  <a:srgbClr val="C00000"/>
                </a:solidFill>
              </a:endParaRPr>
            </a:p>
            <a:p>
              <a:endParaRPr lang="sk-SK" dirty="0"/>
            </a:p>
            <a:p>
              <a:r>
                <a:rPr lang="sk-SK" dirty="0" smtClean="0"/>
                <a:t>Úžitky</a:t>
              </a:r>
            </a:p>
            <a:p>
              <a:r>
                <a:rPr lang="sk-SK" dirty="0" smtClean="0"/>
                <a:t>Benefity</a:t>
              </a:r>
            </a:p>
            <a:p>
              <a:r>
                <a:rPr lang="sk-SK" dirty="0"/>
                <a:t>H</a:t>
              </a:r>
              <a:r>
                <a:rPr lang="sk-SK" dirty="0" smtClean="0"/>
                <a:t>odnoty</a:t>
              </a:r>
              <a:endParaRPr lang="en-US" dirty="0"/>
            </a:p>
          </p:txBody>
        </p:sp>
        <p:sp>
          <p:nvSpPr>
            <p:cNvPr id="14" name="Šípka doprava 13"/>
            <p:cNvSpPr/>
            <p:nvPr/>
          </p:nvSpPr>
          <p:spPr>
            <a:xfrm>
              <a:off x="1446964" y="2532184"/>
              <a:ext cx="2341266" cy="783771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1446962" y="2739403"/>
              <a:ext cx="254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solidFill>
                    <a:schemeClr val="bg1"/>
                  </a:solidFill>
                </a:rPr>
                <a:t>ekosystémové služby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Šípka doprava 15"/>
            <p:cNvSpPr/>
            <p:nvPr/>
          </p:nvSpPr>
          <p:spPr>
            <a:xfrm flipH="1">
              <a:off x="1979524" y="3655190"/>
              <a:ext cx="2166272" cy="783771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BlokTextu 16"/>
            <p:cNvSpPr txBox="1"/>
            <p:nvPr/>
          </p:nvSpPr>
          <p:spPr>
            <a:xfrm>
              <a:off x="2385238" y="3862409"/>
              <a:ext cx="2541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dirty="0" smtClean="0">
                  <a:solidFill>
                    <a:schemeClr val="bg1"/>
                  </a:solidFill>
                </a:rPr>
                <a:t>ovplyvňovanie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Typy PES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Poskytovanie ekosystémových služieb môže byť zabezpečené prostredníctvom </a:t>
            </a:r>
            <a:r>
              <a:rPr lang="sk-SK" dirty="0">
                <a:solidFill>
                  <a:srgbClr val="C00000"/>
                </a:solidFill>
              </a:rPr>
              <a:t>nástrojov verejnej politiky </a:t>
            </a:r>
            <a:endParaRPr lang="sk-SK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dirty="0" smtClean="0"/>
              <a:t>alebo </a:t>
            </a:r>
            <a:r>
              <a:rPr lang="sk-SK" dirty="0"/>
              <a:t>s </a:t>
            </a:r>
            <a:r>
              <a:rPr lang="sk-SK" dirty="0" smtClean="0"/>
              <a:t>využitím </a:t>
            </a:r>
            <a:r>
              <a:rPr lang="sk-SK" dirty="0" smtClean="0">
                <a:solidFill>
                  <a:srgbClr val="C00000"/>
                </a:solidFill>
              </a:rPr>
              <a:t>finančných mechanizmov</a:t>
            </a:r>
            <a:r>
              <a:rPr lang="sk-SK" dirty="0" smtClean="0"/>
              <a:t>: </a:t>
            </a:r>
          </a:p>
          <a:p>
            <a:r>
              <a:rPr lang="sk-SK" dirty="0" smtClean="0"/>
              <a:t>verejné </a:t>
            </a:r>
            <a:r>
              <a:rPr lang="sk-SK" dirty="0"/>
              <a:t>(ekonomické nástroje lesníckej politiky</a:t>
            </a:r>
            <a:r>
              <a:rPr lang="sk-SK" dirty="0" smtClean="0"/>
              <a:t>)</a:t>
            </a:r>
          </a:p>
          <a:p>
            <a:r>
              <a:rPr lang="sk-SK" dirty="0" smtClean="0"/>
              <a:t>súkromné/trhovo orientované (platby na základe kontraktov)</a:t>
            </a:r>
          </a:p>
          <a:p>
            <a:r>
              <a:rPr lang="sk-SK" dirty="0" smtClean="0"/>
              <a:t>zmiešané </a:t>
            </a:r>
            <a:r>
              <a:rPr lang="sk-SK" dirty="0"/>
              <a:t>verejno-súkromné (obchodovateľné certifikáty</a:t>
            </a:r>
            <a:r>
              <a:rPr lang="sk-SK" dirty="0" smtClean="0"/>
              <a:t>) </a:t>
            </a:r>
            <a:endParaRPr lang="en-GB" dirty="0"/>
          </a:p>
          <a:p>
            <a:endParaRPr lang="en-US" dirty="0"/>
          </a:p>
        </p:txBody>
      </p:sp>
      <p:grpSp>
        <p:nvGrpSpPr>
          <p:cNvPr id="6" name="Skupina 5"/>
          <p:cNvGrpSpPr/>
          <p:nvPr/>
        </p:nvGrpSpPr>
        <p:grpSpPr>
          <a:xfrm>
            <a:off x="2329429" y="4863402"/>
            <a:ext cx="7533142" cy="1758461"/>
            <a:chOff x="1684660" y="4883499"/>
            <a:chExt cx="7533142" cy="1758461"/>
          </a:xfrm>
        </p:grpSpPr>
        <p:sp>
          <p:nvSpPr>
            <p:cNvPr id="5" name="Ovál 4"/>
            <p:cNvSpPr/>
            <p:nvPr/>
          </p:nvSpPr>
          <p:spPr>
            <a:xfrm>
              <a:off x="2512088" y="4883499"/>
              <a:ext cx="5878286" cy="1758461"/>
            </a:xfrm>
            <a:prstGeom prst="ellipse">
              <a:avLst/>
            </a:prstGeom>
            <a:gradFill>
              <a:gsLst>
                <a:gs pos="64050">
                  <a:schemeClr val="accent6">
                    <a:lumMod val="75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bg1">
                    <a:shade val="63000"/>
                    <a:satMod val="12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1684660" y="5117286"/>
              <a:ext cx="75331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k-SK" sz="2400" b="1" dirty="0" err="1" smtClean="0">
                  <a:solidFill>
                    <a:srgbClr val="C00000"/>
                  </a:solidFill>
                </a:rPr>
                <a:t>TestPESLes</a:t>
              </a:r>
              <a:endParaRPr lang="sk-SK" sz="2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sk-SK" sz="2400" b="1" dirty="0" smtClean="0">
                  <a:solidFill>
                    <a:srgbClr val="C00000"/>
                  </a:solidFill>
                </a:rPr>
                <a:t>Testovanie nových politík </a:t>
              </a:r>
            </a:p>
            <a:p>
              <a:pPr algn="ctr"/>
              <a:r>
                <a:rPr lang="sk-SK" sz="2400" b="1" dirty="0" smtClean="0">
                  <a:solidFill>
                    <a:srgbClr val="C00000"/>
                  </a:solidFill>
                </a:rPr>
                <a:t>Testovanie</a:t>
              </a:r>
              <a:r>
                <a:rPr lang="sk-SK" sz="2400" b="1" dirty="0" smtClean="0">
                  <a:solidFill>
                    <a:srgbClr val="C00000"/>
                  </a:solidFill>
                </a:rPr>
                <a:t> podnikateľských modelov</a:t>
              </a:r>
              <a:endParaRPr lang="en-GB" sz="2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3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projekte ... </a:t>
            </a:r>
            <a:endParaRPr lang="en-US" dirty="0"/>
          </a:p>
        </p:txBody>
      </p:sp>
      <p:sp>
        <p:nvSpPr>
          <p:cNvPr id="5" name="Zástupný symbol obsahu 2"/>
          <p:cNvSpPr>
            <a:spLocks noGrp="1"/>
          </p:cNvSpPr>
          <p:nvPr>
            <p:ph idx="1"/>
          </p:nvPr>
        </p:nvSpPr>
        <p:spPr>
          <a:xfrm>
            <a:off x="838199" y="1825625"/>
            <a:ext cx="11286068" cy="435133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Grant: APVV 17-0232</a:t>
            </a:r>
          </a:p>
          <a:p>
            <a:r>
              <a:rPr lang="sk-SK" dirty="0" smtClean="0"/>
              <a:t>Riešenie</a:t>
            </a:r>
            <a:r>
              <a:rPr lang="sk-SK" dirty="0" smtClean="0"/>
              <a:t>: 1.8.2018 - 31.12.2021</a:t>
            </a:r>
          </a:p>
          <a:p>
            <a:r>
              <a:rPr lang="sk-SK" dirty="0" smtClean="0"/>
              <a:t>Rozpočet: </a:t>
            </a:r>
            <a:r>
              <a:rPr lang="sk-SK" dirty="0" smtClean="0"/>
              <a:t>249 899 EUR = NLC 124 925 EUR + TUZVO 124 974 EUR</a:t>
            </a:r>
          </a:p>
          <a:p>
            <a:r>
              <a:rPr lang="sk-SK" dirty="0" smtClean="0"/>
              <a:t>Strategický cieľ</a:t>
            </a:r>
            <a:r>
              <a:rPr lang="sk-SK" dirty="0" smtClean="0"/>
              <a:t>: </a:t>
            </a:r>
            <a:r>
              <a:rPr lang="sk-SK" dirty="0" smtClean="0"/>
              <a:t>P</a:t>
            </a:r>
            <a:r>
              <a:rPr lang="sk-SK" dirty="0" smtClean="0"/>
              <a:t>rispieť </a:t>
            </a:r>
            <a:r>
              <a:rPr lang="sk-SK" dirty="0"/>
              <a:t>k trvalo udržateľnému rozvoju </a:t>
            </a:r>
            <a:r>
              <a:rPr lang="sk-SK" dirty="0" smtClean="0"/>
              <a:t>SR zvýšením </a:t>
            </a:r>
            <a:r>
              <a:rPr lang="sk-SK" dirty="0"/>
              <a:t>stimulov pre poskytovanie ekosystémových služieb </a:t>
            </a:r>
            <a:r>
              <a:rPr lang="sk-SK" dirty="0" smtClean="0"/>
              <a:t>lesa</a:t>
            </a:r>
          </a:p>
          <a:p>
            <a:pPr marL="2511425"/>
            <a:r>
              <a:rPr lang="sk-SK" b="1" dirty="0" smtClean="0">
                <a:solidFill>
                  <a:srgbClr val="C00000"/>
                </a:solidFill>
              </a:rPr>
              <a:t>Biodiverzita</a:t>
            </a:r>
          </a:p>
          <a:p>
            <a:pPr marL="2511425"/>
            <a:r>
              <a:rPr lang="sk-SK" b="1" dirty="0" smtClean="0">
                <a:solidFill>
                  <a:srgbClr val="C00000"/>
                </a:solidFill>
              </a:rPr>
              <a:t>Viazanie uhlíka</a:t>
            </a:r>
          </a:p>
          <a:p>
            <a:pPr marL="2511425"/>
            <a:r>
              <a:rPr lang="sk-SK" b="1" dirty="0" smtClean="0">
                <a:solidFill>
                  <a:srgbClr val="C00000"/>
                </a:solidFill>
              </a:rPr>
              <a:t>Rekreácia </a:t>
            </a:r>
          </a:p>
          <a:p>
            <a:pPr marL="2511425"/>
            <a:r>
              <a:rPr lang="sk-SK" b="1" dirty="0" smtClean="0">
                <a:solidFill>
                  <a:srgbClr val="C00000"/>
                </a:solidFill>
              </a:rPr>
              <a:t>Poskytovanie </a:t>
            </a:r>
            <a:r>
              <a:rPr lang="sk-SK" b="1" dirty="0">
                <a:solidFill>
                  <a:srgbClr val="C00000"/>
                </a:solidFill>
              </a:rPr>
              <a:t>pitnej vody</a:t>
            </a:r>
            <a:r>
              <a:rPr lang="sk-SK" dirty="0">
                <a:solidFill>
                  <a:srgbClr val="C00000"/>
                </a:solidFill>
              </a:rPr>
              <a:t> </a:t>
            </a:r>
            <a:endParaRPr lang="sk-SK" dirty="0" smtClean="0">
              <a:solidFill>
                <a:srgbClr val="C00000"/>
              </a:solidFill>
            </a:endParaRPr>
          </a:p>
          <a:p>
            <a:r>
              <a:rPr lang="sk-SK" dirty="0" smtClean="0"/>
              <a:t>Aplikovaný výskum - odberatelia</a:t>
            </a:r>
            <a:r>
              <a:rPr lang="sk-SK" dirty="0" smtClean="0"/>
              <a:t>: MLBB, ZOL, ŠL </a:t>
            </a:r>
            <a:r>
              <a:rPr lang="sk-SK" dirty="0" err="1" smtClean="0"/>
              <a:t>TANAPu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387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1325562"/>
          </a:xfrm>
        </p:spPr>
        <p:txBody>
          <a:bodyPr/>
          <a:lstStyle/>
          <a:p>
            <a:r>
              <a:rPr lang="sk-SK" dirty="0" smtClean="0"/>
              <a:t>Ciele a etapy</a:t>
            </a:r>
            <a:endParaRPr lang="en-US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845127" y="1140332"/>
            <a:ext cx="11116502" cy="3835706"/>
          </a:xfrm>
        </p:spPr>
        <p:txBody>
          <a:bodyPr>
            <a:normAutofit fontScale="92500"/>
          </a:bodyPr>
          <a:lstStyle/>
          <a:p>
            <a:r>
              <a:rPr lang="sk-SK" dirty="0"/>
              <a:t>Cieľ 1: Rešerš literatúry z predchádzajúcich projektov a všeobecnej literatúry o vzájomných prepojeniach medzi politikami, podnikateľskými modelmi a poskytovaním ekosystémových služieb lesa.</a:t>
            </a:r>
            <a:endParaRPr lang="en-GB" dirty="0"/>
          </a:p>
          <a:p>
            <a:r>
              <a:rPr lang="sk-SK" dirty="0" smtClean="0"/>
              <a:t>Cieľ </a:t>
            </a:r>
            <a:r>
              <a:rPr lang="sk-SK" dirty="0"/>
              <a:t>2: </a:t>
            </a:r>
            <a:r>
              <a:rPr lang="sk-SK" dirty="0"/>
              <a:t>Komunikačné a </a:t>
            </a:r>
            <a:r>
              <a:rPr lang="sk-SK" dirty="0" err="1"/>
              <a:t>diseminačné</a:t>
            </a:r>
            <a:r>
              <a:rPr lang="sk-SK" dirty="0"/>
              <a:t> aktivity </a:t>
            </a:r>
            <a:endParaRPr lang="en-GB" dirty="0"/>
          </a:p>
          <a:p>
            <a:r>
              <a:rPr lang="sk-SK" dirty="0" smtClean="0"/>
              <a:t>Cieľ </a:t>
            </a:r>
            <a:r>
              <a:rPr lang="sk-SK" dirty="0"/>
              <a:t>3: </a:t>
            </a:r>
            <a:r>
              <a:rPr lang="sk-SK" dirty="0"/>
              <a:t>Vytvorenie nových politík a podnikateľských modelov </a:t>
            </a:r>
            <a:r>
              <a:rPr lang="sk-SK" dirty="0" smtClean="0"/>
              <a:t>(prípadové štúdie)</a:t>
            </a:r>
            <a:endParaRPr lang="en-GB" dirty="0"/>
          </a:p>
          <a:p>
            <a:r>
              <a:rPr lang="sk-SK" dirty="0"/>
              <a:t>Cieľ 4: </a:t>
            </a:r>
            <a:r>
              <a:rPr lang="sk-SK" dirty="0" smtClean="0"/>
              <a:t>Testovanie </a:t>
            </a:r>
            <a:r>
              <a:rPr lang="sk-SK" dirty="0"/>
              <a:t>ich uskutočniteľnosti a akceptácie na úrovni prípadovej štúdie a u širokej verejnosti a zainteresovaných skupín s využitím systému </a:t>
            </a:r>
            <a:r>
              <a:rPr lang="sk-SK" dirty="0" smtClean="0"/>
              <a:t>CATI</a:t>
            </a:r>
          </a:p>
          <a:p>
            <a:r>
              <a:rPr lang="sk-SK" dirty="0" smtClean="0"/>
              <a:t>Cieľ 5:</a:t>
            </a:r>
            <a:r>
              <a:rPr lang="sk-SK" dirty="0"/>
              <a:t>Syntéza výsledkov možností lepšej politickej koordinácie poskytovania ekosystémových služieb lesa </a:t>
            </a:r>
            <a:endParaRPr lang="en-US" dirty="0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75038"/>
              </p:ext>
            </p:extLst>
          </p:nvPr>
        </p:nvGraphicFramePr>
        <p:xfrm>
          <a:off x="1222744" y="4976038"/>
          <a:ext cx="9367284" cy="1881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88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29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0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40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53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64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129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E/Mesiac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1-5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6-12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13-18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19-24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25-30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31-36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37-42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2018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2019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" algn="ctr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2020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810" indent="44958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2021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E1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E2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E3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E4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 smtClean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852"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E5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810"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álna bublina 40"/>
          <p:cNvSpPr/>
          <p:nvPr/>
        </p:nvSpPr>
        <p:spPr>
          <a:xfrm>
            <a:off x="4644580" y="5218405"/>
            <a:ext cx="1611150" cy="427282"/>
          </a:xfrm>
          <a:prstGeom prst="wedgeEllipseCallout">
            <a:avLst>
              <a:gd name="adj1" fmla="val -59957"/>
              <a:gd name="adj2" fmla="val -1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álna bublina 41"/>
          <p:cNvSpPr/>
          <p:nvPr/>
        </p:nvSpPr>
        <p:spPr>
          <a:xfrm>
            <a:off x="4640474" y="4732741"/>
            <a:ext cx="1611150" cy="427282"/>
          </a:xfrm>
          <a:prstGeom prst="wedgeEllipseCallout">
            <a:avLst>
              <a:gd name="adj1" fmla="val -59957"/>
              <a:gd name="adj2" fmla="val -1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álna bublina 37"/>
          <p:cNvSpPr/>
          <p:nvPr/>
        </p:nvSpPr>
        <p:spPr>
          <a:xfrm>
            <a:off x="4610689" y="5712703"/>
            <a:ext cx="1611150" cy="427282"/>
          </a:xfrm>
          <a:prstGeom prst="wedgeEllipseCallout">
            <a:avLst>
              <a:gd name="adj1" fmla="val -59957"/>
              <a:gd name="adj2" fmla="val -1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álna bublina 38"/>
          <p:cNvSpPr/>
          <p:nvPr/>
        </p:nvSpPr>
        <p:spPr>
          <a:xfrm>
            <a:off x="4687519" y="6243971"/>
            <a:ext cx="1227400" cy="369332"/>
          </a:xfrm>
          <a:prstGeom prst="wedgeEllipseCallout">
            <a:avLst>
              <a:gd name="adj1" fmla="val -87014"/>
              <a:gd name="adj2" fmla="val 10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álna bublina 34"/>
          <p:cNvSpPr/>
          <p:nvPr/>
        </p:nvSpPr>
        <p:spPr>
          <a:xfrm>
            <a:off x="4785524" y="4277390"/>
            <a:ext cx="1104913" cy="369332"/>
          </a:xfrm>
          <a:prstGeom prst="wedgeEllipseCallout">
            <a:avLst>
              <a:gd name="adj1" fmla="val -87014"/>
              <a:gd name="adj2" fmla="val 10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Metódy</a:t>
            </a:r>
            <a:endParaRPr lang="en-US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29" y="2872132"/>
            <a:ext cx="3676483" cy="3694990"/>
          </a:xfrm>
        </p:spPr>
      </p:pic>
      <p:sp>
        <p:nvSpPr>
          <p:cNvPr id="7" name="BlokTextu 6"/>
          <p:cNvSpPr txBox="1"/>
          <p:nvPr/>
        </p:nvSpPr>
        <p:spPr>
          <a:xfrm>
            <a:off x="804521" y="1490479"/>
            <a:ext cx="6032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prístup </a:t>
            </a:r>
            <a:r>
              <a:rPr lang="sk-SK" dirty="0"/>
              <a:t>RO-AR (</a:t>
            </a: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Oriented</a:t>
            </a:r>
            <a:r>
              <a:rPr lang="sk-SK" dirty="0"/>
              <a:t> - </a:t>
            </a:r>
            <a:r>
              <a:rPr lang="sk-SK" dirty="0" err="1"/>
              <a:t>Action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zapojenie zainteresovaných strán do procesu spoločnej tvorby podnikateľských modelov a </a:t>
            </a:r>
            <a:r>
              <a:rPr lang="sk-SK" dirty="0" smtClean="0"/>
              <a:t>politík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vstupy </a:t>
            </a:r>
            <a:r>
              <a:rPr lang="sk-SK" dirty="0"/>
              <a:t>založené na teoretických poznatkoch a prístupoch, na základe ktorých môžu spoločne navrhnúť podnikateľské modely a politiky, ktoré budú ďalej testované v rámci cieľa 3 a cieľa 4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väzba medzi teóriou a praxou umožní reflexiu a prispeje k novým poznatkom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BlokTextu 12"/>
          <p:cNvSpPr txBox="1"/>
          <p:nvPr/>
        </p:nvSpPr>
        <p:spPr>
          <a:xfrm>
            <a:off x="2130091" y="4277390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Teoretické poznatky</a:t>
            </a:r>
            <a:endParaRPr lang="en-US" dirty="0"/>
          </a:p>
        </p:txBody>
      </p:sp>
      <p:sp>
        <p:nvSpPr>
          <p:cNvPr id="14" name="BlokTextu 13"/>
          <p:cNvSpPr txBox="1"/>
          <p:nvPr/>
        </p:nvSpPr>
        <p:spPr>
          <a:xfrm>
            <a:off x="4902098" y="4281571"/>
            <a:ext cx="109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Výskum</a:t>
            </a:r>
            <a:endParaRPr lang="en-US" dirty="0"/>
          </a:p>
        </p:txBody>
      </p:sp>
      <p:sp>
        <p:nvSpPr>
          <p:cNvPr id="15" name="BlokTextu 14"/>
          <p:cNvSpPr txBox="1"/>
          <p:nvPr/>
        </p:nvSpPr>
        <p:spPr>
          <a:xfrm>
            <a:off x="2103807" y="4772895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Návrh politík a modelov</a:t>
            </a:r>
            <a:endParaRPr lang="en-US" dirty="0"/>
          </a:p>
        </p:txBody>
      </p:sp>
      <p:sp>
        <p:nvSpPr>
          <p:cNvPr id="16" name="BlokTextu 15"/>
          <p:cNvSpPr txBox="1"/>
          <p:nvPr/>
        </p:nvSpPr>
        <p:spPr>
          <a:xfrm>
            <a:off x="4610688" y="4770110"/>
            <a:ext cx="16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PRAX + </a:t>
            </a:r>
            <a:r>
              <a:rPr lang="sk-SK" dirty="0" smtClean="0"/>
              <a:t>Výskum</a:t>
            </a:r>
            <a:endParaRPr lang="en-US" dirty="0"/>
          </a:p>
        </p:txBody>
      </p:sp>
      <p:sp>
        <p:nvSpPr>
          <p:cNvPr id="17" name="BlokTextu 16"/>
          <p:cNvSpPr txBox="1"/>
          <p:nvPr/>
        </p:nvSpPr>
        <p:spPr>
          <a:xfrm>
            <a:off x="2108831" y="5268417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Testovanie modelov </a:t>
            </a:r>
            <a:endParaRPr lang="en-US" dirty="0"/>
          </a:p>
        </p:txBody>
      </p:sp>
      <p:sp>
        <p:nvSpPr>
          <p:cNvPr id="18" name="BlokTextu 17"/>
          <p:cNvSpPr txBox="1"/>
          <p:nvPr/>
        </p:nvSpPr>
        <p:spPr>
          <a:xfrm>
            <a:off x="2107923" y="5727280"/>
            <a:ext cx="258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Testovanie u odberateľa</a:t>
            </a:r>
            <a:endParaRPr lang="en-US" dirty="0"/>
          </a:p>
        </p:txBody>
      </p:sp>
      <p:sp>
        <p:nvSpPr>
          <p:cNvPr id="19" name="Zahnutá šípka doprava 18"/>
          <p:cNvSpPr/>
          <p:nvPr/>
        </p:nvSpPr>
        <p:spPr>
          <a:xfrm flipV="1">
            <a:off x="1173142" y="4277390"/>
            <a:ext cx="776186" cy="21963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901183" y="6249496"/>
            <a:ext cx="16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Výskum</a:t>
            </a:r>
            <a:endParaRPr lang="en-US" dirty="0"/>
          </a:p>
        </p:txBody>
      </p:sp>
      <p:sp>
        <p:nvSpPr>
          <p:cNvPr id="23" name="BlokTextu 22"/>
          <p:cNvSpPr txBox="1"/>
          <p:nvPr/>
        </p:nvSpPr>
        <p:spPr>
          <a:xfrm>
            <a:off x="4610688" y="5268417"/>
            <a:ext cx="16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PRAX + Výskum</a:t>
            </a:r>
            <a:endParaRPr lang="en-US" dirty="0"/>
          </a:p>
        </p:txBody>
      </p:sp>
      <p:sp>
        <p:nvSpPr>
          <p:cNvPr id="24" name="BlokTextu 23"/>
          <p:cNvSpPr txBox="1"/>
          <p:nvPr/>
        </p:nvSpPr>
        <p:spPr>
          <a:xfrm>
            <a:off x="2085745" y="6186143"/>
            <a:ext cx="258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Praktické skúsenosti </a:t>
            </a:r>
            <a:r>
              <a:rPr lang="sk-SK" dirty="0" err="1" smtClean="0"/>
              <a:t>prispievajúce</a:t>
            </a:r>
            <a:r>
              <a:rPr lang="sk-SK" dirty="0" smtClean="0"/>
              <a:t> k teórii</a:t>
            </a:r>
            <a:endParaRPr lang="en-US" dirty="0"/>
          </a:p>
        </p:txBody>
      </p:sp>
      <p:sp>
        <p:nvSpPr>
          <p:cNvPr id="25" name="BlokTextu 24"/>
          <p:cNvSpPr txBox="1"/>
          <p:nvPr/>
        </p:nvSpPr>
        <p:spPr>
          <a:xfrm>
            <a:off x="4610688" y="5727525"/>
            <a:ext cx="164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Výskum </a:t>
            </a:r>
            <a:r>
              <a:rPr lang="sk-SK" dirty="0" smtClean="0"/>
              <a:t>+ </a:t>
            </a:r>
            <a:r>
              <a:rPr lang="sk-SK" dirty="0" smtClean="0"/>
              <a:t>PRAX</a:t>
            </a:r>
            <a:endParaRPr lang="en-US" dirty="0"/>
          </a:p>
        </p:txBody>
      </p:sp>
      <p:sp>
        <p:nvSpPr>
          <p:cNvPr id="26" name="Šípka nadol 25"/>
          <p:cNvSpPr/>
          <p:nvPr/>
        </p:nvSpPr>
        <p:spPr>
          <a:xfrm>
            <a:off x="3008152" y="4586560"/>
            <a:ext cx="212652" cy="20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Šípka nadol 26"/>
          <p:cNvSpPr/>
          <p:nvPr/>
        </p:nvSpPr>
        <p:spPr>
          <a:xfrm>
            <a:off x="3008583" y="5139811"/>
            <a:ext cx="212652" cy="20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Šípka nadol 27"/>
          <p:cNvSpPr/>
          <p:nvPr/>
        </p:nvSpPr>
        <p:spPr>
          <a:xfrm>
            <a:off x="3008152" y="5626145"/>
            <a:ext cx="212652" cy="20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Šípka nadol 28"/>
          <p:cNvSpPr/>
          <p:nvPr/>
        </p:nvSpPr>
        <p:spPr>
          <a:xfrm>
            <a:off x="3008152" y="6062174"/>
            <a:ext cx="212652" cy="20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BlokTextu 43"/>
          <p:cNvSpPr txBox="1"/>
          <p:nvPr/>
        </p:nvSpPr>
        <p:spPr>
          <a:xfrm>
            <a:off x="7474689" y="1490479"/>
            <a:ext cx="4813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Povodie v rámci ML BB – </a:t>
            </a:r>
            <a:r>
              <a:rPr lang="sk-SK" dirty="0" err="1" smtClean="0"/>
              <a:t>hydrické</a:t>
            </a:r>
            <a:r>
              <a:rPr lang="sk-SK" dirty="0" smtClean="0"/>
              <a:t> funkcie</a:t>
            </a:r>
          </a:p>
          <a:p>
            <a:r>
              <a:rPr lang="sk-SK" dirty="0" smtClean="0"/>
              <a:t>PES: finančná podpora / ochota platiť</a:t>
            </a:r>
          </a:p>
          <a:p>
            <a:r>
              <a:rPr lang="sk-SK" dirty="0" smtClean="0"/>
              <a:t>Testovanie cez workshopy s tvorcami rozhodnutí</a:t>
            </a:r>
          </a:p>
          <a:p>
            <a:r>
              <a:rPr lang="sk-SK" dirty="0" smtClean="0"/>
              <a:t>Prieskum verejnej mienky - CATI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Využiteľnosť výsledkov </a:t>
            </a:r>
            <a:r>
              <a:rPr lang="sk-SK" dirty="0" smtClean="0"/>
              <a:t>projektu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45126" y="1828800"/>
            <a:ext cx="11201561" cy="43513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3600" dirty="0">
                <a:solidFill>
                  <a:srgbClr val="C00000"/>
                </a:solidFill>
              </a:rPr>
              <a:t>Vytváranie nových príležitostí na trhu:</a:t>
            </a:r>
            <a:endParaRPr lang="en-GB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dirty="0" smtClean="0"/>
              <a:t>1. pre </a:t>
            </a:r>
            <a:r>
              <a:rPr lang="sk-SK" dirty="0"/>
              <a:t>vlastníkov lesov, ktorí sa podieľajú na prípadových štúdiách. </a:t>
            </a:r>
            <a:endParaRPr lang="en-GB" dirty="0"/>
          </a:p>
          <a:p>
            <a:pPr marL="0" indent="0">
              <a:buNone/>
            </a:pPr>
            <a:r>
              <a:rPr lang="sk-SK" dirty="0"/>
              <a:t>2. Potenciálne nové trhové príležitosti vytvorené sprístupnením metodiky využitím komunikačnej a </a:t>
            </a:r>
            <a:r>
              <a:rPr lang="sk-SK" dirty="0" err="1"/>
              <a:t>diseminačnej</a:t>
            </a:r>
            <a:r>
              <a:rPr lang="sk-SK" dirty="0"/>
              <a:t> stratégie projektu.</a:t>
            </a:r>
            <a:endParaRPr lang="en-GB" dirty="0"/>
          </a:p>
          <a:p>
            <a:pPr marL="0" indent="0">
              <a:buNone/>
            </a:pPr>
            <a:r>
              <a:rPr lang="sk-SK" dirty="0"/>
              <a:t>3. </a:t>
            </a:r>
            <a:r>
              <a:rPr lang="sk-SK" dirty="0" smtClean="0"/>
              <a:t>Nové </a:t>
            </a:r>
            <a:r>
              <a:rPr lang="sk-SK" dirty="0"/>
              <a:t>partnerstvá, ktoré môžu slúžiť ako podnikateľské príležitosti </a:t>
            </a:r>
            <a:r>
              <a:rPr lang="sk-SK" dirty="0" smtClean="0"/>
              <a:t>rôznym podnikateľom</a:t>
            </a:r>
            <a:r>
              <a:rPr lang="sk-SK" dirty="0"/>
              <a:t>. </a:t>
            </a:r>
            <a:endParaRPr lang="en-GB" dirty="0"/>
          </a:p>
          <a:p>
            <a:pPr marL="0" indent="0">
              <a:buNone/>
            </a:pPr>
            <a:r>
              <a:rPr lang="sk-SK" dirty="0"/>
              <a:t> </a:t>
            </a:r>
            <a:endParaRPr lang="en-GB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sz="3600" dirty="0">
                <a:solidFill>
                  <a:srgbClr val="C00000"/>
                </a:solidFill>
              </a:rPr>
              <a:t>Posilnenie konkurencieschopnosti a rastu podnikov:</a:t>
            </a:r>
            <a:endParaRPr lang="en-GB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k-SK" dirty="0"/>
              <a:t>1. Zvýši sa konkurencieschopnosť vlastníkov lesa zapojených do prípadových štúdií. </a:t>
            </a:r>
            <a:endParaRPr lang="en-GB" dirty="0"/>
          </a:p>
          <a:p>
            <a:pPr marL="0" indent="0">
              <a:buNone/>
            </a:pPr>
            <a:r>
              <a:rPr lang="sk-SK" dirty="0"/>
              <a:t>2. Zvýši sa príjem lesníckych subjektov z kompenzačných mechanizmov pre zabezpečenie ES. </a:t>
            </a:r>
            <a:endParaRPr lang="en-GB" dirty="0"/>
          </a:p>
          <a:p>
            <a:pPr marL="0" indent="0">
              <a:buNone/>
            </a:pPr>
            <a:r>
              <a:rPr lang="sk-SK" dirty="0"/>
              <a:t>3. Zvýši sa konkurencieschopnosť lesníckeho sektora v Slovesnej republike pridaním hodnoty prostredníctvom zvýšenia ponuky ES.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Prínosy projektu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Zvýšenie stimulov pre </a:t>
            </a:r>
            <a:r>
              <a:rPr lang="sk-SK" dirty="0"/>
              <a:t>majiteľov/obhospodarovateľov </a:t>
            </a:r>
            <a:r>
              <a:rPr lang="sk-SK" dirty="0" smtClean="0"/>
              <a:t>lesov </a:t>
            </a:r>
          </a:p>
          <a:p>
            <a:r>
              <a:rPr lang="sk-SK" dirty="0" smtClean="0"/>
              <a:t>Pozitívny prínos </a:t>
            </a:r>
            <a:r>
              <a:rPr lang="sk-SK" dirty="0"/>
              <a:t>k zmene klímy a životnému </a:t>
            </a:r>
            <a:r>
              <a:rPr lang="sk-SK" dirty="0" smtClean="0"/>
              <a:t>prostrediu</a:t>
            </a:r>
          </a:p>
          <a:p>
            <a:r>
              <a:rPr lang="sk-SK" dirty="0" smtClean="0"/>
              <a:t>Lepšia koordinácia politík</a:t>
            </a:r>
          </a:p>
          <a:p>
            <a:r>
              <a:rPr lang="sk-SK" dirty="0" smtClean="0"/>
              <a:t>Posilnenie konkurencieschopnosti LH</a:t>
            </a:r>
          </a:p>
          <a:p>
            <a:r>
              <a:rPr lang="sk-SK" dirty="0" smtClean="0"/>
              <a:t>Posilnenie medzinárodnej reputácie</a:t>
            </a:r>
          </a:p>
          <a:p>
            <a:r>
              <a:rPr lang="sk-SK" dirty="0" smtClean="0"/>
              <a:t>Práca s verejnosťou</a:t>
            </a:r>
          </a:p>
          <a:p>
            <a:endParaRPr lang="sk-SK" dirty="0"/>
          </a:p>
          <a:p>
            <a:pPr marL="0" indent="0" algn="ctr">
              <a:buNone/>
            </a:pPr>
            <a:r>
              <a:rPr lang="sk-SK" dirty="0">
                <a:solidFill>
                  <a:srgbClr val="C00000"/>
                </a:solidFill>
              </a:rPr>
              <a:t>Významným príspevkom bude návrh metód prenosu vedeckých poznatkov v oblasti ES do lesníckej politiky.</a:t>
            </a:r>
            <a:endParaRPr lang="sk-SK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TM02892315[[fn=Dym]]</Template>
  <TotalTime>2378</TotalTime>
  <Words>552</Words>
  <Application>Microsoft Office PowerPoint</Application>
  <PresentationFormat>Širokouhlá</PresentationFormat>
  <Paragraphs>147</Paragraphs>
  <Slides>10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2</vt:lpstr>
      <vt:lpstr>HDOfficeLightV0</vt:lpstr>
      <vt:lpstr>2_Vlastný návrh</vt:lpstr>
      <vt:lpstr>1_Vlastný návrh</vt:lpstr>
      <vt:lpstr>Vlastný návrh</vt:lpstr>
      <vt:lpstr>Projekt TestPESLes </vt:lpstr>
      <vt:lpstr>Pozadie témy</vt:lpstr>
      <vt:lpstr>Koncepčný rámec    PES</vt:lpstr>
      <vt:lpstr>Typy PES</vt:lpstr>
      <vt:lpstr>O projekte ... </vt:lpstr>
      <vt:lpstr>Ciele a etapy</vt:lpstr>
      <vt:lpstr>Metódy</vt:lpstr>
      <vt:lpstr>Využiteľnosť výsledkov projektu</vt:lpstr>
      <vt:lpstr>Prínosy projektu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TestPESLes</dc:title>
  <dc:creator>Zuzana Sarvašová</dc:creator>
  <cp:lastModifiedBy>Zuzana Sarvašová</cp:lastModifiedBy>
  <cp:revision>33</cp:revision>
  <dcterms:created xsi:type="dcterms:W3CDTF">2018-12-10T15:19:36Z</dcterms:created>
  <dcterms:modified xsi:type="dcterms:W3CDTF">2018-12-12T06:58:06Z</dcterms:modified>
</cp:coreProperties>
</file>