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00" r:id="rId3"/>
    <p:sldId id="298" r:id="rId4"/>
    <p:sldId id="297" r:id="rId5"/>
    <p:sldId id="301" r:id="rId6"/>
    <p:sldId id="304" r:id="rId7"/>
    <p:sldId id="305" r:id="rId8"/>
    <p:sldId id="299" r:id="rId9"/>
    <p:sldId id="303" r:id="rId10"/>
  </p:sldIdLst>
  <p:sldSz cx="9144000" cy="6858000" type="screen4x3"/>
  <p:notesSz cx="6797675" cy="9926638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7A7"/>
    <a:srgbClr val="B9E57F"/>
    <a:srgbClr val="E7F6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redný štýl 1 - zvýrazneni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Stredný štýl 1 - zvýrazneni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Stredný štýl 1 - zvýrazneni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Stredný štýl 1 - zvýrazneni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Štýl s motívom 1 - zvýrazneni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A111915-BE36-4E01-A7E5-04B1672EAD32}" styleName="Svetlý štýl 2 - zvýrazneni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Stredný štýl 4 - zvýrazneni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tredný štýl 4 - zvýrazneni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Stredný štýl 4 - zvýrazneni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Štýl s motívom 1 - zvýrazneni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9" autoAdjust="0"/>
    <p:restoredTop sz="85258" autoAdjust="0"/>
  </p:normalViewPr>
  <p:slideViewPr>
    <p:cSldViewPr snapToGrid="0">
      <p:cViewPr varScale="1">
        <p:scale>
          <a:sx n="58" d="100"/>
          <a:sy n="58" d="100"/>
        </p:scale>
        <p:origin x="1445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7AE80B-A2C1-4A50-B679-9DD8213DF231}" type="doc">
      <dgm:prSet loTypeId="urn:microsoft.com/office/officeart/2008/layout/VerticalCurvedList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sk-SK"/>
        </a:p>
      </dgm:t>
    </dgm:pt>
    <dgm:pt modelId="{1FCF2A38-DC54-4298-A534-16C431F14712}">
      <dgm:prSet phldrT="[Text]" custT="1"/>
      <dgm:spPr>
        <a:solidFill>
          <a:srgbClr val="C9E7A7"/>
        </a:solidFill>
      </dgm:spPr>
      <dgm:t>
        <a:bodyPr/>
        <a:lstStyle/>
        <a:p>
          <a:r>
            <a:rPr lang="sk-SK" sz="2000" dirty="0">
              <a:solidFill>
                <a:schemeClr val="tx1"/>
              </a:solidFill>
            </a:rPr>
            <a:t>Cieľom lesníckej politiky je trvalé zabezpečovanie všetkých funkcií lesa.</a:t>
          </a:r>
        </a:p>
      </dgm:t>
    </dgm:pt>
    <dgm:pt modelId="{0E002705-3FDB-4E11-8393-1DA54AEDF923}" type="parTrans" cxnId="{0AB77E22-86D7-4F2B-943C-2FB91689D6CE}">
      <dgm:prSet/>
      <dgm:spPr/>
      <dgm:t>
        <a:bodyPr/>
        <a:lstStyle/>
        <a:p>
          <a:endParaRPr lang="sk-SK" sz="2000">
            <a:solidFill>
              <a:schemeClr val="tx1"/>
            </a:solidFill>
          </a:endParaRPr>
        </a:p>
      </dgm:t>
    </dgm:pt>
    <dgm:pt modelId="{0A945BB9-50EA-4E36-821C-9A172EFAD23B}" type="sibTrans" cxnId="{0AB77E22-86D7-4F2B-943C-2FB91689D6CE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sk-SK" sz="2000">
            <a:solidFill>
              <a:schemeClr val="tx1"/>
            </a:solidFill>
          </a:endParaRPr>
        </a:p>
      </dgm:t>
    </dgm:pt>
    <dgm:pt modelId="{2780001E-1B82-46F2-97B4-78E1DFB734BF}">
      <dgm:prSet phldrT="[Text]" custT="1"/>
      <dgm:spPr>
        <a:solidFill>
          <a:srgbClr val="E7F6EF"/>
        </a:solidFill>
      </dgm:spPr>
      <dgm:t>
        <a:bodyPr/>
        <a:lstStyle/>
        <a:p>
          <a:r>
            <a:rPr lang="sk-SK" sz="2000" dirty="0">
              <a:solidFill>
                <a:schemeClr val="tx1"/>
              </a:solidFill>
            </a:rPr>
            <a:t>Úžitky týchto funkcií sú známe ako ekosystémové služby lesov. </a:t>
          </a:r>
        </a:p>
      </dgm:t>
    </dgm:pt>
    <dgm:pt modelId="{6F580486-34EB-4AAC-82BF-6D481160095B}" type="parTrans" cxnId="{BC3050C0-2497-446E-9A6E-C9C082648B28}">
      <dgm:prSet/>
      <dgm:spPr/>
      <dgm:t>
        <a:bodyPr/>
        <a:lstStyle/>
        <a:p>
          <a:endParaRPr lang="sk-SK" sz="2000">
            <a:solidFill>
              <a:schemeClr val="tx1"/>
            </a:solidFill>
          </a:endParaRPr>
        </a:p>
      </dgm:t>
    </dgm:pt>
    <dgm:pt modelId="{34A7CAAF-8CF4-4F05-848A-D5150A58DB35}" type="sibTrans" cxnId="{BC3050C0-2497-446E-9A6E-C9C082648B28}">
      <dgm:prSet/>
      <dgm:spPr/>
      <dgm:t>
        <a:bodyPr/>
        <a:lstStyle/>
        <a:p>
          <a:endParaRPr lang="sk-SK" sz="2000">
            <a:solidFill>
              <a:schemeClr val="tx1"/>
            </a:solidFill>
          </a:endParaRPr>
        </a:p>
      </dgm:t>
    </dgm:pt>
    <dgm:pt modelId="{A01D0737-F332-4BE5-9A16-F288F28EED77}">
      <dgm:prSet phldrT="[Text]" custT="1"/>
      <dgm:spPr>
        <a:solidFill>
          <a:srgbClr val="B9E57F"/>
        </a:solidFill>
      </dgm:spPr>
      <dgm:t>
        <a:bodyPr/>
        <a:lstStyle/>
        <a:p>
          <a:r>
            <a:rPr lang="sk-SK" sz="2000" dirty="0">
              <a:solidFill>
                <a:schemeClr val="tx1"/>
              </a:solidFill>
            </a:rPr>
            <a:t>Na Slovensku je trendom podpora ekosystémových služieb lesov prostredníctvom nástrojov lesníckej politiky.</a:t>
          </a:r>
        </a:p>
      </dgm:t>
    </dgm:pt>
    <dgm:pt modelId="{114E813D-09C3-4168-B3AB-5A15C1957A36}" type="parTrans" cxnId="{62CF6169-31FF-41C1-A5B8-E21B58FAEC17}">
      <dgm:prSet/>
      <dgm:spPr/>
      <dgm:t>
        <a:bodyPr/>
        <a:lstStyle/>
        <a:p>
          <a:endParaRPr lang="sk-SK" sz="2000">
            <a:solidFill>
              <a:schemeClr val="tx1"/>
            </a:solidFill>
          </a:endParaRPr>
        </a:p>
      </dgm:t>
    </dgm:pt>
    <dgm:pt modelId="{A0C2990B-791A-4B6C-8C7E-E32A7DE93DF6}" type="sibTrans" cxnId="{62CF6169-31FF-41C1-A5B8-E21B58FAEC17}">
      <dgm:prSet/>
      <dgm:spPr/>
      <dgm:t>
        <a:bodyPr/>
        <a:lstStyle/>
        <a:p>
          <a:endParaRPr lang="sk-SK" sz="2000">
            <a:solidFill>
              <a:schemeClr val="tx1"/>
            </a:solidFill>
          </a:endParaRPr>
        </a:p>
      </dgm:t>
    </dgm:pt>
    <dgm:pt modelId="{6D1647A3-7FA7-4C84-BB77-67E94C9CC61F}" type="pres">
      <dgm:prSet presAssocID="{DC7AE80B-A2C1-4A50-B679-9DD8213DF23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sk-SK"/>
        </a:p>
      </dgm:t>
    </dgm:pt>
    <dgm:pt modelId="{70A15194-CE48-4615-AA44-C441CB4278C9}" type="pres">
      <dgm:prSet presAssocID="{DC7AE80B-A2C1-4A50-B679-9DD8213DF231}" presName="Name1" presStyleCnt="0"/>
      <dgm:spPr/>
    </dgm:pt>
    <dgm:pt modelId="{B42CCB4B-483A-4D71-93A0-5A3BB3FCEF0D}" type="pres">
      <dgm:prSet presAssocID="{DC7AE80B-A2C1-4A50-B679-9DD8213DF231}" presName="cycle" presStyleCnt="0"/>
      <dgm:spPr/>
    </dgm:pt>
    <dgm:pt modelId="{9CC41E25-8180-4846-A199-D8877904F15F}" type="pres">
      <dgm:prSet presAssocID="{DC7AE80B-A2C1-4A50-B679-9DD8213DF231}" presName="srcNode" presStyleLbl="node1" presStyleIdx="0" presStyleCnt="3"/>
      <dgm:spPr/>
    </dgm:pt>
    <dgm:pt modelId="{68BB2C0D-704B-4B35-BF71-0E8F810DA4EE}" type="pres">
      <dgm:prSet presAssocID="{DC7AE80B-A2C1-4A50-B679-9DD8213DF231}" presName="conn" presStyleLbl="parChTrans1D2" presStyleIdx="0" presStyleCnt="1"/>
      <dgm:spPr/>
      <dgm:t>
        <a:bodyPr/>
        <a:lstStyle/>
        <a:p>
          <a:endParaRPr lang="sk-SK"/>
        </a:p>
      </dgm:t>
    </dgm:pt>
    <dgm:pt modelId="{FDA54592-BC45-4352-8E6D-2264644E2827}" type="pres">
      <dgm:prSet presAssocID="{DC7AE80B-A2C1-4A50-B679-9DD8213DF231}" presName="extraNode" presStyleLbl="node1" presStyleIdx="0" presStyleCnt="3"/>
      <dgm:spPr/>
    </dgm:pt>
    <dgm:pt modelId="{2C79C27E-95C0-427A-AA52-BF5AF4618A93}" type="pres">
      <dgm:prSet presAssocID="{DC7AE80B-A2C1-4A50-B679-9DD8213DF231}" presName="dstNode" presStyleLbl="node1" presStyleIdx="0" presStyleCnt="3"/>
      <dgm:spPr/>
    </dgm:pt>
    <dgm:pt modelId="{6EB38648-7D7B-4E59-BA7A-AD10C9746CFB}" type="pres">
      <dgm:prSet presAssocID="{1FCF2A38-DC54-4298-A534-16C431F14712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0A8DF98C-9B2A-4F0F-9C7D-0A576DCB4D11}" type="pres">
      <dgm:prSet presAssocID="{1FCF2A38-DC54-4298-A534-16C431F14712}" presName="accent_1" presStyleCnt="0"/>
      <dgm:spPr/>
    </dgm:pt>
    <dgm:pt modelId="{68A28BCA-7BC4-4CDA-8462-970A14B10C20}" type="pres">
      <dgm:prSet presAssocID="{1FCF2A38-DC54-4298-A534-16C431F14712}" presName="accentRepeatNode" presStyleLbl="solidFgAcc1" presStyleIdx="0" presStyleCnt="3"/>
      <dgm:spPr>
        <a:solidFill>
          <a:srgbClr val="B9E57F"/>
        </a:solidFill>
        <a:ln>
          <a:solidFill>
            <a:schemeClr val="tx1"/>
          </a:solidFill>
        </a:ln>
      </dgm:spPr>
    </dgm:pt>
    <dgm:pt modelId="{25CA695E-66FF-40F1-806B-706F46DFCB88}" type="pres">
      <dgm:prSet presAssocID="{2780001E-1B82-46F2-97B4-78E1DFB734BF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114C3DB-D678-4212-8B18-40486314A278}" type="pres">
      <dgm:prSet presAssocID="{2780001E-1B82-46F2-97B4-78E1DFB734BF}" presName="accent_2" presStyleCnt="0"/>
      <dgm:spPr/>
    </dgm:pt>
    <dgm:pt modelId="{D728F280-8E24-4E60-8A90-47399D1D5BAF}" type="pres">
      <dgm:prSet presAssocID="{2780001E-1B82-46F2-97B4-78E1DFB734BF}" presName="accentRepeatNode" presStyleLbl="solidFgAcc1" presStyleIdx="1" presStyleCnt="3"/>
      <dgm:spPr>
        <a:solidFill>
          <a:srgbClr val="E7F6EF"/>
        </a:solidFill>
        <a:ln>
          <a:solidFill>
            <a:schemeClr val="tx1"/>
          </a:solidFill>
        </a:ln>
      </dgm:spPr>
    </dgm:pt>
    <dgm:pt modelId="{CB9C04E6-58AD-4559-8C36-57E2AF84059D}" type="pres">
      <dgm:prSet presAssocID="{A01D0737-F332-4BE5-9A16-F288F28EED77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05FC1400-248D-4541-A36A-8BA5C18574A2}" type="pres">
      <dgm:prSet presAssocID="{A01D0737-F332-4BE5-9A16-F288F28EED77}" presName="accent_3" presStyleCnt="0"/>
      <dgm:spPr/>
    </dgm:pt>
    <dgm:pt modelId="{3D3E1146-A504-4389-BF03-7B866F15C361}" type="pres">
      <dgm:prSet presAssocID="{A01D0737-F332-4BE5-9A16-F288F28EED77}" presName="accentRepeatNode" presStyleLbl="solidFgAcc1" presStyleIdx="2" presStyleCnt="3"/>
      <dgm:spPr>
        <a:solidFill>
          <a:srgbClr val="C9E7A7"/>
        </a:solidFill>
        <a:ln>
          <a:solidFill>
            <a:schemeClr val="tx1"/>
          </a:solidFill>
        </a:ln>
      </dgm:spPr>
    </dgm:pt>
  </dgm:ptLst>
  <dgm:cxnLst>
    <dgm:cxn modelId="{884FE7A2-E20D-428A-9A73-8216214826D3}" type="presOf" srcId="{A01D0737-F332-4BE5-9A16-F288F28EED77}" destId="{CB9C04E6-58AD-4559-8C36-57E2AF84059D}" srcOrd="0" destOrd="0" presId="urn:microsoft.com/office/officeart/2008/layout/VerticalCurvedList"/>
    <dgm:cxn modelId="{0AB77E22-86D7-4F2B-943C-2FB91689D6CE}" srcId="{DC7AE80B-A2C1-4A50-B679-9DD8213DF231}" destId="{1FCF2A38-DC54-4298-A534-16C431F14712}" srcOrd="0" destOrd="0" parTransId="{0E002705-3FDB-4E11-8393-1DA54AEDF923}" sibTransId="{0A945BB9-50EA-4E36-821C-9A172EFAD23B}"/>
    <dgm:cxn modelId="{6E1BD429-800E-4782-A3D2-7E5254266180}" type="presOf" srcId="{2780001E-1B82-46F2-97B4-78E1DFB734BF}" destId="{25CA695E-66FF-40F1-806B-706F46DFCB88}" srcOrd="0" destOrd="0" presId="urn:microsoft.com/office/officeart/2008/layout/VerticalCurvedList"/>
    <dgm:cxn modelId="{BC3050C0-2497-446E-9A6E-C9C082648B28}" srcId="{DC7AE80B-A2C1-4A50-B679-9DD8213DF231}" destId="{2780001E-1B82-46F2-97B4-78E1DFB734BF}" srcOrd="1" destOrd="0" parTransId="{6F580486-34EB-4AAC-82BF-6D481160095B}" sibTransId="{34A7CAAF-8CF4-4F05-848A-D5150A58DB35}"/>
    <dgm:cxn modelId="{959A62B7-82C6-401E-A391-1DA2FB2C7139}" type="presOf" srcId="{1FCF2A38-DC54-4298-A534-16C431F14712}" destId="{6EB38648-7D7B-4E59-BA7A-AD10C9746CFB}" srcOrd="0" destOrd="0" presId="urn:microsoft.com/office/officeart/2008/layout/VerticalCurvedList"/>
    <dgm:cxn modelId="{D9CE2BFA-24C7-41C8-973C-2BF60BF0514F}" type="presOf" srcId="{0A945BB9-50EA-4E36-821C-9A172EFAD23B}" destId="{68BB2C0D-704B-4B35-BF71-0E8F810DA4EE}" srcOrd="0" destOrd="0" presId="urn:microsoft.com/office/officeart/2008/layout/VerticalCurvedList"/>
    <dgm:cxn modelId="{62CF6169-31FF-41C1-A5B8-E21B58FAEC17}" srcId="{DC7AE80B-A2C1-4A50-B679-9DD8213DF231}" destId="{A01D0737-F332-4BE5-9A16-F288F28EED77}" srcOrd="2" destOrd="0" parTransId="{114E813D-09C3-4168-B3AB-5A15C1957A36}" sibTransId="{A0C2990B-791A-4B6C-8C7E-E32A7DE93DF6}"/>
    <dgm:cxn modelId="{BC6D1C5B-689F-492F-A41F-32832E38C35C}" type="presOf" srcId="{DC7AE80B-A2C1-4A50-B679-9DD8213DF231}" destId="{6D1647A3-7FA7-4C84-BB77-67E94C9CC61F}" srcOrd="0" destOrd="0" presId="urn:microsoft.com/office/officeart/2008/layout/VerticalCurvedList"/>
    <dgm:cxn modelId="{345DDE6F-48EE-416A-B292-93334267975A}" type="presParOf" srcId="{6D1647A3-7FA7-4C84-BB77-67E94C9CC61F}" destId="{70A15194-CE48-4615-AA44-C441CB4278C9}" srcOrd="0" destOrd="0" presId="urn:microsoft.com/office/officeart/2008/layout/VerticalCurvedList"/>
    <dgm:cxn modelId="{2C361CC6-97F6-400F-BA32-3904E6A89FFA}" type="presParOf" srcId="{70A15194-CE48-4615-AA44-C441CB4278C9}" destId="{B42CCB4B-483A-4D71-93A0-5A3BB3FCEF0D}" srcOrd="0" destOrd="0" presId="urn:microsoft.com/office/officeart/2008/layout/VerticalCurvedList"/>
    <dgm:cxn modelId="{01EFA46F-61A3-44F3-83F4-1B6AF65A114F}" type="presParOf" srcId="{B42CCB4B-483A-4D71-93A0-5A3BB3FCEF0D}" destId="{9CC41E25-8180-4846-A199-D8877904F15F}" srcOrd="0" destOrd="0" presId="urn:microsoft.com/office/officeart/2008/layout/VerticalCurvedList"/>
    <dgm:cxn modelId="{D4563F8B-3093-4B49-8EFD-38F64ADE69C2}" type="presParOf" srcId="{B42CCB4B-483A-4D71-93A0-5A3BB3FCEF0D}" destId="{68BB2C0D-704B-4B35-BF71-0E8F810DA4EE}" srcOrd="1" destOrd="0" presId="urn:microsoft.com/office/officeart/2008/layout/VerticalCurvedList"/>
    <dgm:cxn modelId="{A264B620-34EA-4099-B652-80FFE5EDD6FC}" type="presParOf" srcId="{B42CCB4B-483A-4D71-93A0-5A3BB3FCEF0D}" destId="{FDA54592-BC45-4352-8E6D-2264644E2827}" srcOrd="2" destOrd="0" presId="urn:microsoft.com/office/officeart/2008/layout/VerticalCurvedList"/>
    <dgm:cxn modelId="{7780CBF7-2AC4-49FC-9096-CE6D7F2A54E4}" type="presParOf" srcId="{B42CCB4B-483A-4D71-93A0-5A3BB3FCEF0D}" destId="{2C79C27E-95C0-427A-AA52-BF5AF4618A93}" srcOrd="3" destOrd="0" presId="urn:microsoft.com/office/officeart/2008/layout/VerticalCurvedList"/>
    <dgm:cxn modelId="{6534431E-CFEC-407C-B83D-B9BB8B7CDAE6}" type="presParOf" srcId="{70A15194-CE48-4615-AA44-C441CB4278C9}" destId="{6EB38648-7D7B-4E59-BA7A-AD10C9746CFB}" srcOrd="1" destOrd="0" presId="urn:microsoft.com/office/officeart/2008/layout/VerticalCurvedList"/>
    <dgm:cxn modelId="{DD8B1DEB-BC3E-4645-AEC1-EC9B3DE2FFEF}" type="presParOf" srcId="{70A15194-CE48-4615-AA44-C441CB4278C9}" destId="{0A8DF98C-9B2A-4F0F-9C7D-0A576DCB4D11}" srcOrd="2" destOrd="0" presId="urn:microsoft.com/office/officeart/2008/layout/VerticalCurvedList"/>
    <dgm:cxn modelId="{8664FD45-AAEC-4BE0-A810-BD3CF9497EDE}" type="presParOf" srcId="{0A8DF98C-9B2A-4F0F-9C7D-0A576DCB4D11}" destId="{68A28BCA-7BC4-4CDA-8462-970A14B10C20}" srcOrd="0" destOrd="0" presId="urn:microsoft.com/office/officeart/2008/layout/VerticalCurvedList"/>
    <dgm:cxn modelId="{B5E5DE9A-B1EB-4229-9487-BDE3F257BE9F}" type="presParOf" srcId="{70A15194-CE48-4615-AA44-C441CB4278C9}" destId="{25CA695E-66FF-40F1-806B-706F46DFCB88}" srcOrd="3" destOrd="0" presId="urn:microsoft.com/office/officeart/2008/layout/VerticalCurvedList"/>
    <dgm:cxn modelId="{30D37C29-477C-47CD-82B4-9FDB5F81CAB0}" type="presParOf" srcId="{70A15194-CE48-4615-AA44-C441CB4278C9}" destId="{F114C3DB-D678-4212-8B18-40486314A278}" srcOrd="4" destOrd="0" presId="urn:microsoft.com/office/officeart/2008/layout/VerticalCurvedList"/>
    <dgm:cxn modelId="{72A067CD-7C20-405E-92CE-E3E688845F16}" type="presParOf" srcId="{F114C3DB-D678-4212-8B18-40486314A278}" destId="{D728F280-8E24-4E60-8A90-47399D1D5BAF}" srcOrd="0" destOrd="0" presId="urn:microsoft.com/office/officeart/2008/layout/VerticalCurvedList"/>
    <dgm:cxn modelId="{1395320F-EC41-4262-BBD1-90301109C8A6}" type="presParOf" srcId="{70A15194-CE48-4615-AA44-C441CB4278C9}" destId="{CB9C04E6-58AD-4559-8C36-57E2AF84059D}" srcOrd="5" destOrd="0" presId="urn:microsoft.com/office/officeart/2008/layout/VerticalCurvedList"/>
    <dgm:cxn modelId="{FD216DD7-D18A-40B2-9748-BCBD41165776}" type="presParOf" srcId="{70A15194-CE48-4615-AA44-C441CB4278C9}" destId="{05FC1400-248D-4541-A36A-8BA5C18574A2}" srcOrd="6" destOrd="0" presId="urn:microsoft.com/office/officeart/2008/layout/VerticalCurvedList"/>
    <dgm:cxn modelId="{3D534000-0D7C-4860-9116-F163E319915F}" type="presParOf" srcId="{05FC1400-248D-4541-A36A-8BA5C18574A2}" destId="{3D3E1146-A504-4389-BF03-7B866F15C36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B2C0D-704B-4B35-BF71-0E8F810DA4EE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solidFill>
          <a:schemeClr val="tx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B38648-7D7B-4E59-BA7A-AD10C9746CFB}">
      <dsp:nvSpPr>
        <dsp:cNvPr id="0" name=""/>
        <dsp:cNvSpPr/>
      </dsp:nvSpPr>
      <dsp:spPr>
        <a:xfrm>
          <a:off x="564979" y="406400"/>
          <a:ext cx="5475833" cy="812800"/>
        </a:xfrm>
        <a:prstGeom prst="rect">
          <a:avLst/>
        </a:prstGeom>
        <a:solidFill>
          <a:srgbClr val="C9E7A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>
              <a:solidFill>
                <a:schemeClr val="tx1"/>
              </a:solidFill>
            </a:rPr>
            <a:t>Cieľom lesníckej politiky je trvalé zabezpečovanie všetkých funkcií lesa.</a:t>
          </a:r>
        </a:p>
      </dsp:txBody>
      <dsp:txXfrm>
        <a:off x="564979" y="406400"/>
        <a:ext cx="5475833" cy="812800"/>
      </dsp:txXfrm>
    </dsp:sp>
    <dsp:sp modelId="{68A28BCA-7BC4-4CDA-8462-970A14B10C20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rgbClr val="B9E57F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CA695E-66FF-40F1-806B-706F46DFCB88}">
      <dsp:nvSpPr>
        <dsp:cNvPr id="0" name=""/>
        <dsp:cNvSpPr/>
      </dsp:nvSpPr>
      <dsp:spPr>
        <a:xfrm>
          <a:off x="860432" y="1625599"/>
          <a:ext cx="5180380" cy="812800"/>
        </a:xfrm>
        <a:prstGeom prst="rect">
          <a:avLst/>
        </a:prstGeom>
        <a:solidFill>
          <a:srgbClr val="E7F6E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>
              <a:solidFill>
                <a:schemeClr val="tx1"/>
              </a:solidFill>
            </a:rPr>
            <a:t>Úžitky týchto funkcií sú známe ako ekosystémové služby lesov. </a:t>
          </a:r>
        </a:p>
      </dsp:txBody>
      <dsp:txXfrm>
        <a:off x="860432" y="1625599"/>
        <a:ext cx="5180380" cy="812800"/>
      </dsp:txXfrm>
    </dsp:sp>
    <dsp:sp modelId="{D728F280-8E24-4E60-8A90-47399D1D5BAF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rgbClr val="E7F6EF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9C04E6-58AD-4559-8C36-57E2AF84059D}">
      <dsp:nvSpPr>
        <dsp:cNvPr id="0" name=""/>
        <dsp:cNvSpPr/>
      </dsp:nvSpPr>
      <dsp:spPr>
        <a:xfrm>
          <a:off x="564979" y="2844800"/>
          <a:ext cx="5475833" cy="812800"/>
        </a:xfrm>
        <a:prstGeom prst="rect">
          <a:avLst/>
        </a:prstGeom>
        <a:solidFill>
          <a:srgbClr val="B9E57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>
              <a:solidFill>
                <a:schemeClr val="tx1"/>
              </a:solidFill>
            </a:rPr>
            <a:t>Na Slovensku je trendom podpora ekosystémových služieb lesov prostredníctvom nástrojov lesníckej politiky.</a:t>
          </a:r>
        </a:p>
      </dsp:txBody>
      <dsp:txXfrm>
        <a:off x="564979" y="2844800"/>
        <a:ext cx="5475833" cy="812800"/>
      </dsp:txXfrm>
    </dsp:sp>
    <dsp:sp modelId="{3D3E1146-A504-4389-BF03-7B866F15C361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rgbClr val="C9E7A7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71B3B-38FC-444F-9A83-80BACEE6483C}" type="datetimeFigureOut">
              <a:rPr lang="sk-SK" smtClean="0"/>
              <a:t>12.12.2018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2D707-158E-493F-A029-DBB97E9425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1578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62D707-158E-493F-A029-DBB97E942588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537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sk-SK"/>
              <a:t>Kliknutím upravte štýl predlohy podnadpisov</a:t>
            </a:r>
          </a:p>
        </p:txBody>
      </p:sp>
    </p:spTree>
    <p:extLst>
      <p:ext uri="{BB962C8B-B14F-4D97-AF65-F5344CB8AC3E}">
        <p14:creationId xmlns:p14="http://schemas.microsoft.com/office/powerpoint/2010/main" val="230372472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</p:spTree>
    <p:extLst>
      <p:ext uri="{BB962C8B-B14F-4D97-AF65-F5344CB8AC3E}">
        <p14:creationId xmlns:p14="http://schemas.microsoft.com/office/powerpoint/2010/main" val="408805380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</p:spTree>
    <p:extLst>
      <p:ext uri="{BB962C8B-B14F-4D97-AF65-F5344CB8AC3E}">
        <p14:creationId xmlns:p14="http://schemas.microsoft.com/office/powerpoint/2010/main" val="195352778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Nadpis, 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grafu 3"/>
          <p:cNvSpPr>
            <a:spLocks noGrp="1"/>
          </p:cNvSpPr>
          <p:nvPr>
            <p:ph type="chart"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 noProof="0"/>
              <a:t>Ak chcete pridať graf, kliknite na ikonu</a:t>
            </a:r>
          </a:p>
        </p:txBody>
      </p:sp>
    </p:spTree>
    <p:extLst>
      <p:ext uri="{BB962C8B-B14F-4D97-AF65-F5344CB8AC3E}">
        <p14:creationId xmlns:p14="http://schemas.microsoft.com/office/powerpoint/2010/main" val="394725724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Nadpis, text a obrázok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jektu ClipArt 3"/>
          <p:cNvSpPr>
            <a:spLocks noGrp="1"/>
          </p:cNvSpPr>
          <p:nvPr>
            <p:ph type="clipArt"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 noProof="0"/>
              <a:t>Online obrázok pridáte kliknutím na ikonu</a:t>
            </a:r>
          </a:p>
        </p:txBody>
      </p:sp>
    </p:spTree>
    <p:extLst>
      <p:ext uri="{BB962C8B-B14F-4D97-AF65-F5344CB8AC3E}">
        <p14:creationId xmlns:p14="http://schemas.microsoft.com/office/powerpoint/2010/main" val="377483677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</p:spTree>
    <p:extLst>
      <p:ext uri="{BB962C8B-B14F-4D97-AF65-F5344CB8AC3E}">
        <p14:creationId xmlns:p14="http://schemas.microsoft.com/office/powerpoint/2010/main" val="46656489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/>
            </a:lvl1pPr>
            <a:lvl2pPr marL="342892" indent="0">
              <a:buNone/>
              <a:defRPr sz="1350"/>
            </a:lvl2pPr>
            <a:lvl3pPr marL="685783" indent="0">
              <a:buNone/>
              <a:defRPr sz="1200"/>
            </a:lvl3pPr>
            <a:lvl4pPr marL="1028675" indent="0">
              <a:buNone/>
              <a:defRPr sz="1050"/>
            </a:lvl4pPr>
            <a:lvl5pPr marL="1371566" indent="0">
              <a:buNone/>
              <a:defRPr sz="1050"/>
            </a:lvl5pPr>
            <a:lvl6pPr marL="1714457" indent="0">
              <a:buNone/>
              <a:defRPr sz="1050"/>
            </a:lvl6pPr>
            <a:lvl7pPr marL="2057348" indent="0">
              <a:buNone/>
              <a:defRPr sz="1050"/>
            </a:lvl7pPr>
            <a:lvl8pPr marL="2400240" indent="0">
              <a:buNone/>
              <a:defRPr sz="1050"/>
            </a:lvl8pPr>
            <a:lvl9pPr marL="2743132" indent="0">
              <a:buNone/>
              <a:defRPr sz="105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7953384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</p:spTree>
    <p:extLst>
      <p:ext uri="{BB962C8B-B14F-4D97-AF65-F5344CB8AC3E}">
        <p14:creationId xmlns:p14="http://schemas.microsoft.com/office/powerpoint/2010/main" val="401674538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</p:spTree>
    <p:extLst>
      <p:ext uri="{BB962C8B-B14F-4D97-AF65-F5344CB8AC3E}">
        <p14:creationId xmlns:p14="http://schemas.microsoft.com/office/powerpoint/2010/main" val="145546649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25994396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784883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81517346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lvl="0"/>
            <a:r>
              <a:rPr lang="sk-SK" noProof="0"/>
              <a:t>Ak chcete pridať obrázok, kliknite na ikonu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</p:spTree>
    <p:extLst>
      <p:ext uri="{BB962C8B-B14F-4D97-AF65-F5344CB8AC3E}">
        <p14:creationId xmlns:p14="http://schemas.microsoft.com/office/powerpoint/2010/main" val="126682624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9" descr="balken_unte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565900"/>
            <a:ext cx="75438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0" descr="balken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981200" y="0"/>
            <a:ext cx="7162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7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81000" y="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506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med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pitchFamily="18" charset="0"/>
        </a:defRPr>
      </a:lvl5pPr>
      <a:lvl6pPr marL="342892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pitchFamily="18" charset="0"/>
        </a:defRPr>
      </a:lvl6pPr>
      <a:lvl7pPr marL="685783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pitchFamily="18" charset="0"/>
        </a:defRPr>
      </a:lvl7pPr>
      <a:lvl8pPr marL="1028675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pitchFamily="18" charset="0"/>
        </a:defRPr>
      </a:lvl8pPr>
      <a:lvl9pPr marL="1371566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Times New Roman" pitchFamily="18" charset="0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28" indent="-171446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20" indent="-171446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03" indent="-171446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577" indent="-171446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04508"/>
          </a:xfrm>
        </p:spPr>
        <p:txBody>
          <a:bodyPr/>
          <a:lstStyle/>
          <a:p>
            <a:r>
              <a:rPr lang="sk-SK" dirty="0"/>
              <a:t>Platby za ekosystémové služby lesa na Slovensku</a:t>
            </a:r>
            <a:br>
              <a:rPr lang="sk-SK" dirty="0"/>
            </a:b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83424" y="4036742"/>
            <a:ext cx="6377152" cy="2337671"/>
          </a:xfrm>
        </p:spPr>
        <p:txBody>
          <a:bodyPr>
            <a:normAutofit/>
          </a:bodyPr>
          <a:lstStyle/>
          <a:p>
            <a:r>
              <a:rPr lang="sk-SK" dirty="0"/>
              <a:t>Klára Báliková, Zuzana Dobšinská, Jaroslav Šálka </a:t>
            </a:r>
          </a:p>
          <a:p>
            <a:endParaRPr lang="sk-SK" sz="1700" dirty="0"/>
          </a:p>
          <a:p>
            <a:r>
              <a:rPr lang="sk-SK" sz="1700" dirty="0"/>
              <a:t>Technická univerzita vo Zvolene</a:t>
            </a:r>
          </a:p>
          <a:p>
            <a:r>
              <a:rPr lang="sk-SK" sz="1700" dirty="0"/>
              <a:t>Lesnícka fakulta</a:t>
            </a:r>
          </a:p>
          <a:p>
            <a:r>
              <a:rPr lang="sk-SK" sz="1700" dirty="0"/>
              <a:t>Katedra ekonomiky a riadenia lesného hospodárstva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71610968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F7BE22C5-0D66-4440-B309-A11C10A26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7218" y="296940"/>
            <a:ext cx="7103328" cy="1143000"/>
          </a:xfrm>
        </p:spPr>
        <p:txBody>
          <a:bodyPr/>
          <a:lstStyle/>
          <a:p>
            <a:pPr lvl="0"/>
            <a:r>
              <a:rPr lang="sk-SK" dirty="0"/>
              <a:t>Ekonomické nástroje lesníckej politiky na zabezpečenie ekosystémových služieb lesov</a:t>
            </a:r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0B673C07-5D6D-4177-947D-717A5D8F5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8010"/>
            <a:ext cx="8508380" cy="4643050"/>
          </a:xfrm>
        </p:spPr>
        <p:txBody>
          <a:bodyPr/>
          <a:lstStyle/>
          <a:p>
            <a:r>
              <a:rPr lang="sk-SK" sz="2200" dirty="0"/>
              <a:t>Problematika riešená v rámci dizertačnej práce s názvom „Implementačné a </a:t>
            </a:r>
            <a:r>
              <a:rPr lang="sk-SK" sz="2200" dirty="0" err="1"/>
              <a:t>evalvačné</a:t>
            </a:r>
            <a:r>
              <a:rPr lang="sk-SK" sz="2200" dirty="0"/>
              <a:t> nástroje lesníckej politiky na zabezpečenie ekosystémových služieb lesov“</a:t>
            </a:r>
          </a:p>
          <a:p>
            <a:r>
              <a:rPr lang="sk-SK" sz="2200" dirty="0"/>
              <a:t>Práca je riešená v rámci projektov APVV:</a:t>
            </a:r>
          </a:p>
          <a:p>
            <a:pPr marL="0" indent="0">
              <a:buNone/>
            </a:pPr>
            <a:r>
              <a:rPr lang="sk-SK" sz="2200" dirty="0"/>
              <a:t>   - APVV 15-0715,</a:t>
            </a:r>
          </a:p>
          <a:p>
            <a:pPr marL="0" indent="0">
              <a:buNone/>
            </a:pPr>
            <a:r>
              <a:rPr lang="sk-SK" sz="2200" dirty="0"/>
              <a:t>   - APVV-17-0232.</a:t>
            </a:r>
          </a:p>
          <a:p>
            <a:r>
              <a:rPr lang="sk-SK" sz="2200" dirty="0"/>
              <a:t>Ciele práce: </a:t>
            </a:r>
          </a:p>
          <a:p>
            <a:pPr marL="0" indent="0">
              <a:buNone/>
            </a:pPr>
            <a:r>
              <a:rPr lang="sk-SK" sz="2200" dirty="0"/>
              <a:t>    - identifikácia príslušných teórií,</a:t>
            </a:r>
          </a:p>
          <a:p>
            <a:pPr marL="0" indent="0">
              <a:buNone/>
            </a:pPr>
            <a:r>
              <a:rPr lang="sk-SK" sz="2200" dirty="0"/>
              <a:t>    - definovanie hypotéz, </a:t>
            </a:r>
          </a:p>
          <a:p>
            <a:pPr marL="0" indent="0">
              <a:buNone/>
            </a:pPr>
            <a:r>
              <a:rPr lang="sk-SK" sz="2200" dirty="0"/>
              <a:t>    - overovanie hypotéz prostredníctvom metód sociologického výskumu,</a:t>
            </a:r>
          </a:p>
          <a:p>
            <a:pPr marL="0" indent="0">
              <a:buNone/>
            </a:pPr>
            <a:r>
              <a:rPr lang="sk-SK" sz="2200" dirty="0"/>
              <a:t>    - syntéza výsledkov.</a:t>
            </a:r>
          </a:p>
        </p:txBody>
      </p:sp>
    </p:spTree>
    <p:extLst>
      <p:ext uri="{BB962C8B-B14F-4D97-AF65-F5344CB8AC3E}">
        <p14:creationId xmlns:p14="http://schemas.microsoft.com/office/powerpoint/2010/main" val="11693816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9EC943C-7110-4980-AAB3-A3B30A56FA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4217440"/>
              </p:ext>
            </p:extLst>
          </p:nvPr>
        </p:nvGraphicFramePr>
        <p:xfrm>
          <a:off x="1813932" y="184304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Nadpis 1">
            <a:extLst>
              <a:ext uri="{FF2B5EF4-FFF2-40B4-BE49-F238E27FC236}">
                <a16:creationId xmlns:a16="http://schemas.microsoft.com/office/drawing/2014/main" id="{487BE081-956C-445D-BED1-38CF7AD3F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919" y="314751"/>
            <a:ext cx="7430081" cy="1268722"/>
          </a:xfrm>
        </p:spPr>
        <p:txBody>
          <a:bodyPr/>
          <a:lstStyle/>
          <a:p>
            <a:pPr lvl="0"/>
            <a:r>
              <a:rPr lang="sk-SK" dirty="0"/>
              <a:t>Nástrojový mix lesníckej politiky na zabezpečenie ekosystémových služieb lesov</a:t>
            </a:r>
          </a:p>
        </p:txBody>
      </p:sp>
    </p:spTree>
    <p:extLst>
      <p:ext uri="{BB962C8B-B14F-4D97-AF65-F5344CB8AC3E}">
        <p14:creationId xmlns:p14="http://schemas.microsoft.com/office/powerpoint/2010/main" val="413310831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6859" y="339822"/>
            <a:ext cx="7400460" cy="857250"/>
          </a:xfrm>
        </p:spPr>
        <p:txBody>
          <a:bodyPr/>
          <a:lstStyle/>
          <a:p>
            <a:pPr lvl="0"/>
            <a:r>
              <a:rPr lang="sk-SK" dirty="0"/>
              <a:t>Nástrojový mix lesníckej politiky na zabezpečenie ekosystémových služieb lesov</a:t>
            </a: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04AF2EB5-6CC9-43C2-9F58-0D0F7BFBB68F}"/>
              </a:ext>
            </a:extLst>
          </p:cNvPr>
          <p:cNvGrpSpPr/>
          <p:nvPr/>
        </p:nvGrpSpPr>
        <p:grpSpPr>
          <a:xfrm>
            <a:off x="334567" y="2264653"/>
            <a:ext cx="8504147" cy="4153195"/>
            <a:chOff x="1388505" y="1517348"/>
            <a:chExt cx="6908567" cy="4657034"/>
          </a:xfrm>
          <a:solidFill>
            <a:srgbClr val="92D050"/>
          </a:solidFill>
        </p:grpSpPr>
        <p:sp>
          <p:nvSpPr>
            <p:cNvPr id="4" name="Voľný tvar 5">
              <a:extLst>
                <a:ext uri="{FF2B5EF4-FFF2-40B4-BE49-F238E27FC236}">
                  <a16:creationId xmlns:a16="http://schemas.microsoft.com/office/drawing/2014/main" id="{6A051C2F-5782-46E3-A9CD-2E7509B4F830}"/>
                </a:ext>
              </a:extLst>
            </p:cNvPr>
            <p:cNvSpPr/>
            <p:nvPr/>
          </p:nvSpPr>
          <p:spPr>
            <a:xfrm>
              <a:off x="3761771" y="1517348"/>
              <a:ext cx="1985519" cy="360839"/>
            </a:xfrm>
            <a:custGeom>
              <a:avLst/>
              <a:gdLst>
                <a:gd name="connsiteX0" fmla="*/ 0 w 2227923"/>
                <a:gd name="connsiteY0" fmla="*/ 111396 h 1113961"/>
                <a:gd name="connsiteX1" fmla="*/ 111396 w 2227923"/>
                <a:gd name="connsiteY1" fmla="*/ 0 h 1113961"/>
                <a:gd name="connsiteX2" fmla="*/ 2116527 w 2227923"/>
                <a:gd name="connsiteY2" fmla="*/ 0 h 1113961"/>
                <a:gd name="connsiteX3" fmla="*/ 2227923 w 2227923"/>
                <a:gd name="connsiteY3" fmla="*/ 111396 h 1113961"/>
                <a:gd name="connsiteX4" fmla="*/ 2227923 w 2227923"/>
                <a:gd name="connsiteY4" fmla="*/ 1002565 h 1113961"/>
                <a:gd name="connsiteX5" fmla="*/ 2116527 w 2227923"/>
                <a:gd name="connsiteY5" fmla="*/ 1113961 h 1113961"/>
                <a:gd name="connsiteX6" fmla="*/ 111396 w 2227923"/>
                <a:gd name="connsiteY6" fmla="*/ 1113961 h 1113961"/>
                <a:gd name="connsiteX7" fmla="*/ 0 w 2227923"/>
                <a:gd name="connsiteY7" fmla="*/ 1002565 h 1113961"/>
                <a:gd name="connsiteX8" fmla="*/ 0 w 2227923"/>
                <a:gd name="connsiteY8" fmla="*/ 111396 h 1113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7923" h="1113961">
                  <a:moveTo>
                    <a:pt x="0" y="111396"/>
                  </a:moveTo>
                  <a:cubicBezTo>
                    <a:pt x="0" y="49874"/>
                    <a:pt x="49874" y="0"/>
                    <a:pt x="111396" y="0"/>
                  </a:cubicBezTo>
                  <a:lnTo>
                    <a:pt x="2116527" y="0"/>
                  </a:lnTo>
                  <a:cubicBezTo>
                    <a:pt x="2178049" y="0"/>
                    <a:pt x="2227923" y="49874"/>
                    <a:pt x="2227923" y="111396"/>
                  </a:cubicBezTo>
                  <a:lnTo>
                    <a:pt x="2227923" y="1002565"/>
                  </a:lnTo>
                  <a:cubicBezTo>
                    <a:pt x="2227923" y="1064087"/>
                    <a:pt x="2178049" y="1113961"/>
                    <a:pt x="2116527" y="1113961"/>
                  </a:cubicBezTo>
                  <a:lnTo>
                    <a:pt x="111396" y="1113961"/>
                  </a:lnTo>
                  <a:cubicBezTo>
                    <a:pt x="49874" y="1113961"/>
                    <a:pt x="0" y="1064087"/>
                    <a:pt x="0" y="1002565"/>
                  </a:cubicBezTo>
                  <a:lnTo>
                    <a:pt x="0" y="111396"/>
                  </a:ln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90" tIns="70190" rIns="70190" bIns="70190" numCol="1" spcCol="1270" anchor="ctr" anchorCtr="0">
              <a:spAutoFit/>
            </a:bodyPr>
            <a:lstStyle/>
            <a:p>
              <a:pPr algn="ctr" defTabSz="533387">
                <a:lnSpc>
                  <a:spcPct val="90000"/>
                </a:lnSpc>
                <a:spcAft>
                  <a:spcPct val="35000"/>
                </a:spcAft>
              </a:pPr>
              <a:r>
                <a:rPr lang="sk-SK" sz="1300" b="1" dirty="0">
                  <a:solidFill>
                    <a:schemeClr val="tx1"/>
                  </a:solidFill>
                  <a:cs typeface="Times New Roman" pitchFamily="18" charset="0"/>
                </a:rPr>
                <a:t>Donútenie</a:t>
              </a:r>
              <a:endParaRPr lang="sk-SK" sz="1300" dirty="0">
                <a:solidFill>
                  <a:schemeClr val="tx1"/>
                </a:solidFill>
                <a:cs typeface="Times New Roman" pitchFamily="18" charset="0"/>
              </a:endParaRPr>
            </a:p>
          </p:txBody>
        </p:sp>
        <p:sp>
          <p:nvSpPr>
            <p:cNvPr id="5" name="Voľný tvar 6">
              <a:extLst>
                <a:ext uri="{FF2B5EF4-FFF2-40B4-BE49-F238E27FC236}">
                  <a16:creationId xmlns:a16="http://schemas.microsoft.com/office/drawing/2014/main" id="{AC455396-9638-46AF-8520-3F4CCF55D8E8}"/>
                </a:ext>
              </a:extLst>
            </p:cNvPr>
            <p:cNvSpPr/>
            <p:nvPr/>
          </p:nvSpPr>
          <p:spPr>
            <a:xfrm>
              <a:off x="6318534" y="3638752"/>
              <a:ext cx="1978538" cy="372584"/>
            </a:xfrm>
            <a:custGeom>
              <a:avLst/>
              <a:gdLst>
                <a:gd name="connsiteX0" fmla="*/ 0 w 2436768"/>
                <a:gd name="connsiteY0" fmla="*/ 135005 h 1350054"/>
                <a:gd name="connsiteX1" fmla="*/ 135005 w 2436768"/>
                <a:gd name="connsiteY1" fmla="*/ 0 h 1350054"/>
                <a:gd name="connsiteX2" fmla="*/ 2301763 w 2436768"/>
                <a:gd name="connsiteY2" fmla="*/ 0 h 1350054"/>
                <a:gd name="connsiteX3" fmla="*/ 2436768 w 2436768"/>
                <a:gd name="connsiteY3" fmla="*/ 135005 h 1350054"/>
                <a:gd name="connsiteX4" fmla="*/ 2436768 w 2436768"/>
                <a:gd name="connsiteY4" fmla="*/ 1215049 h 1350054"/>
                <a:gd name="connsiteX5" fmla="*/ 2301763 w 2436768"/>
                <a:gd name="connsiteY5" fmla="*/ 1350054 h 1350054"/>
                <a:gd name="connsiteX6" fmla="*/ 135005 w 2436768"/>
                <a:gd name="connsiteY6" fmla="*/ 1350054 h 1350054"/>
                <a:gd name="connsiteX7" fmla="*/ 0 w 2436768"/>
                <a:gd name="connsiteY7" fmla="*/ 1215049 h 1350054"/>
                <a:gd name="connsiteX8" fmla="*/ 0 w 2436768"/>
                <a:gd name="connsiteY8" fmla="*/ 135005 h 1350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6768" h="1350054">
                  <a:moveTo>
                    <a:pt x="0" y="135005"/>
                  </a:moveTo>
                  <a:cubicBezTo>
                    <a:pt x="0" y="60444"/>
                    <a:pt x="60444" y="0"/>
                    <a:pt x="135005" y="0"/>
                  </a:cubicBezTo>
                  <a:lnTo>
                    <a:pt x="2301763" y="0"/>
                  </a:lnTo>
                  <a:cubicBezTo>
                    <a:pt x="2376324" y="0"/>
                    <a:pt x="2436768" y="60444"/>
                    <a:pt x="2436768" y="135005"/>
                  </a:cubicBezTo>
                  <a:lnTo>
                    <a:pt x="2436768" y="1215049"/>
                  </a:lnTo>
                  <a:cubicBezTo>
                    <a:pt x="2436768" y="1289610"/>
                    <a:pt x="2376324" y="1350054"/>
                    <a:pt x="2301763" y="1350054"/>
                  </a:cubicBezTo>
                  <a:lnTo>
                    <a:pt x="135005" y="1350054"/>
                  </a:lnTo>
                  <a:cubicBezTo>
                    <a:pt x="60444" y="1350054"/>
                    <a:pt x="0" y="1289610"/>
                    <a:pt x="0" y="1215049"/>
                  </a:cubicBezTo>
                  <a:lnTo>
                    <a:pt x="0" y="135005"/>
                  </a:ln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5377" tIns="75377" rIns="75377" bIns="75377" numCol="1" spcCol="1270" anchor="ctr" anchorCtr="0">
              <a:spAutoFit/>
            </a:bodyPr>
            <a:lstStyle/>
            <a:p>
              <a:pPr algn="ctr" defTabSz="533387">
                <a:lnSpc>
                  <a:spcPct val="90000"/>
                </a:lnSpc>
                <a:spcAft>
                  <a:spcPct val="35000"/>
                </a:spcAft>
              </a:pPr>
              <a:r>
                <a:rPr lang="sk-SK" sz="1300" b="1" dirty="0">
                  <a:solidFill>
                    <a:schemeClr val="tx1"/>
                  </a:solidFill>
                  <a:cs typeface="Times New Roman" pitchFamily="18" charset="0"/>
                </a:rPr>
                <a:t>Peniaze</a:t>
              </a:r>
              <a:endParaRPr lang="sk-SK" sz="1300" i="1" dirty="0">
                <a:solidFill>
                  <a:schemeClr val="tx1"/>
                </a:solidFill>
                <a:cs typeface="Times New Roman" pitchFamily="18" charset="0"/>
              </a:endParaRPr>
            </a:p>
          </p:txBody>
        </p:sp>
        <p:sp>
          <p:nvSpPr>
            <p:cNvPr id="6" name="Voľný tvar 7">
              <a:extLst>
                <a:ext uri="{FF2B5EF4-FFF2-40B4-BE49-F238E27FC236}">
                  <a16:creationId xmlns:a16="http://schemas.microsoft.com/office/drawing/2014/main" id="{BEDCEA4C-4955-4955-A696-967A73B69AFE}"/>
                </a:ext>
              </a:extLst>
            </p:cNvPr>
            <p:cNvSpPr/>
            <p:nvPr/>
          </p:nvSpPr>
          <p:spPr>
            <a:xfrm>
              <a:off x="3933412" y="5813543"/>
              <a:ext cx="1830079" cy="360839"/>
            </a:xfrm>
            <a:custGeom>
              <a:avLst/>
              <a:gdLst>
                <a:gd name="connsiteX0" fmla="*/ 0 w 2227923"/>
                <a:gd name="connsiteY0" fmla="*/ 111396 h 1113961"/>
                <a:gd name="connsiteX1" fmla="*/ 111396 w 2227923"/>
                <a:gd name="connsiteY1" fmla="*/ 0 h 1113961"/>
                <a:gd name="connsiteX2" fmla="*/ 2116527 w 2227923"/>
                <a:gd name="connsiteY2" fmla="*/ 0 h 1113961"/>
                <a:gd name="connsiteX3" fmla="*/ 2227923 w 2227923"/>
                <a:gd name="connsiteY3" fmla="*/ 111396 h 1113961"/>
                <a:gd name="connsiteX4" fmla="*/ 2227923 w 2227923"/>
                <a:gd name="connsiteY4" fmla="*/ 1002565 h 1113961"/>
                <a:gd name="connsiteX5" fmla="*/ 2116527 w 2227923"/>
                <a:gd name="connsiteY5" fmla="*/ 1113961 h 1113961"/>
                <a:gd name="connsiteX6" fmla="*/ 111396 w 2227923"/>
                <a:gd name="connsiteY6" fmla="*/ 1113961 h 1113961"/>
                <a:gd name="connsiteX7" fmla="*/ 0 w 2227923"/>
                <a:gd name="connsiteY7" fmla="*/ 1002565 h 1113961"/>
                <a:gd name="connsiteX8" fmla="*/ 0 w 2227923"/>
                <a:gd name="connsiteY8" fmla="*/ 111396 h 1113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7923" h="1113961">
                  <a:moveTo>
                    <a:pt x="0" y="111396"/>
                  </a:moveTo>
                  <a:cubicBezTo>
                    <a:pt x="0" y="49874"/>
                    <a:pt x="49874" y="0"/>
                    <a:pt x="111396" y="0"/>
                  </a:cubicBezTo>
                  <a:lnTo>
                    <a:pt x="2116527" y="0"/>
                  </a:lnTo>
                  <a:cubicBezTo>
                    <a:pt x="2178049" y="0"/>
                    <a:pt x="2227923" y="49874"/>
                    <a:pt x="2227923" y="111396"/>
                  </a:cubicBezTo>
                  <a:lnTo>
                    <a:pt x="2227923" y="1002565"/>
                  </a:lnTo>
                  <a:cubicBezTo>
                    <a:pt x="2227923" y="1064087"/>
                    <a:pt x="2178049" y="1113961"/>
                    <a:pt x="2116527" y="1113961"/>
                  </a:cubicBezTo>
                  <a:lnTo>
                    <a:pt x="111396" y="1113961"/>
                  </a:lnTo>
                  <a:cubicBezTo>
                    <a:pt x="49874" y="1113961"/>
                    <a:pt x="0" y="1064087"/>
                    <a:pt x="0" y="1002565"/>
                  </a:cubicBezTo>
                  <a:lnTo>
                    <a:pt x="0" y="111396"/>
                  </a:ln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90" tIns="70190" rIns="70190" bIns="70190" numCol="1" spcCol="1270" anchor="ctr" anchorCtr="0">
              <a:spAutoFit/>
            </a:bodyPr>
            <a:lstStyle/>
            <a:p>
              <a:pPr algn="ctr" defTabSz="533387">
                <a:lnSpc>
                  <a:spcPct val="90000"/>
                </a:lnSpc>
                <a:spcAft>
                  <a:spcPct val="35000"/>
                </a:spcAft>
              </a:pPr>
              <a:r>
                <a:rPr lang="sk-SK" sz="1300" b="1" dirty="0">
                  <a:solidFill>
                    <a:schemeClr val="tx1"/>
                  </a:solidFill>
                  <a:cs typeface="Times New Roman" pitchFamily="18" charset="0"/>
                </a:rPr>
                <a:t>Dobrovoľný záväzok</a:t>
              </a:r>
              <a:endParaRPr lang="sk-SK" sz="1300" dirty="0">
                <a:solidFill>
                  <a:schemeClr val="tx1"/>
                </a:solidFill>
                <a:cs typeface="Times New Roman" pitchFamily="18" charset="0"/>
              </a:endParaRPr>
            </a:p>
          </p:txBody>
        </p:sp>
        <p:sp>
          <p:nvSpPr>
            <p:cNvPr id="7" name="Voľný tvar 8">
              <a:extLst>
                <a:ext uri="{FF2B5EF4-FFF2-40B4-BE49-F238E27FC236}">
                  <a16:creationId xmlns:a16="http://schemas.microsoft.com/office/drawing/2014/main" id="{E7B35049-ED59-4C8B-884C-97B96D7319AE}"/>
                </a:ext>
              </a:extLst>
            </p:cNvPr>
            <p:cNvSpPr/>
            <p:nvPr/>
          </p:nvSpPr>
          <p:spPr>
            <a:xfrm>
              <a:off x="1388505" y="3644625"/>
              <a:ext cx="2148126" cy="360839"/>
            </a:xfrm>
            <a:custGeom>
              <a:avLst/>
              <a:gdLst>
                <a:gd name="connsiteX0" fmla="*/ 0 w 2455371"/>
                <a:gd name="connsiteY0" fmla="*/ 111396 h 1113961"/>
                <a:gd name="connsiteX1" fmla="*/ 111396 w 2455371"/>
                <a:gd name="connsiteY1" fmla="*/ 0 h 1113961"/>
                <a:gd name="connsiteX2" fmla="*/ 2343975 w 2455371"/>
                <a:gd name="connsiteY2" fmla="*/ 0 h 1113961"/>
                <a:gd name="connsiteX3" fmla="*/ 2455371 w 2455371"/>
                <a:gd name="connsiteY3" fmla="*/ 111396 h 1113961"/>
                <a:gd name="connsiteX4" fmla="*/ 2455371 w 2455371"/>
                <a:gd name="connsiteY4" fmla="*/ 1002565 h 1113961"/>
                <a:gd name="connsiteX5" fmla="*/ 2343975 w 2455371"/>
                <a:gd name="connsiteY5" fmla="*/ 1113961 h 1113961"/>
                <a:gd name="connsiteX6" fmla="*/ 111396 w 2455371"/>
                <a:gd name="connsiteY6" fmla="*/ 1113961 h 1113961"/>
                <a:gd name="connsiteX7" fmla="*/ 0 w 2455371"/>
                <a:gd name="connsiteY7" fmla="*/ 1002565 h 1113961"/>
                <a:gd name="connsiteX8" fmla="*/ 0 w 2455371"/>
                <a:gd name="connsiteY8" fmla="*/ 111396 h 1113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5371" h="1113961">
                  <a:moveTo>
                    <a:pt x="0" y="111396"/>
                  </a:moveTo>
                  <a:cubicBezTo>
                    <a:pt x="0" y="49874"/>
                    <a:pt x="49874" y="0"/>
                    <a:pt x="111396" y="0"/>
                  </a:cubicBezTo>
                  <a:lnTo>
                    <a:pt x="2343975" y="0"/>
                  </a:lnTo>
                  <a:cubicBezTo>
                    <a:pt x="2405497" y="0"/>
                    <a:pt x="2455371" y="49874"/>
                    <a:pt x="2455371" y="111396"/>
                  </a:cubicBezTo>
                  <a:lnTo>
                    <a:pt x="2455371" y="1002565"/>
                  </a:lnTo>
                  <a:cubicBezTo>
                    <a:pt x="2455371" y="1064087"/>
                    <a:pt x="2405497" y="1113961"/>
                    <a:pt x="2343975" y="1113961"/>
                  </a:cubicBezTo>
                  <a:lnTo>
                    <a:pt x="111396" y="1113961"/>
                  </a:lnTo>
                  <a:cubicBezTo>
                    <a:pt x="49874" y="1113961"/>
                    <a:pt x="0" y="1064087"/>
                    <a:pt x="0" y="1002565"/>
                  </a:cubicBezTo>
                  <a:lnTo>
                    <a:pt x="0" y="111396"/>
                  </a:ln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90" tIns="70190" rIns="70190" bIns="70190" numCol="1" spcCol="1270" anchor="ctr" anchorCtr="0">
              <a:spAutoFit/>
            </a:bodyPr>
            <a:lstStyle/>
            <a:p>
              <a:pPr algn="ctr" defTabSz="533387">
                <a:lnSpc>
                  <a:spcPct val="90000"/>
                </a:lnSpc>
                <a:spcAft>
                  <a:spcPct val="35000"/>
                </a:spcAft>
              </a:pPr>
              <a:r>
                <a:rPr lang="sk-SK" sz="1300" b="1" dirty="0">
                  <a:solidFill>
                    <a:schemeClr val="tx1"/>
                  </a:solidFill>
                  <a:cs typeface="Times New Roman" pitchFamily="18" charset="0"/>
                </a:rPr>
                <a:t>Informácia</a:t>
              </a:r>
            </a:p>
          </p:txBody>
        </p:sp>
        <p:sp>
          <p:nvSpPr>
            <p:cNvPr id="8" name="Voľný tvar 9">
              <a:extLst>
                <a:ext uri="{FF2B5EF4-FFF2-40B4-BE49-F238E27FC236}">
                  <a16:creationId xmlns:a16="http://schemas.microsoft.com/office/drawing/2014/main" id="{2529D9D2-3E21-43B3-A39D-B779D48152DA}"/>
                </a:ext>
              </a:extLst>
            </p:cNvPr>
            <p:cNvSpPr/>
            <p:nvPr/>
          </p:nvSpPr>
          <p:spPr>
            <a:xfrm rot="3390410">
              <a:off x="5471594" y="2525453"/>
              <a:ext cx="1461531" cy="242216"/>
            </a:xfrm>
            <a:custGeom>
              <a:avLst/>
              <a:gdLst>
                <a:gd name="connsiteX0" fmla="*/ 0 w 1027817"/>
                <a:gd name="connsiteY0" fmla="*/ 194943 h 389886"/>
                <a:gd name="connsiteX1" fmla="*/ 194943 w 1027817"/>
                <a:gd name="connsiteY1" fmla="*/ 0 h 389886"/>
                <a:gd name="connsiteX2" fmla="*/ 194943 w 1027817"/>
                <a:gd name="connsiteY2" fmla="*/ 77977 h 389886"/>
                <a:gd name="connsiteX3" fmla="*/ 832874 w 1027817"/>
                <a:gd name="connsiteY3" fmla="*/ 77977 h 389886"/>
                <a:gd name="connsiteX4" fmla="*/ 832874 w 1027817"/>
                <a:gd name="connsiteY4" fmla="*/ 0 h 389886"/>
                <a:gd name="connsiteX5" fmla="*/ 1027817 w 1027817"/>
                <a:gd name="connsiteY5" fmla="*/ 194943 h 389886"/>
                <a:gd name="connsiteX6" fmla="*/ 832874 w 1027817"/>
                <a:gd name="connsiteY6" fmla="*/ 389886 h 389886"/>
                <a:gd name="connsiteX7" fmla="*/ 832874 w 1027817"/>
                <a:gd name="connsiteY7" fmla="*/ 311909 h 389886"/>
                <a:gd name="connsiteX8" fmla="*/ 194943 w 1027817"/>
                <a:gd name="connsiteY8" fmla="*/ 311909 h 389886"/>
                <a:gd name="connsiteX9" fmla="*/ 194943 w 1027817"/>
                <a:gd name="connsiteY9" fmla="*/ 389886 h 389886"/>
                <a:gd name="connsiteX10" fmla="*/ 0 w 1027817"/>
                <a:gd name="connsiteY10" fmla="*/ 194943 h 389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27817" h="389886">
                  <a:moveTo>
                    <a:pt x="0" y="194943"/>
                  </a:moveTo>
                  <a:lnTo>
                    <a:pt x="194943" y="0"/>
                  </a:lnTo>
                  <a:lnTo>
                    <a:pt x="194943" y="77977"/>
                  </a:lnTo>
                  <a:lnTo>
                    <a:pt x="832874" y="77977"/>
                  </a:lnTo>
                  <a:lnTo>
                    <a:pt x="832874" y="0"/>
                  </a:lnTo>
                  <a:lnTo>
                    <a:pt x="1027817" y="194943"/>
                  </a:lnTo>
                  <a:lnTo>
                    <a:pt x="832874" y="389886"/>
                  </a:lnTo>
                  <a:lnTo>
                    <a:pt x="832874" y="311909"/>
                  </a:lnTo>
                  <a:lnTo>
                    <a:pt x="194943" y="311909"/>
                  </a:lnTo>
                  <a:lnTo>
                    <a:pt x="194943" y="389886"/>
                  </a:lnTo>
                  <a:lnTo>
                    <a:pt x="0" y="194943"/>
                  </a:ln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7724" tIns="58482" rIns="87725" bIns="58483" numCol="1" spcCol="1270" anchor="ctr" anchorCtr="0">
              <a:spAutoFit/>
            </a:bodyPr>
            <a:lstStyle/>
            <a:p>
              <a:pPr algn="ctr" defTabSz="533387">
                <a:lnSpc>
                  <a:spcPct val="90000"/>
                </a:lnSpc>
                <a:spcAft>
                  <a:spcPct val="35000"/>
                </a:spcAft>
              </a:pPr>
              <a:endParaRPr lang="sk-SK" sz="1300"/>
            </a:p>
          </p:txBody>
        </p:sp>
        <p:sp>
          <p:nvSpPr>
            <p:cNvPr id="9" name="Voľný tvar 10">
              <a:extLst>
                <a:ext uri="{FF2B5EF4-FFF2-40B4-BE49-F238E27FC236}">
                  <a16:creationId xmlns:a16="http://schemas.microsoft.com/office/drawing/2014/main" id="{3CF1E221-0CE0-46B6-BB32-B9735531DDBC}"/>
                </a:ext>
              </a:extLst>
            </p:cNvPr>
            <p:cNvSpPr/>
            <p:nvPr/>
          </p:nvSpPr>
          <p:spPr>
            <a:xfrm rot="18415526">
              <a:off x="5550277" y="4956950"/>
              <a:ext cx="1488451" cy="242216"/>
            </a:xfrm>
            <a:custGeom>
              <a:avLst/>
              <a:gdLst>
                <a:gd name="connsiteX0" fmla="*/ 0 w 1027817"/>
                <a:gd name="connsiteY0" fmla="*/ 194943 h 389886"/>
                <a:gd name="connsiteX1" fmla="*/ 194943 w 1027817"/>
                <a:gd name="connsiteY1" fmla="*/ 0 h 389886"/>
                <a:gd name="connsiteX2" fmla="*/ 194943 w 1027817"/>
                <a:gd name="connsiteY2" fmla="*/ 77977 h 389886"/>
                <a:gd name="connsiteX3" fmla="*/ 832874 w 1027817"/>
                <a:gd name="connsiteY3" fmla="*/ 77977 h 389886"/>
                <a:gd name="connsiteX4" fmla="*/ 832874 w 1027817"/>
                <a:gd name="connsiteY4" fmla="*/ 0 h 389886"/>
                <a:gd name="connsiteX5" fmla="*/ 1027817 w 1027817"/>
                <a:gd name="connsiteY5" fmla="*/ 194943 h 389886"/>
                <a:gd name="connsiteX6" fmla="*/ 832874 w 1027817"/>
                <a:gd name="connsiteY6" fmla="*/ 389886 h 389886"/>
                <a:gd name="connsiteX7" fmla="*/ 832874 w 1027817"/>
                <a:gd name="connsiteY7" fmla="*/ 311909 h 389886"/>
                <a:gd name="connsiteX8" fmla="*/ 194943 w 1027817"/>
                <a:gd name="connsiteY8" fmla="*/ 311909 h 389886"/>
                <a:gd name="connsiteX9" fmla="*/ 194943 w 1027817"/>
                <a:gd name="connsiteY9" fmla="*/ 389886 h 389886"/>
                <a:gd name="connsiteX10" fmla="*/ 0 w 1027817"/>
                <a:gd name="connsiteY10" fmla="*/ 194943 h 389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27817" h="389886">
                  <a:moveTo>
                    <a:pt x="1027817" y="194943"/>
                  </a:moveTo>
                  <a:lnTo>
                    <a:pt x="832874" y="389885"/>
                  </a:lnTo>
                  <a:lnTo>
                    <a:pt x="832874" y="311908"/>
                  </a:lnTo>
                  <a:lnTo>
                    <a:pt x="194943" y="311908"/>
                  </a:lnTo>
                  <a:lnTo>
                    <a:pt x="194943" y="389885"/>
                  </a:lnTo>
                  <a:lnTo>
                    <a:pt x="0" y="194943"/>
                  </a:lnTo>
                  <a:lnTo>
                    <a:pt x="194943" y="1"/>
                  </a:lnTo>
                  <a:lnTo>
                    <a:pt x="194943" y="77978"/>
                  </a:lnTo>
                  <a:lnTo>
                    <a:pt x="832874" y="77978"/>
                  </a:lnTo>
                  <a:lnTo>
                    <a:pt x="832874" y="1"/>
                  </a:lnTo>
                  <a:lnTo>
                    <a:pt x="1027817" y="194943"/>
                  </a:ln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7724" tIns="58483" rIns="87725" bIns="58483" numCol="1" spcCol="1270" anchor="ctr" anchorCtr="0">
              <a:spAutoFit/>
            </a:bodyPr>
            <a:lstStyle/>
            <a:p>
              <a:pPr algn="ctr" defTabSz="533387">
                <a:lnSpc>
                  <a:spcPct val="90000"/>
                </a:lnSpc>
                <a:spcAft>
                  <a:spcPct val="35000"/>
                </a:spcAft>
              </a:pPr>
              <a:endParaRPr lang="sk-SK" sz="1300"/>
            </a:p>
          </p:txBody>
        </p:sp>
        <p:sp>
          <p:nvSpPr>
            <p:cNvPr id="10" name="Voľný tvar 11">
              <a:extLst>
                <a:ext uri="{FF2B5EF4-FFF2-40B4-BE49-F238E27FC236}">
                  <a16:creationId xmlns:a16="http://schemas.microsoft.com/office/drawing/2014/main" id="{A4EDF76A-804D-42C6-8D38-93C4C7C2DFD8}"/>
                </a:ext>
              </a:extLst>
            </p:cNvPr>
            <p:cNvSpPr/>
            <p:nvPr/>
          </p:nvSpPr>
          <p:spPr>
            <a:xfrm rot="3153848">
              <a:off x="2608951" y="4932958"/>
              <a:ext cx="1602593" cy="242216"/>
            </a:xfrm>
            <a:custGeom>
              <a:avLst/>
              <a:gdLst>
                <a:gd name="connsiteX0" fmla="*/ 0 w 1027817"/>
                <a:gd name="connsiteY0" fmla="*/ 194943 h 389886"/>
                <a:gd name="connsiteX1" fmla="*/ 194943 w 1027817"/>
                <a:gd name="connsiteY1" fmla="*/ 0 h 389886"/>
                <a:gd name="connsiteX2" fmla="*/ 194943 w 1027817"/>
                <a:gd name="connsiteY2" fmla="*/ 77977 h 389886"/>
                <a:gd name="connsiteX3" fmla="*/ 832874 w 1027817"/>
                <a:gd name="connsiteY3" fmla="*/ 77977 h 389886"/>
                <a:gd name="connsiteX4" fmla="*/ 832874 w 1027817"/>
                <a:gd name="connsiteY4" fmla="*/ 0 h 389886"/>
                <a:gd name="connsiteX5" fmla="*/ 1027817 w 1027817"/>
                <a:gd name="connsiteY5" fmla="*/ 194943 h 389886"/>
                <a:gd name="connsiteX6" fmla="*/ 832874 w 1027817"/>
                <a:gd name="connsiteY6" fmla="*/ 389886 h 389886"/>
                <a:gd name="connsiteX7" fmla="*/ 832874 w 1027817"/>
                <a:gd name="connsiteY7" fmla="*/ 311909 h 389886"/>
                <a:gd name="connsiteX8" fmla="*/ 194943 w 1027817"/>
                <a:gd name="connsiteY8" fmla="*/ 311909 h 389886"/>
                <a:gd name="connsiteX9" fmla="*/ 194943 w 1027817"/>
                <a:gd name="connsiteY9" fmla="*/ 389886 h 389886"/>
                <a:gd name="connsiteX10" fmla="*/ 0 w 1027817"/>
                <a:gd name="connsiteY10" fmla="*/ 194943 h 389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27817" h="389886">
                  <a:moveTo>
                    <a:pt x="1027817" y="194943"/>
                  </a:moveTo>
                  <a:lnTo>
                    <a:pt x="832874" y="389885"/>
                  </a:lnTo>
                  <a:lnTo>
                    <a:pt x="832874" y="311908"/>
                  </a:lnTo>
                  <a:lnTo>
                    <a:pt x="194943" y="311908"/>
                  </a:lnTo>
                  <a:lnTo>
                    <a:pt x="194943" y="389885"/>
                  </a:lnTo>
                  <a:lnTo>
                    <a:pt x="0" y="194943"/>
                  </a:lnTo>
                  <a:lnTo>
                    <a:pt x="194943" y="1"/>
                  </a:lnTo>
                  <a:lnTo>
                    <a:pt x="194943" y="77978"/>
                  </a:lnTo>
                  <a:lnTo>
                    <a:pt x="832874" y="77978"/>
                  </a:lnTo>
                  <a:lnTo>
                    <a:pt x="832874" y="1"/>
                  </a:lnTo>
                  <a:lnTo>
                    <a:pt x="1027817" y="194943"/>
                  </a:ln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7725" tIns="58484" rIns="87725" bIns="58482" numCol="1" spcCol="1270" anchor="ctr" anchorCtr="0">
              <a:spAutoFit/>
            </a:bodyPr>
            <a:lstStyle/>
            <a:p>
              <a:pPr algn="ctr" defTabSz="533387">
                <a:lnSpc>
                  <a:spcPct val="90000"/>
                </a:lnSpc>
                <a:spcAft>
                  <a:spcPct val="35000"/>
                </a:spcAft>
              </a:pPr>
              <a:endParaRPr lang="sk-SK" sz="1300" dirty="0"/>
            </a:p>
          </p:txBody>
        </p:sp>
        <p:sp>
          <p:nvSpPr>
            <p:cNvPr id="11" name="Voľný tvar 12">
              <a:extLst>
                <a:ext uri="{FF2B5EF4-FFF2-40B4-BE49-F238E27FC236}">
                  <a16:creationId xmlns:a16="http://schemas.microsoft.com/office/drawing/2014/main" id="{ECCC656D-6342-47B7-9E28-6D7B1ED9C75D}"/>
                </a:ext>
              </a:extLst>
            </p:cNvPr>
            <p:cNvSpPr/>
            <p:nvPr/>
          </p:nvSpPr>
          <p:spPr>
            <a:xfrm rot="18133203">
              <a:off x="2823384" y="2613237"/>
              <a:ext cx="1421674" cy="242216"/>
            </a:xfrm>
            <a:custGeom>
              <a:avLst/>
              <a:gdLst>
                <a:gd name="connsiteX0" fmla="*/ 0 w 1027817"/>
                <a:gd name="connsiteY0" fmla="*/ 194943 h 389886"/>
                <a:gd name="connsiteX1" fmla="*/ 194943 w 1027817"/>
                <a:gd name="connsiteY1" fmla="*/ 0 h 389886"/>
                <a:gd name="connsiteX2" fmla="*/ 194943 w 1027817"/>
                <a:gd name="connsiteY2" fmla="*/ 77977 h 389886"/>
                <a:gd name="connsiteX3" fmla="*/ 832874 w 1027817"/>
                <a:gd name="connsiteY3" fmla="*/ 77977 h 389886"/>
                <a:gd name="connsiteX4" fmla="*/ 832874 w 1027817"/>
                <a:gd name="connsiteY4" fmla="*/ 0 h 389886"/>
                <a:gd name="connsiteX5" fmla="*/ 1027817 w 1027817"/>
                <a:gd name="connsiteY5" fmla="*/ 194943 h 389886"/>
                <a:gd name="connsiteX6" fmla="*/ 832874 w 1027817"/>
                <a:gd name="connsiteY6" fmla="*/ 389886 h 389886"/>
                <a:gd name="connsiteX7" fmla="*/ 832874 w 1027817"/>
                <a:gd name="connsiteY7" fmla="*/ 311909 h 389886"/>
                <a:gd name="connsiteX8" fmla="*/ 194943 w 1027817"/>
                <a:gd name="connsiteY8" fmla="*/ 311909 h 389886"/>
                <a:gd name="connsiteX9" fmla="*/ 194943 w 1027817"/>
                <a:gd name="connsiteY9" fmla="*/ 389886 h 389886"/>
                <a:gd name="connsiteX10" fmla="*/ 0 w 1027817"/>
                <a:gd name="connsiteY10" fmla="*/ 194943 h 389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27817" h="389886">
                  <a:moveTo>
                    <a:pt x="0" y="194943"/>
                  </a:moveTo>
                  <a:lnTo>
                    <a:pt x="194943" y="0"/>
                  </a:lnTo>
                  <a:lnTo>
                    <a:pt x="194943" y="77977"/>
                  </a:lnTo>
                  <a:lnTo>
                    <a:pt x="832874" y="77977"/>
                  </a:lnTo>
                  <a:lnTo>
                    <a:pt x="832874" y="0"/>
                  </a:lnTo>
                  <a:lnTo>
                    <a:pt x="1027817" y="194943"/>
                  </a:lnTo>
                  <a:lnTo>
                    <a:pt x="832874" y="389886"/>
                  </a:lnTo>
                  <a:lnTo>
                    <a:pt x="832874" y="311909"/>
                  </a:lnTo>
                  <a:lnTo>
                    <a:pt x="194943" y="311909"/>
                  </a:lnTo>
                  <a:lnTo>
                    <a:pt x="194943" y="389886"/>
                  </a:lnTo>
                  <a:lnTo>
                    <a:pt x="0" y="194943"/>
                  </a:ln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7724" tIns="58483" rIns="87725" bIns="58482" numCol="1" spcCol="1270" anchor="ctr" anchorCtr="0">
              <a:spAutoFit/>
            </a:bodyPr>
            <a:lstStyle/>
            <a:p>
              <a:pPr algn="ctr" defTabSz="533387">
                <a:lnSpc>
                  <a:spcPct val="90000"/>
                </a:lnSpc>
                <a:spcAft>
                  <a:spcPct val="35000"/>
                </a:spcAft>
              </a:pPr>
              <a:endParaRPr lang="sk-SK" sz="1300"/>
            </a:p>
          </p:txBody>
        </p:sp>
      </p:grpSp>
      <p:sp>
        <p:nvSpPr>
          <p:cNvPr id="12" name="Obdĺžnik 11">
            <a:extLst>
              <a:ext uri="{FF2B5EF4-FFF2-40B4-BE49-F238E27FC236}">
                <a16:creationId xmlns:a16="http://schemas.microsoft.com/office/drawing/2014/main" id="{BCD4A11A-DCEA-42F2-89FA-39EDACE0A29F}"/>
              </a:ext>
            </a:extLst>
          </p:cNvPr>
          <p:cNvSpPr/>
          <p:nvPr/>
        </p:nvSpPr>
        <p:spPr>
          <a:xfrm>
            <a:off x="6724151" y="1804564"/>
            <a:ext cx="2100131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b="1" dirty="0">
                <a:cs typeface="Times New Roman" pitchFamily="18" charset="0"/>
              </a:rPr>
              <a:t>Náhrada za obmedzenie vlastníckych práv 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b="1" dirty="0">
                <a:cs typeface="Times New Roman" pitchFamily="18" charset="0"/>
              </a:rPr>
              <a:t>Úľava na dani z pozemkov pre lesy ochranné a lesy osobitného určenia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dirty="0">
                <a:cs typeface="Times New Roman" pitchFamily="18" charset="0"/>
              </a:rPr>
              <a:t>Náhrady za stratu </a:t>
            </a:r>
            <a:r>
              <a:rPr lang="sk-SK" sz="1300" dirty="0" err="1">
                <a:cs typeface="Times New Roman" pitchFamily="18" charset="0"/>
              </a:rPr>
              <a:t>mimoprodukčných</a:t>
            </a:r>
            <a:r>
              <a:rPr lang="sk-SK" sz="1300" dirty="0">
                <a:cs typeface="Times New Roman" pitchFamily="18" charset="0"/>
              </a:rPr>
              <a:t> funkcií lesa pri vyňatí lesných pozemkov z plnenia funkcií lesov</a:t>
            </a:r>
          </a:p>
        </p:txBody>
      </p:sp>
      <p:sp>
        <p:nvSpPr>
          <p:cNvPr id="13" name="Obdĺžnik 12">
            <a:extLst>
              <a:ext uri="{FF2B5EF4-FFF2-40B4-BE49-F238E27FC236}">
                <a16:creationId xmlns:a16="http://schemas.microsoft.com/office/drawing/2014/main" id="{0B189103-ECC5-40FD-B9B7-B98FA249ADC1}"/>
              </a:ext>
            </a:extLst>
          </p:cNvPr>
          <p:cNvSpPr/>
          <p:nvPr/>
        </p:nvSpPr>
        <p:spPr>
          <a:xfrm>
            <a:off x="6821542" y="4701899"/>
            <a:ext cx="194021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b="1" dirty="0">
                <a:cs typeface="Times New Roman" pitchFamily="18" charset="0"/>
              </a:rPr>
              <a:t>Environmentálne platby z programu rozvoja vidieka 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b="1" dirty="0">
                <a:cs typeface="Times New Roman" pitchFamily="18" charset="0"/>
              </a:rPr>
              <a:t>Podpora v lesnom hospodárstve na plnenie </a:t>
            </a:r>
            <a:r>
              <a:rPr lang="sk-SK" sz="1300" b="1" dirty="0" err="1">
                <a:cs typeface="Times New Roman" pitchFamily="18" charset="0"/>
              </a:rPr>
              <a:t>mimoprodukčných</a:t>
            </a:r>
            <a:r>
              <a:rPr lang="sk-SK" sz="1300" b="1" dirty="0">
                <a:cs typeface="Times New Roman" pitchFamily="18" charset="0"/>
              </a:rPr>
              <a:t> funkcií lesov </a:t>
            </a:r>
          </a:p>
        </p:txBody>
      </p:sp>
      <p:sp>
        <p:nvSpPr>
          <p:cNvPr id="14" name="Obdĺžnik 13">
            <a:extLst>
              <a:ext uri="{FF2B5EF4-FFF2-40B4-BE49-F238E27FC236}">
                <a16:creationId xmlns:a16="http://schemas.microsoft.com/office/drawing/2014/main" id="{1165585D-9E54-4DC3-94B0-D67F72DA3290}"/>
              </a:ext>
            </a:extLst>
          </p:cNvPr>
          <p:cNvSpPr/>
          <p:nvPr/>
        </p:nvSpPr>
        <p:spPr>
          <a:xfrm>
            <a:off x="904180" y="5925405"/>
            <a:ext cx="200535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dirty="0">
                <a:cs typeface="Times New Roman" pitchFamily="18" charset="0"/>
              </a:rPr>
              <a:t>Certifikácia lesa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dirty="0">
                <a:cs typeface="Times New Roman" pitchFamily="18" charset="0"/>
              </a:rPr>
              <a:t>Iné dobrovoľné nástroje</a:t>
            </a:r>
          </a:p>
        </p:txBody>
      </p:sp>
      <p:sp>
        <p:nvSpPr>
          <p:cNvPr id="15" name="Obdĺžnik 14">
            <a:extLst>
              <a:ext uri="{FF2B5EF4-FFF2-40B4-BE49-F238E27FC236}">
                <a16:creationId xmlns:a16="http://schemas.microsoft.com/office/drawing/2014/main" id="{2105FFA5-20AF-4525-949C-15F07E5F23E1}"/>
              </a:ext>
            </a:extLst>
          </p:cNvPr>
          <p:cNvSpPr/>
          <p:nvPr/>
        </p:nvSpPr>
        <p:spPr>
          <a:xfrm>
            <a:off x="319718" y="3227763"/>
            <a:ext cx="218725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dirty="0">
                <a:cs typeface="Times New Roman" pitchFamily="18" charset="0"/>
              </a:rPr>
              <a:t>Programy starostlivosti o lesy 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dirty="0">
                <a:cs typeface="Times New Roman" pitchFamily="18" charset="0"/>
              </a:rPr>
              <a:t>Odborný lesný hospodár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dirty="0">
                <a:cs typeface="Times New Roman" pitchFamily="18" charset="0"/>
              </a:rPr>
              <a:t>Iné poradenstvo</a:t>
            </a:r>
          </a:p>
        </p:txBody>
      </p:sp>
      <p:sp>
        <p:nvSpPr>
          <p:cNvPr id="16" name="Obdĺžnik 15">
            <a:extLst>
              <a:ext uri="{FF2B5EF4-FFF2-40B4-BE49-F238E27FC236}">
                <a16:creationId xmlns:a16="http://schemas.microsoft.com/office/drawing/2014/main" id="{9460F69E-BAEF-4E12-A784-6829108E4AFB}"/>
              </a:ext>
            </a:extLst>
          </p:cNvPr>
          <p:cNvSpPr/>
          <p:nvPr/>
        </p:nvSpPr>
        <p:spPr>
          <a:xfrm>
            <a:off x="1165332" y="2461398"/>
            <a:ext cx="204315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sk-SK" sz="1300" dirty="0">
                <a:cs typeface="Times New Roman" pitchFamily="18" charset="0"/>
              </a:rPr>
              <a:t>Regulatívne ustanovenia zákona o lesoch a v inej legislatíve</a:t>
            </a:r>
          </a:p>
        </p:txBody>
      </p:sp>
      <p:sp>
        <p:nvSpPr>
          <p:cNvPr id="17" name="BlokTextu 16">
            <a:extLst>
              <a:ext uri="{FF2B5EF4-FFF2-40B4-BE49-F238E27FC236}">
                <a16:creationId xmlns:a16="http://schemas.microsoft.com/office/drawing/2014/main" id="{778F06BC-9D4E-472D-9BB0-B45E84FCB682}"/>
              </a:ext>
            </a:extLst>
          </p:cNvPr>
          <p:cNvSpPr txBox="1"/>
          <p:nvPr/>
        </p:nvSpPr>
        <p:spPr>
          <a:xfrm>
            <a:off x="3085376" y="3110565"/>
            <a:ext cx="3016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 i="1" dirty="0">
                <a:solidFill>
                  <a:srgbClr val="FF0000"/>
                </a:solidFill>
              </a:rPr>
              <a:t>„.... nástroje sú všetky politické regulačne zásahy štátu, ktoré na formálnej úrovni ovplyvňujú konanie a správanie spoločnosti a hospodárstva prostredníctvom.....“ (</a:t>
            </a:r>
            <a:r>
              <a:rPr lang="sk-SK" sz="2000" i="1" cap="small" dirty="0" err="1">
                <a:solidFill>
                  <a:srgbClr val="FF0000"/>
                </a:solidFill>
                <a:ea typeface="LidoSTFCE-SC700"/>
                <a:cs typeface="Times New Roman" panose="02020603050405020304" pitchFamily="18" charset="0"/>
              </a:rPr>
              <a:t>Krott</a:t>
            </a:r>
            <a:r>
              <a:rPr lang="sk-SK" sz="2000" i="1" dirty="0">
                <a:solidFill>
                  <a:srgbClr val="FF0000"/>
                </a:solidFill>
                <a:ea typeface="LidoSTFCE-SC700"/>
                <a:cs typeface="Times New Roman" panose="02020603050405020304" pitchFamily="18" charset="0"/>
              </a:rPr>
              <a:t> </a:t>
            </a:r>
            <a:r>
              <a:rPr lang="sk-SK" sz="2000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2001</a:t>
            </a:r>
            <a:r>
              <a:rPr lang="sk-SK" sz="2000" i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9884279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33114" y="493630"/>
            <a:ext cx="8229600" cy="857250"/>
          </a:xfrm>
        </p:spPr>
        <p:txBody>
          <a:bodyPr/>
          <a:lstStyle/>
          <a:p>
            <a:pPr lvl="0"/>
            <a:r>
              <a:rPr lang="sk-SK" sz="3600" dirty="0"/>
              <a:t>Teória konceptu PES schém</a:t>
            </a: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9F16E346-8D7D-4779-BC5F-0353F70A8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665261"/>
              </p:ext>
            </p:extLst>
          </p:nvPr>
        </p:nvGraphicFramePr>
        <p:xfrm>
          <a:off x="411726" y="1436121"/>
          <a:ext cx="6044830" cy="5039495"/>
        </p:xfrm>
        <a:graphic>
          <a:graphicData uri="http://schemas.openxmlformats.org/drawingml/2006/table">
            <a:tbl>
              <a:tblPr/>
              <a:tblGrid>
                <a:gridCol w="423097">
                  <a:extLst>
                    <a:ext uri="{9D8B030D-6E8A-4147-A177-3AD203B41FA5}">
                      <a16:colId xmlns:a16="http://schemas.microsoft.com/office/drawing/2014/main" val="2675700482"/>
                    </a:ext>
                  </a:extLst>
                </a:gridCol>
                <a:gridCol w="2143002">
                  <a:extLst>
                    <a:ext uri="{9D8B030D-6E8A-4147-A177-3AD203B41FA5}">
                      <a16:colId xmlns:a16="http://schemas.microsoft.com/office/drawing/2014/main" val="878521932"/>
                    </a:ext>
                  </a:extLst>
                </a:gridCol>
                <a:gridCol w="3478731">
                  <a:extLst>
                    <a:ext uri="{9D8B030D-6E8A-4147-A177-3AD203B41FA5}">
                      <a16:colId xmlns:a16="http://schemas.microsoft.com/office/drawing/2014/main" val="2254763518"/>
                    </a:ext>
                  </a:extLst>
                </a:gridCol>
              </a:tblGrid>
              <a:tr h="35878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Prístupy pre hodnotenie vybraných ekonomických nástrojov lesníckej politiky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068485"/>
                  </a:ext>
                </a:extLst>
              </a:tr>
              <a:tr h="35878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Výskumné otázky</a:t>
                      </a:r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Premenné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992094"/>
                  </a:ext>
                </a:extLst>
              </a:tr>
              <a:tr h="531986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Teória pre analýzu konceptu PES</a:t>
                      </a:r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Ktorí aktéri sú zapojení do PES schém?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Typy aktérov (Engel et. al. 2008; Vatn 2010; Huber-Stearns et. al. 2013; Smith et. al. 2013).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039278"/>
                  </a:ext>
                </a:extLst>
              </a:tr>
              <a:tr h="53198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Aký je počet predávajúcich a kúpucich v PES schémach?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Vzťahy medzi kupujúcim a predávajúcim (Lockie 2013).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1408987"/>
                  </a:ext>
                </a:extLst>
              </a:tr>
              <a:tr h="796271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Kto financuje PES schémy?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Verejné, súkromné, zmiešané (Schomers, Matzdorf 2013; Matzdrof et. al. 2013; Mavsar et. al. 2008; UNECE 2007).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932715"/>
                  </a:ext>
                </a:extLst>
              </a:tr>
              <a:tr h="53198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Ktoré znaky PES vykazujú vybrané ekonomické nástroje?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PES-core, Pes-like, ostatné incentívy (Wunder 2005; 2007; 2015; Zendersen 2009).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361471"/>
                  </a:ext>
                </a:extLst>
              </a:tr>
              <a:tr h="53198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akých "balíkoch" sú ekosystémové služby zastrešované?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Zoskupovanie, vrstvenie, priživenie (Smith et. al. 2013)</a:t>
                      </a: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7984329"/>
                  </a:ext>
                </a:extLst>
              </a:tr>
              <a:tr h="53198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Ktoré služby sú podporované?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Kategórie ESL (MA 2005; Zákon č. 362/2005 o lesoch;  Čaboun a kol. 2010; De Groot 2010)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71956"/>
                  </a:ext>
                </a:extLst>
              </a:tr>
              <a:tr h="531986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Ako sú ekosystémové služby podporované?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Evalvačné</a:t>
                      </a:r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štúdie PES schém (</a:t>
                      </a:r>
                      <a:r>
                        <a:rPr lang="sk-SK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</a:t>
                      </a:r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Velly</a:t>
                      </a:r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k-SK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Dutilly</a:t>
                      </a:r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2016; </a:t>
                      </a:r>
                      <a:r>
                        <a:rPr lang="sk-SK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Adhikari</a:t>
                      </a:r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k-SK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Agrawal</a:t>
                      </a:r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2013; </a:t>
                      </a:r>
                      <a:r>
                        <a:rPr lang="sk-SK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Börner</a:t>
                      </a:r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et. al. 2017).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152" marR="3152" marT="315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233851"/>
                  </a:ext>
                </a:extLst>
              </a:tr>
            </a:tbl>
          </a:graphicData>
        </a:graphic>
      </p:graphicFrame>
      <p:sp>
        <p:nvSpPr>
          <p:cNvPr id="7" name="Obdĺžnik 6">
            <a:extLst>
              <a:ext uri="{FF2B5EF4-FFF2-40B4-BE49-F238E27FC236}">
                <a16:creationId xmlns:a16="http://schemas.microsoft.com/office/drawing/2014/main" id="{905F8D3F-9AB8-43A7-A327-8697B51E582D}"/>
              </a:ext>
            </a:extLst>
          </p:cNvPr>
          <p:cNvSpPr/>
          <p:nvPr/>
        </p:nvSpPr>
        <p:spPr>
          <a:xfrm>
            <a:off x="7104196" y="4850556"/>
            <a:ext cx="162807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sk-SK" sz="1400" i="1" dirty="0">
                <a:ea typeface="Calibri" panose="020F0502020204030204" pitchFamily="34" charset="0"/>
                <a:cs typeface="Times New Roman" panose="02020603050405020304" pitchFamily="18" charset="0"/>
              </a:rPr>
              <a:t>Hypotéza 2: Ekonomické nástroje podporujú zabezpečovanie ekosystémových služieb lesov.</a:t>
            </a:r>
            <a:endParaRPr lang="sk-SK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Obdĺžnik 7">
            <a:extLst>
              <a:ext uri="{FF2B5EF4-FFF2-40B4-BE49-F238E27FC236}">
                <a16:creationId xmlns:a16="http://schemas.microsoft.com/office/drawing/2014/main" id="{DC7C975B-EABB-448C-975F-8736C1D8E806}"/>
              </a:ext>
            </a:extLst>
          </p:cNvPr>
          <p:cNvSpPr/>
          <p:nvPr/>
        </p:nvSpPr>
        <p:spPr>
          <a:xfrm>
            <a:off x="6959230" y="2772096"/>
            <a:ext cx="1918010" cy="1422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sk-SK" sz="1400" i="1" dirty="0">
                <a:ea typeface="Calibri" panose="020F0502020204030204" pitchFamily="34" charset="0"/>
                <a:cs typeface="Times New Roman" panose="02020603050405020304" pitchFamily="18" charset="0"/>
              </a:rPr>
              <a:t>Hypotéza 1: Na Slovensku existujú nástroje, ktoré spĺňajú kritériá platieb za ekosystémové služby lesov.</a:t>
            </a:r>
            <a:endParaRPr lang="sk-SK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Pravá zložená zátvorka 8">
            <a:extLst>
              <a:ext uri="{FF2B5EF4-FFF2-40B4-BE49-F238E27FC236}">
                <a16:creationId xmlns:a16="http://schemas.microsoft.com/office/drawing/2014/main" id="{6E2F462D-5FC5-4D67-BE9F-054B87B0E858}"/>
              </a:ext>
            </a:extLst>
          </p:cNvPr>
          <p:cNvSpPr/>
          <p:nvPr/>
        </p:nvSpPr>
        <p:spPr>
          <a:xfrm>
            <a:off x="6456556" y="2408663"/>
            <a:ext cx="502674" cy="19737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Pravá zložená zátvorka 9">
            <a:extLst>
              <a:ext uri="{FF2B5EF4-FFF2-40B4-BE49-F238E27FC236}">
                <a16:creationId xmlns:a16="http://schemas.microsoft.com/office/drawing/2014/main" id="{49F16398-9AC3-4273-BC75-80FC6091E7BF}"/>
              </a:ext>
            </a:extLst>
          </p:cNvPr>
          <p:cNvSpPr/>
          <p:nvPr/>
        </p:nvSpPr>
        <p:spPr>
          <a:xfrm>
            <a:off x="6456556" y="4962293"/>
            <a:ext cx="502674" cy="127325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2774764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3766" y="404420"/>
            <a:ext cx="7170234" cy="857250"/>
          </a:xfrm>
        </p:spPr>
        <p:txBody>
          <a:bodyPr/>
          <a:lstStyle/>
          <a:p>
            <a:pPr lvl="0"/>
            <a:r>
              <a:rPr lang="sk-SK" dirty="0"/>
              <a:t>Teória </a:t>
            </a:r>
            <a:r>
              <a:rPr lang="sk-SK" dirty="0" err="1"/>
              <a:t>policy</a:t>
            </a:r>
            <a:r>
              <a:rPr lang="sk-SK" dirty="0"/>
              <a:t> </a:t>
            </a:r>
            <a:r>
              <a:rPr lang="sk-SK" dirty="0" err="1"/>
              <a:t>analysis</a:t>
            </a:r>
            <a:endParaRPr lang="sk-SK" dirty="0"/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F7EF265C-2490-4565-B33A-8F8C258C1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692265"/>
              </p:ext>
            </p:extLst>
          </p:nvPr>
        </p:nvGraphicFramePr>
        <p:xfrm>
          <a:off x="372172" y="1596207"/>
          <a:ext cx="6251652" cy="4506784"/>
        </p:xfrm>
        <a:graphic>
          <a:graphicData uri="http://schemas.openxmlformats.org/drawingml/2006/table">
            <a:tbl>
              <a:tblPr/>
              <a:tblGrid>
                <a:gridCol w="453395">
                  <a:extLst>
                    <a:ext uri="{9D8B030D-6E8A-4147-A177-3AD203B41FA5}">
                      <a16:colId xmlns:a16="http://schemas.microsoft.com/office/drawing/2014/main" val="1576524162"/>
                    </a:ext>
                  </a:extLst>
                </a:gridCol>
                <a:gridCol w="2508648">
                  <a:extLst>
                    <a:ext uri="{9D8B030D-6E8A-4147-A177-3AD203B41FA5}">
                      <a16:colId xmlns:a16="http://schemas.microsoft.com/office/drawing/2014/main" val="914280696"/>
                    </a:ext>
                  </a:extLst>
                </a:gridCol>
                <a:gridCol w="3289609">
                  <a:extLst>
                    <a:ext uri="{9D8B030D-6E8A-4147-A177-3AD203B41FA5}">
                      <a16:colId xmlns:a16="http://schemas.microsoft.com/office/drawing/2014/main" val="52869837"/>
                    </a:ext>
                  </a:extLst>
                </a:gridCol>
              </a:tblGrid>
              <a:tr h="9833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Prístupy pre hodnotenie vybraných ekonomických nástrojov lesníckej politiky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165799"/>
                  </a:ext>
                </a:extLst>
              </a:tr>
              <a:tr h="9833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Výskumné otázky</a:t>
                      </a:r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Premenné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096791"/>
                  </a:ext>
                </a:extLst>
              </a:tr>
              <a:tr h="98338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Teória pre analýzu verejnej politiky v lesníctve</a:t>
                      </a:r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Aké charakteristiky majú vybrané nástroje a opatrenia z hľadiska policy analysis?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Nominálne kategórie, účinky, princíp ovplyvňovania, vlastnosti (</a:t>
                      </a:r>
                      <a:r>
                        <a:rPr lang="sk-SK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Krott</a:t>
                      </a:r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2001; Šálka 2006; Šálka a kol. 2017).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6228705"/>
                  </a:ext>
                </a:extLst>
              </a:tr>
              <a:tr h="9833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Ako ekonomické nástroje nadväzujú na nástrojový mix v lesníckej politike?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Nástrojový mix v lesníckej politike (Krott 2001; Bocher, Toller 2012).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907755"/>
                  </a:ext>
                </a:extLst>
              </a:tr>
              <a:tr h="9833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Ako sú realizované vybrané ekonomické nástroje lesníckej politiky?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Financovanie verejných statkov, platenie štátu, tvorba trhov, finančné podpory (Šálka a kol. 2017).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013238"/>
                  </a:ext>
                </a:extLst>
              </a:tr>
              <a:tr h="9833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Aký je regulatívny a motivačný komponent?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Účinnosť finančnej podpory (Šálka a kol. 2017; Šálka 2004).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488083"/>
                  </a:ext>
                </a:extLst>
              </a:tr>
              <a:tr h="9833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Ako sú implementované vybrané nástroje lesníckej politiky? Aké sú implementačné nedostatky vybraných nástrojov?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Koncept policy siete a policy arény – implementačná analýza nástrojov (Windhoff-Heritier 1987; Šálka 2006; Malíková, Daško 2018).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696160"/>
                  </a:ext>
                </a:extLst>
              </a:tr>
              <a:tr h="9833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Aký je policy impact  a policy outcome vybraných ekonomických nástrojov?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Zmena správania aktérov,  hodnotenie dosahovania cieľov opatrení a programov – </a:t>
                      </a:r>
                      <a:r>
                        <a:rPr lang="sk-SK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evalváčná</a:t>
                      </a:r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analýza nástrojov  (Šálka 2006; Šálka a kol. 2017).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9212813"/>
                  </a:ext>
                </a:extLst>
              </a:tr>
            </a:tbl>
          </a:graphicData>
        </a:graphic>
      </p:graphicFrame>
      <p:sp>
        <p:nvSpPr>
          <p:cNvPr id="5" name="Obdĺžnik 4">
            <a:extLst>
              <a:ext uri="{FF2B5EF4-FFF2-40B4-BE49-F238E27FC236}">
                <a16:creationId xmlns:a16="http://schemas.microsoft.com/office/drawing/2014/main" id="{701B48F9-3EAF-496A-A2A4-A835E3F27B26}"/>
              </a:ext>
            </a:extLst>
          </p:cNvPr>
          <p:cNvSpPr/>
          <p:nvPr/>
        </p:nvSpPr>
        <p:spPr>
          <a:xfrm>
            <a:off x="6965331" y="2940348"/>
            <a:ext cx="180649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1400" i="1" dirty="0">
                <a:ea typeface="Calibri" panose="020F0502020204030204" pitchFamily="34" charset="0"/>
              </a:rPr>
              <a:t>Hypotéza 3: Vybrané ekonomické nástroje sú účinné z pohľadu analýzy verejnej politiky.</a:t>
            </a:r>
            <a:endParaRPr lang="sk-SK" sz="1400" dirty="0"/>
          </a:p>
        </p:txBody>
      </p:sp>
      <p:sp>
        <p:nvSpPr>
          <p:cNvPr id="6" name="Pravá zložená zátvorka 5">
            <a:extLst>
              <a:ext uri="{FF2B5EF4-FFF2-40B4-BE49-F238E27FC236}">
                <a16:creationId xmlns:a16="http://schemas.microsoft.com/office/drawing/2014/main" id="{CD1D0A62-54FB-4A0C-B6AA-C226AD21BDB9}"/>
              </a:ext>
            </a:extLst>
          </p:cNvPr>
          <p:cNvSpPr/>
          <p:nvPr/>
        </p:nvSpPr>
        <p:spPr>
          <a:xfrm>
            <a:off x="6623824" y="2352907"/>
            <a:ext cx="341507" cy="187340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bdĺžnik 6">
            <a:extLst>
              <a:ext uri="{FF2B5EF4-FFF2-40B4-BE49-F238E27FC236}">
                <a16:creationId xmlns:a16="http://schemas.microsoft.com/office/drawing/2014/main" id="{71A3AAFF-9391-47F8-9806-56A5C526C938}"/>
              </a:ext>
            </a:extLst>
          </p:cNvPr>
          <p:cNvSpPr/>
          <p:nvPr/>
        </p:nvSpPr>
        <p:spPr>
          <a:xfrm>
            <a:off x="6794577" y="4697340"/>
            <a:ext cx="2148004" cy="1207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sk-SK" sz="1400" i="1" dirty="0">
                <a:ea typeface="Calibri" panose="020F0502020204030204" pitchFamily="34" charset="0"/>
                <a:cs typeface="Times New Roman" panose="02020603050405020304" pitchFamily="18" charset="0"/>
              </a:rPr>
              <a:t>Hypotéza 4: Výskyt implementačných nedostatkov znižuje účinnosť ekonomických nástrojov. </a:t>
            </a:r>
            <a:endParaRPr lang="sk-SK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Pravá zložená zátvorka 7">
            <a:extLst>
              <a:ext uri="{FF2B5EF4-FFF2-40B4-BE49-F238E27FC236}">
                <a16:creationId xmlns:a16="http://schemas.microsoft.com/office/drawing/2014/main" id="{81E373CD-DEDF-4095-80DB-547FEAD8A643}"/>
              </a:ext>
            </a:extLst>
          </p:cNvPr>
          <p:cNvSpPr/>
          <p:nvPr/>
        </p:nvSpPr>
        <p:spPr>
          <a:xfrm>
            <a:off x="6623824" y="4806176"/>
            <a:ext cx="341507" cy="9824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123790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370966"/>
            <a:ext cx="8229600" cy="857250"/>
          </a:xfrm>
        </p:spPr>
        <p:txBody>
          <a:bodyPr/>
          <a:lstStyle/>
          <a:p>
            <a:pPr lvl="0"/>
            <a:r>
              <a:rPr lang="sk-SK" dirty="0"/>
              <a:t>Teória </a:t>
            </a:r>
            <a:r>
              <a:rPr lang="sk-SK" dirty="0" err="1"/>
              <a:t>governance</a:t>
            </a:r>
            <a:endParaRPr lang="sk-SK" dirty="0"/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2C5067A4-D1E1-40EB-B6FE-549512977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510267"/>
              </p:ext>
            </p:extLst>
          </p:nvPr>
        </p:nvGraphicFramePr>
        <p:xfrm>
          <a:off x="405625" y="1598699"/>
          <a:ext cx="5370707" cy="4339970"/>
        </p:xfrm>
        <a:graphic>
          <a:graphicData uri="http://schemas.openxmlformats.org/drawingml/2006/table">
            <a:tbl>
              <a:tblPr/>
              <a:tblGrid>
                <a:gridCol w="300974">
                  <a:extLst>
                    <a:ext uri="{9D8B030D-6E8A-4147-A177-3AD203B41FA5}">
                      <a16:colId xmlns:a16="http://schemas.microsoft.com/office/drawing/2014/main" val="311624896"/>
                    </a:ext>
                  </a:extLst>
                </a:gridCol>
                <a:gridCol w="2455368">
                  <a:extLst>
                    <a:ext uri="{9D8B030D-6E8A-4147-A177-3AD203B41FA5}">
                      <a16:colId xmlns:a16="http://schemas.microsoft.com/office/drawing/2014/main" val="3305287934"/>
                    </a:ext>
                  </a:extLst>
                </a:gridCol>
                <a:gridCol w="2614365">
                  <a:extLst>
                    <a:ext uri="{9D8B030D-6E8A-4147-A177-3AD203B41FA5}">
                      <a16:colId xmlns:a16="http://schemas.microsoft.com/office/drawing/2014/main" val="711923966"/>
                    </a:ext>
                  </a:extLst>
                </a:gridCol>
              </a:tblGrid>
              <a:tr h="46249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Prístupy pre hodnotenie vybraných ekonomických nástrojov lesníckej politiky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830763"/>
                  </a:ext>
                </a:extLst>
              </a:tr>
              <a:tr h="2563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Výskumné otázky</a:t>
                      </a:r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Premenné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09923"/>
                  </a:ext>
                </a:extLst>
              </a:tr>
              <a:tr h="76128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Teória pre analýzu </a:t>
                      </a:r>
                      <a:r>
                        <a:rPr lang="sk-SK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governance</a:t>
                      </a:r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 lesníctve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Ako je rozhodovanie delené medzi rôzne úrovne moci a ktorí aktéri sa stávajú spolutvorcami politiky?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Viacúrovňové spravovanie v lesníckej politike (Šálka a kol. 2017).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329093"/>
                  </a:ext>
                </a:extLst>
              </a:tr>
              <a:tr h="92146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Aké formy participácie verejnosti sú využívané v jednotlivých fázach policy cyklu ekonomických nástrojov?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Formy participácie (Šálka, </a:t>
                      </a:r>
                      <a:r>
                        <a:rPr lang="sk-SK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Sarvašová</a:t>
                      </a:r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2009; Šálka a kol. 2017).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574640"/>
                  </a:ext>
                </a:extLst>
              </a:tr>
              <a:tr h="92146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Aké znaky medzisektorovej koordinácie vykazujú jednotlivé fázy policy cyklu ekonomických nástrojov?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Znaky medzisektorovej koordinácie (Dobšinská 2013).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9697044"/>
                  </a:ext>
                </a:extLst>
              </a:tr>
              <a:tr h="92146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Ako môže prenos vedeckých poznatkov podporovať zainteresované strany v oblasti lesníckej politiky?</a:t>
                      </a:r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Poradenstvo v lesníckej politike (Šálka a kol. 2017).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8" marR="3278" marT="32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354935"/>
                  </a:ext>
                </a:extLst>
              </a:tr>
            </a:tbl>
          </a:graphicData>
        </a:graphic>
      </p:graphicFrame>
      <p:sp>
        <p:nvSpPr>
          <p:cNvPr id="7" name="Obdĺžnik 6">
            <a:extLst>
              <a:ext uri="{FF2B5EF4-FFF2-40B4-BE49-F238E27FC236}">
                <a16:creationId xmlns:a16="http://schemas.microsoft.com/office/drawing/2014/main" id="{7DC41CB2-5075-4999-872C-AD3E38F895A0}"/>
              </a:ext>
            </a:extLst>
          </p:cNvPr>
          <p:cNvSpPr/>
          <p:nvPr/>
        </p:nvSpPr>
        <p:spPr>
          <a:xfrm>
            <a:off x="6218198" y="3429000"/>
            <a:ext cx="252017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sk-SK" sz="1400" i="1" dirty="0">
                <a:ea typeface="Calibri" panose="020F0502020204030204" pitchFamily="34" charset="0"/>
                <a:cs typeface="Times New Roman" panose="02020603050405020304" pitchFamily="18" charset="0"/>
              </a:rPr>
              <a:t>Hypotéza 5: Pri ekonomických nástrojoch je zabezpečená komplexnosť spravovania, pričom táto vplýva aj na implementáciu nástroja.</a:t>
            </a:r>
            <a:endParaRPr lang="sk-SK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Pravá zložená zátvorka 7">
            <a:extLst>
              <a:ext uri="{FF2B5EF4-FFF2-40B4-BE49-F238E27FC236}">
                <a16:creationId xmlns:a16="http://schemas.microsoft.com/office/drawing/2014/main" id="{180135B6-4773-4083-962F-32DCE644D890}"/>
              </a:ext>
            </a:extLst>
          </p:cNvPr>
          <p:cNvSpPr/>
          <p:nvPr/>
        </p:nvSpPr>
        <p:spPr>
          <a:xfrm>
            <a:off x="5776332" y="2787805"/>
            <a:ext cx="441866" cy="278780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9257173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33114" y="382118"/>
            <a:ext cx="8229600" cy="857250"/>
          </a:xfrm>
        </p:spPr>
        <p:txBody>
          <a:bodyPr/>
          <a:lstStyle/>
          <a:p>
            <a:pPr lvl="0"/>
            <a:r>
              <a:rPr lang="sk-SK" dirty="0"/>
              <a:t>Metódy overovania hypotéz</a:t>
            </a:r>
          </a:p>
        </p:txBody>
      </p:sp>
      <p:graphicFrame>
        <p:nvGraphicFramePr>
          <p:cNvPr id="8" name="Tabuľka 7">
            <a:extLst>
              <a:ext uri="{FF2B5EF4-FFF2-40B4-BE49-F238E27FC236}">
                <a16:creationId xmlns:a16="http://schemas.microsoft.com/office/drawing/2014/main" id="{A72FF7B7-E60B-4CD8-B370-D79F15AFD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792094"/>
              </p:ext>
            </p:extLst>
          </p:nvPr>
        </p:nvGraphicFramePr>
        <p:xfrm>
          <a:off x="795917" y="2094141"/>
          <a:ext cx="7886700" cy="3980469"/>
        </p:xfrm>
        <a:graphic>
          <a:graphicData uri="http://schemas.openxmlformats.org/drawingml/2006/table">
            <a:tbl>
              <a:tblPr/>
              <a:tblGrid>
                <a:gridCol w="2164536">
                  <a:extLst>
                    <a:ext uri="{9D8B030D-6E8A-4147-A177-3AD203B41FA5}">
                      <a16:colId xmlns:a16="http://schemas.microsoft.com/office/drawing/2014/main" val="645611072"/>
                    </a:ext>
                  </a:extLst>
                </a:gridCol>
                <a:gridCol w="756464">
                  <a:extLst>
                    <a:ext uri="{9D8B030D-6E8A-4147-A177-3AD203B41FA5}">
                      <a16:colId xmlns:a16="http://schemas.microsoft.com/office/drawing/2014/main" val="3659053534"/>
                    </a:ext>
                  </a:extLst>
                </a:gridCol>
                <a:gridCol w="763954">
                  <a:extLst>
                    <a:ext uri="{9D8B030D-6E8A-4147-A177-3AD203B41FA5}">
                      <a16:colId xmlns:a16="http://schemas.microsoft.com/office/drawing/2014/main" val="1641543054"/>
                    </a:ext>
                  </a:extLst>
                </a:gridCol>
                <a:gridCol w="715597">
                  <a:extLst>
                    <a:ext uri="{9D8B030D-6E8A-4147-A177-3AD203B41FA5}">
                      <a16:colId xmlns:a16="http://schemas.microsoft.com/office/drawing/2014/main" val="2606501000"/>
                    </a:ext>
                  </a:extLst>
                </a:gridCol>
                <a:gridCol w="2007220">
                  <a:extLst>
                    <a:ext uri="{9D8B030D-6E8A-4147-A177-3AD203B41FA5}">
                      <a16:colId xmlns:a16="http://schemas.microsoft.com/office/drawing/2014/main" val="4025781615"/>
                    </a:ext>
                  </a:extLst>
                </a:gridCol>
                <a:gridCol w="1478929">
                  <a:extLst>
                    <a:ext uri="{9D8B030D-6E8A-4147-A177-3AD203B41FA5}">
                      <a16:colId xmlns:a16="http://schemas.microsoft.com/office/drawing/2014/main" val="2250384842"/>
                    </a:ext>
                  </a:extLst>
                </a:gridCol>
              </a:tblGrid>
              <a:tr h="399329"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Nástroj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H1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H2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H3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H4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H5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472439"/>
                  </a:ext>
                </a:extLst>
              </a:tr>
              <a:tr h="862819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Úľavy na dani z LP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7A7"/>
                    </a:solidFill>
                  </a:tcPr>
                </a:tc>
                <a:tc rowSpan="4" gridSpan="3">
                  <a:txBody>
                    <a:bodyPr/>
                    <a:lstStyle/>
                    <a:p>
                      <a:pPr algn="ctr" fontAlgn="ctr"/>
                      <a:r>
                        <a:rPr lang="sk-S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Analýza dokumentov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Analýza dokumentov, prípadové štúdie, rozhovory s aktérmi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sk-S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Analýza dokumentov, rozhovory s aktérmi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9471139"/>
                  </a:ext>
                </a:extLst>
              </a:tr>
              <a:tr h="432877">
                <a:tc>
                  <a:txBody>
                    <a:bodyPr/>
                    <a:lstStyle/>
                    <a:p>
                      <a:pPr algn="l" fontAlgn="b"/>
                      <a:r>
                        <a:rPr lang="sk-SK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Environmentálne platby PRV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7A7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sk-SK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Analýza dokumentov, rozhovory s aktérmi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874446"/>
                  </a:ext>
                </a:extLst>
              </a:tr>
              <a:tr h="647848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Náhrady za obmedzenie vlastníckych práv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7A7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129359"/>
                  </a:ext>
                </a:extLst>
              </a:tr>
              <a:tr h="862819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Podpory v LH na plnenie mimoprodukčných funkcií lesov</a:t>
                      </a:r>
                    </a:p>
                  </a:txBody>
                  <a:tcPr marL="3745" marR="3745" marT="374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7A7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922500"/>
                  </a:ext>
                </a:extLst>
              </a:tr>
            </a:tbl>
          </a:graphicData>
        </a:graphic>
      </p:graphicFrame>
      <p:sp>
        <p:nvSpPr>
          <p:cNvPr id="9" name="Obdĺžnik 8">
            <a:extLst>
              <a:ext uri="{FF2B5EF4-FFF2-40B4-BE49-F238E27FC236}">
                <a16:creationId xmlns:a16="http://schemas.microsoft.com/office/drawing/2014/main" id="{AA562184-68C9-44AC-99B4-D25C172D4424}"/>
              </a:ext>
            </a:extLst>
          </p:cNvPr>
          <p:cNvSpPr/>
          <p:nvPr/>
        </p:nvSpPr>
        <p:spPr>
          <a:xfrm>
            <a:off x="245326" y="1632476"/>
            <a:ext cx="56202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600"/>
              </a:spcAft>
            </a:pPr>
            <a:r>
              <a:rPr lang="sk-SK" sz="1800" dirty="0">
                <a:ea typeface="Calibri" panose="020F0502020204030204" pitchFamily="34" charset="0"/>
                <a:cs typeface="Times New Roman" panose="02020603050405020304" pitchFamily="18" charset="0"/>
              </a:rPr>
              <a:t>Tabuľka 2 Metódy overovania hypotéz</a:t>
            </a:r>
          </a:p>
        </p:txBody>
      </p:sp>
    </p:spTree>
    <p:extLst>
      <p:ext uri="{BB962C8B-B14F-4D97-AF65-F5344CB8AC3E}">
        <p14:creationId xmlns:p14="http://schemas.microsoft.com/office/powerpoint/2010/main" val="270634751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6275" y="2746176"/>
            <a:ext cx="8229600" cy="857250"/>
          </a:xfrm>
        </p:spPr>
        <p:txBody>
          <a:bodyPr/>
          <a:lstStyle/>
          <a:p>
            <a:pPr lvl="0"/>
            <a:r>
              <a:rPr lang="sk-SK" sz="3600" dirty="0"/>
              <a:t>Ďakujeme za pozornosť.</a:t>
            </a:r>
          </a:p>
        </p:txBody>
      </p:sp>
    </p:spTree>
    <p:extLst>
      <p:ext uri="{BB962C8B-B14F-4D97-AF65-F5344CB8AC3E}">
        <p14:creationId xmlns:p14="http://schemas.microsoft.com/office/powerpoint/2010/main" val="98179574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831</Words>
  <Application>Microsoft Office PowerPoint</Application>
  <PresentationFormat>Prezentácia na obrazovke (4:3)</PresentationFormat>
  <Paragraphs>109</Paragraphs>
  <Slides>9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4" baseType="lpstr">
      <vt:lpstr>Arial</vt:lpstr>
      <vt:lpstr>Calibri</vt:lpstr>
      <vt:lpstr>LidoSTFCE-SC700</vt:lpstr>
      <vt:lpstr>Times New Roman</vt:lpstr>
      <vt:lpstr>Standarddesign</vt:lpstr>
      <vt:lpstr>Platby za ekosystémové služby lesa na Slovensku </vt:lpstr>
      <vt:lpstr>Ekonomické nástroje lesníckej politiky na zabezpečenie ekosystémových služieb lesov</vt:lpstr>
      <vt:lpstr>Nástrojový mix lesníckej politiky na zabezpečenie ekosystémových služieb lesov</vt:lpstr>
      <vt:lpstr>Nástrojový mix lesníckej politiky na zabezpečenie ekosystémových služieb lesov</vt:lpstr>
      <vt:lpstr>Teória konceptu PES schém</vt:lpstr>
      <vt:lpstr>Teória policy analysis</vt:lpstr>
      <vt:lpstr>Teória governance</vt:lpstr>
      <vt:lpstr>Metódy overovania hypotéz</vt:lpstr>
      <vt:lpstr>Ďakujeme za pozornosť.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Klára Báliková</dc:creator>
  <cp:lastModifiedBy>Používateľ systému Windows</cp:lastModifiedBy>
  <cp:revision>106</cp:revision>
  <cp:lastPrinted>2018-12-11T08:05:35Z</cp:lastPrinted>
  <dcterms:created xsi:type="dcterms:W3CDTF">2018-09-24T06:12:23Z</dcterms:created>
  <dcterms:modified xsi:type="dcterms:W3CDTF">2018-12-12T10:19:10Z</dcterms:modified>
</cp:coreProperties>
</file>