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72" r:id="rId4"/>
    <p:sldId id="269" r:id="rId5"/>
    <p:sldId id="273" r:id="rId6"/>
    <p:sldId id="274" r:id="rId7"/>
    <p:sldId id="275" r:id="rId8"/>
    <p:sldId id="276" r:id="rId9"/>
    <p:sldId id="277" r:id="rId10"/>
    <p:sldId id="278" r:id="rId11"/>
    <p:sldId id="268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116" autoAdjust="0"/>
  </p:normalViewPr>
  <p:slideViewPr>
    <p:cSldViewPr snapToGrid="0">
      <p:cViewPr varScale="1">
        <p:scale>
          <a:sx n="59" d="100"/>
          <a:sy n="59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710ED-E8D5-4FA4-A997-962C7EB67077}" type="datetimeFigureOut">
              <a:rPr lang="en-GB" smtClean="0"/>
              <a:t>12/12/2018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3AF8-B7A7-4ADA-866F-3397A8E3C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3AF8-B7A7-4ADA-866F-3397A8E3C0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7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5300" y="246063"/>
            <a:ext cx="9144000" cy="22558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63700" y="4606925"/>
            <a:ext cx="9144000" cy="6524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12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08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379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311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942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165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7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7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7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7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11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05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977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774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561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79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42083"/>
          <a:stretch/>
        </p:blipFill>
        <p:spPr>
          <a:xfrm>
            <a:off x="0" y="0"/>
            <a:ext cx="1943100" cy="6858000"/>
          </a:xfrm>
          <a:prstGeom prst="rect">
            <a:avLst/>
          </a:prstGeom>
        </p:spPr>
      </p:pic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2336800" y="800100"/>
            <a:ext cx="9486900" cy="890588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79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štýly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endParaRPr lang="en-GB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336800" y="1825625"/>
            <a:ext cx="9486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štýl</a:t>
            </a:r>
            <a:r>
              <a:rPr lang="en-GB" noProof="0" dirty="0" smtClean="0"/>
              <a:t> </a:t>
            </a:r>
            <a:r>
              <a:rPr lang="en-GB" noProof="0" dirty="0" err="1" smtClean="0"/>
              <a:t>predlohy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Tretia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Štvrtá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Piata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9742-846B-4B86-B497-D373B103ACD1}" type="datetimeFigureOut">
              <a:rPr lang="sk-SK" smtClean="0"/>
              <a:t>12. 12. 2018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080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5088-C9E7-4B25-8290-22AA3867DDDE}" type="slidenum">
              <a:rPr lang="sk-SK" smtClean="0"/>
              <a:t>‹#›</a:t>
            </a:fld>
            <a:endParaRPr lang="sk-SK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378309" y="0"/>
            <a:ext cx="4767883" cy="1049338"/>
            <a:chOff x="381000" y="0"/>
            <a:chExt cx="4767883" cy="1049338"/>
          </a:xfrm>
        </p:grpSpPr>
        <p:pic>
          <p:nvPicPr>
            <p:cNvPr id="9" name="Picture 2" descr="Nový obrázok (2)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0"/>
              <a:ext cx="1581150" cy="104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Blok textu 2"/>
            <p:cNvSpPr txBox="1">
              <a:spLocks noChangeArrowheads="1"/>
            </p:cNvSpPr>
            <p:nvPr/>
          </p:nvSpPr>
          <p:spPr bwMode="auto">
            <a:xfrm>
              <a:off x="1043608" y="175419"/>
              <a:ext cx="4105275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GB" altLang="sk-SK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TECHNICAL UNIVERSITY IN ZVOLEN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GB" altLang="sk-SK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FACULTY OF FORESTRY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GB" altLang="sk-SK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Department of Economics and Management of Forestry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6450" y="246063"/>
            <a:ext cx="10858500" cy="2255837"/>
          </a:xfrm>
        </p:spPr>
        <p:txBody>
          <a:bodyPr>
            <a:normAutofit fontScale="90000"/>
          </a:bodyPr>
          <a:lstStyle/>
          <a:p>
            <a:r>
              <a:rPr lang="sk-SK" dirty="0"/>
              <a:t>Daň z lesných pozemkov ako nástroj podpory ekosystémových služieb lesa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63700" y="4937991"/>
            <a:ext cx="9144000" cy="1171863"/>
          </a:xfrm>
        </p:spPr>
        <p:txBody>
          <a:bodyPr>
            <a:normAutofit/>
          </a:bodyPr>
          <a:lstStyle/>
          <a:p>
            <a:r>
              <a:rPr lang="de-AT" sz="3200" b="1" dirty="0"/>
              <a:t>Blanka </a:t>
            </a:r>
            <a:r>
              <a:rPr lang="de-AT" sz="3200" b="1" dirty="0" smtClean="0"/>
              <a:t>Giertliová</a:t>
            </a:r>
            <a:r>
              <a:rPr lang="sk-SK" sz="3200" b="1" dirty="0" smtClean="0"/>
              <a:t> - </a:t>
            </a:r>
            <a:r>
              <a:rPr lang="de-AT" sz="3200" b="1" dirty="0" smtClean="0"/>
              <a:t>Zuzana Dobšinská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4930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293699"/>
              </p:ext>
            </p:extLst>
          </p:nvPr>
        </p:nvGraphicFramePr>
        <p:xfrm>
          <a:off x="858983" y="192210"/>
          <a:ext cx="10681854" cy="6665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988">
                  <a:extLst>
                    <a:ext uri="{9D8B030D-6E8A-4147-A177-3AD203B41FA5}">
                      <a16:colId xmlns:a16="http://schemas.microsoft.com/office/drawing/2014/main" val="3921886182"/>
                    </a:ext>
                  </a:extLst>
                </a:gridCol>
                <a:gridCol w="1920645">
                  <a:extLst>
                    <a:ext uri="{9D8B030D-6E8A-4147-A177-3AD203B41FA5}">
                      <a16:colId xmlns:a16="http://schemas.microsoft.com/office/drawing/2014/main" val="2151694811"/>
                    </a:ext>
                  </a:extLst>
                </a:gridCol>
                <a:gridCol w="1535590">
                  <a:extLst>
                    <a:ext uri="{9D8B030D-6E8A-4147-A177-3AD203B41FA5}">
                      <a16:colId xmlns:a16="http://schemas.microsoft.com/office/drawing/2014/main" val="819141803"/>
                    </a:ext>
                  </a:extLst>
                </a:gridCol>
                <a:gridCol w="1535590">
                  <a:extLst>
                    <a:ext uri="{9D8B030D-6E8A-4147-A177-3AD203B41FA5}">
                      <a16:colId xmlns:a16="http://schemas.microsoft.com/office/drawing/2014/main" val="3549634878"/>
                    </a:ext>
                  </a:extLst>
                </a:gridCol>
                <a:gridCol w="2287145">
                  <a:extLst>
                    <a:ext uri="{9D8B030D-6E8A-4147-A177-3AD203B41FA5}">
                      <a16:colId xmlns:a16="http://schemas.microsoft.com/office/drawing/2014/main" val="2972389923"/>
                    </a:ext>
                  </a:extLst>
                </a:gridCol>
                <a:gridCol w="2103896">
                  <a:extLst>
                    <a:ext uri="{9D8B030D-6E8A-4147-A177-3AD203B41FA5}">
                      <a16:colId xmlns:a16="http://schemas.microsoft.com/office/drawing/2014/main" val="1379689480"/>
                    </a:ext>
                  </a:extLst>
                </a:gridCol>
              </a:tblGrid>
              <a:tr h="77585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 smtClean="0">
                          <a:effectLst/>
                        </a:rPr>
                        <a:t>H</a:t>
                      </a:r>
                      <a:r>
                        <a:rPr lang="sk-SK" sz="2000" dirty="0" smtClean="0">
                          <a:effectLst/>
                        </a:rPr>
                        <a:t>SLT</a:t>
                      </a:r>
                      <a:endParaRPr lang="sk-SK" sz="2000" dirty="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Plocha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 smtClean="0">
                          <a:effectLst/>
                        </a:rPr>
                        <a:t> </a:t>
                      </a:r>
                      <a:r>
                        <a:rPr lang="de-AT" sz="2000" dirty="0">
                          <a:effectLst/>
                        </a:rPr>
                        <a:t>[ha]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Platba za </a:t>
                      </a:r>
                      <a:r>
                        <a:rPr lang="sk-SK" sz="2000" dirty="0" smtClean="0">
                          <a:effectLst/>
                        </a:rPr>
                        <a:t>obdobie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 smtClean="0">
                          <a:effectLst/>
                        </a:rPr>
                        <a:t>[</a:t>
                      </a:r>
                      <a:r>
                        <a:rPr lang="de-AT" sz="2000" dirty="0">
                          <a:effectLst/>
                        </a:rPr>
                        <a:t>€/ha]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Prepočítaná platba na rok</a:t>
                      </a:r>
                      <a:r>
                        <a:rPr lang="de-AT" sz="2000" dirty="0" smtClean="0">
                          <a:effectLst/>
                        </a:rPr>
                        <a:t>[</a:t>
                      </a:r>
                      <a:r>
                        <a:rPr lang="de-AT" sz="2000" dirty="0">
                          <a:effectLst/>
                        </a:rPr>
                        <a:t>€/ha]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Celková podpora za </a:t>
                      </a:r>
                      <a:r>
                        <a:rPr lang="sk-SK" sz="2000" dirty="0" smtClean="0">
                          <a:effectLst/>
                        </a:rPr>
                        <a:t>obdobie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 </a:t>
                      </a:r>
                      <a:r>
                        <a:rPr lang="de-AT" sz="2000" dirty="0" smtClean="0">
                          <a:effectLst/>
                        </a:rPr>
                        <a:t>[</a:t>
                      </a:r>
                      <a:r>
                        <a:rPr lang="de-AT" sz="2000" dirty="0">
                          <a:effectLst/>
                        </a:rPr>
                        <a:t>€]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k-SK" sz="2000" dirty="0" smtClean="0">
                          <a:effectLst/>
                        </a:rPr>
                        <a:t>Prepočítaná celková podpora za rok</a:t>
                      </a:r>
                      <a:r>
                        <a:rPr lang="de-AT" sz="2000" dirty="0" smtClean="0">
                          <a:effectLst/>
                        </a:rPr>
                        <a:t>[</a:t>
                      </a:r>
                      <a:r>
                        <a:rPr lang="de-AT" sz="2000" dirty="0">
                          <a:effectLst/>
                        </a:rPr>
                        <a:t>€]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284011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310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1 427,56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110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157 031,41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31 406,28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2714161673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211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1 403,67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160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32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224 586,58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44 917,32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4241619757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311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1 305,11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120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156 613,30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31 322,66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2553918440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411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1 260,31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160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32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201 650,08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40 330,02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3907743602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410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916,86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140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28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128 360,79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25 672,16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3733289884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208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636,13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70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44 529,07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8 905,81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1436796610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205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585,36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80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46 828,69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9 365,74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900801989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511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564,45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150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30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84 667,95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16 933,59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1133556020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209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474,86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190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38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90 222,88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18 044,58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636416345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213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265,80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120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31 896,07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6 379,21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1304970979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416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253,85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380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76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96 464,71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19 292,94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2036572637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316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176,20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270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54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47 575,32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9 515,06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1979207683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413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161,27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160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32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25 803,56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5 160,71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89068708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313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104,53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130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26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13 588,68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dirty="0">
                          <a:effectLst/>
                        </a:rPr>
                        <a:t>2 717,74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extLst>
                  <a:ext uri="{0D108BD9-81ED-4DB2-BD59-A6C34878D82A}">
                    <a16:rowId xmlns:a16="http://schemas.microsoft.com/office/drawing/2014/main" val="1785353471"/>
                  </a:ext>
                </a:extLst>
              </a:tr>
              <a:tr h="3783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de-AT" sz="2000" dirty="0" err="1">
                          <a:effectLst/>
                        </a:rPr>
                        <a:t>Sum</a:t>
                      </a:r>
                      <a:endParaRPr lang="sk-SK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9 535,97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</a:rPr>
                        <a:t>1 349 819,09</a:t>
                      </a:r>
                      <a:endParaRPr lang="sk-SK" sz="20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de-AT" sz="2000" b="1" dirty="0">
                          <a:solidFill>
                            <a:schemeClr val="tx1"/>
                          </a:solidFill>
                          <a:effectLst/>
                        </a:rPr>
                        <a:t>269 963,82</a:t>
                      </a:r>
                      <a:endParaRPr lang="sk-SK" sz="2000" b="1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21600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76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28173" y="1905288"/>
            <a:ext cx="9144000" cy="652462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tx1"/>
                </a:solidFill>
              </a:rPr>
              <a:t>Ďakujem za pozornosť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78873" y="3754582"/>
            <a:ext cx="91578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Ing. Blanka Giertliová, PhD.</a:t>
            </a:r>
          </a:p>
          <a:p>
            <a:r>
              <a:rPr lang="sk-SK" b="1" dirty="0">
                <a:solidFill>
                  <a:schemeClr val="bg1"/>
                </a:solidFill>
              </a:rPr>
              <a:t>JUDr. Mgr. Zuzana Dobšinská, PhD.</a:t>
            </a:r>
          </a:p>
          <a:p>
            <a:r>
              <a:rPr lang="sk-SK" dirty="0">
                <a:solidFill>
                  <a:schemeClr val="bg1"/>
                </a:solidFill>
              </a:rPr>
              <a:t>Katedra ekonomiky a riadenia lesného hospodárstva, </a:t>
            </a:r>
          </a:p>
          <a:p>
            <a:r>
              <a:rPr lang="sk-SK" dirty="0">
                <a:solidFill>
                  <a:schemeClr val="bg1"/>
                </a:solidFill>
              </a:rPr>
              <a:t>Lesnícka fakulta </a:t>
            </a:r>
          </a:p>
          <a:p>
            <a:r>
              <a:rPr lang="sk-SK" dirty="0">
                <a:solidFill>
                  <a:schemeClr val="bg1"/>
                </a:solidFill>
              </a:rPr>
              <a:t>Technická univerzita vo Zvolene </a:t>
            </a:r>
          </a:p>
          <a:p>
            <a:r>
              <a:rPr lang="sk-SK" dirty="0">
                <a:solidFill>
                  <a:schemeClr val="bg1"/>
                </a:solidFill>
              </a:rPr>
              <a:t>T. G. Masaryka 24, 960 53 Zvolen, Slovenská republika</a:t>
            </a:r>
          </a:p>
          <a:p>
            <a:r>
              <a:rPr lang="sk-SK" dirty="0">
                <a:solidFill>
                  <a:schemeClr val="bg1"/>
                </a:solidFill>
              </a:rPr>
              <a:t>E-mail:	</a:t>
            </a:r>
            <a:r>
              <a:rPr lang="sk-SK" dirty="0" smtClean="0">
                <a:solidFill>
                  <a:schemeClr val="bg1"/>
                </a:solidFill>
              </a:rPr>
              <a:t>giertliova@tuzvo.sk 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	dobsinska@tuzvo.sk</a:t>
            </a: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Tento príspevok je súčasťou </a:t>
            </a:r>
            <a:r>
              <a:rPr lang="sk-SK" dirty="0" err="1" smtClean="0">
                <a:solidFill>
                  <a:schemeClr val="bg1"/>
                </a:solidFill>
              </a:rPr>
              <a:t>výstupou</a:t>
            </a:r>
            <a:r>
              <a:rPr lang="sk-SK" dirty="0" smtClean="0">
                <a:solidFill>
                  <a:schemeClr val="bg1"/>
                </a:solidFill>
              </a:rPr>
              <a:t> projektov  podporených </a:t>
            </a:r>
            <a:r>
              <a:rPr lang="sk-SK" dirty="0">
                <a:solidFill>
                  <a:schemeClr val="bg1"/>
                </a:solidFill>
              </a:rPr>
              <a:t>Agentúrou na podporu výskumu a vývoja na základe zmluvy č. APVV 15/0715 a APVV-17-0232</a:t>
            </a:r>
          </a:p>
        </p:txBody>
      </p:sp>
    </p:spTree>
    <p:extLst>
      <p:ext uri="{BB962C8B-B14F-4D97-AF65-F5344CB8AC3E}">
        <p14:creationId xmlns:p14="http://schemas.microsoft.com/office/powerpoint/2010/main" val="10084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Finančné nástroje podpory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dirty="0" smtClean="0"/>
              <a:t>Poskytnutie peňažnej sumy alebo na odpustenie časti alebo celej peňažnej platby, bez zadlženia prijímateľa podpory:</a:t>
            </a:r>
            <a:endParaRPr lang="sk-SK" sz="2800" dirty="0" smtClean="0"/>
          </a:p>
          <a:p>
            <a:pPr lvl="1"/>
            <a:r>
              <a:rPr lang="sk-SK" dirty="0" smtClean="0"/>
              <a:t>Finančné príspevky</a:t>
            </a:r>
            <a:endParaRPr lang="sk-SK" sz="2400" dirty="0" smtClean="0"/>
          </a:p>
          <a:p>
            <a:pPr lvl="1"/>
            <a:r>
              <a:rPr lang="sk-SK" dirty="0" smtClean="0"/>
              <a:t>Úľava na dani</a:t>
            </a:r>
            <a:endParaRPr lang="sk-SK" sz="2400" dirty="0" smtClean="0"/>
          </a:p>
          <a:p>
            <a:pPr lvl="1"/>
            <a:r>
              <a:rPr lang="sk-SK" dirty="0" smtClean="0"/>
              <a:t>Náhrada za obmedzenie vlastníckych práv</a:t>
            </a:r>
            <a:endParaRPr lang="sk-SK" sz="2400" dirty="0" smtClean="0"/>
          </a:p>
          <a:p>
            <a:pPr lvl="0"/>
            <a:r>
              <a:rPr lang="sk-SK" dirty="0" smtClean="0"/>
              <a:t>Peňažné platby alebo iné zvýhodnenie pri získavaní úveru , ktoré však vyžaduje zadlženie jej prijímateľa:</a:t>
            </a:r>
            <a:endParaRPr lang="sk-SK" sz="2800" dirty="0" smtClean="0"/>
          </a:p>
          <a:p>
            <a:pPr lvl="1"/>
            <a:r>
              <a:rPr lang="sk-SK" dirty="0" smtClean="0"/>
              <a:t>Záruky na úver</a:t>
            </a:r>
            <a:endParaRPr lang="sk-SK" sz="2400" dirty="0" smtClean="0"/>
          </a:p>
          <a:p>
            <a:pPr lvl="1"/>
            <a:r>
              <a:rPr lang="sk-SK" dirty="0" smtClean="0"/>
              <a:t>Zlacnený verejný úver</a:t>
            </a:r>
            <a:endParaRPr lang="sk-SK" sz="2400" dirty="0" smtClean="0"/>
          </a:p>
          <a:p>
            <a:pPr lvl="1"/>
            <a:r>
              <a:rPr lang="sk-SK" dirty="0" smtClean="0"/>
              <a:t>Príspevok k úverovým splátkam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3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Finančné nástroje podpory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sk-SK" dirty="0" smtClean="0"/>
              <a:t>Poskytnutie peňažnej sumy alebo na odpustenie časti alebo celej peňažnej platby, bez zadlženia prijímateľa podpory:</a:t>
            </a:r>
            <a:endParaRPr lang="sk-SK" sz="2800" dirty="0" smtClean="0"/>
          </a:p>
          <a:p>
            <a:pPr lvl="1"/>
            <a:r>
              <a:rPr lang="sk-SK" dirty="0" smtClean="0"/>
              <a:t>Finančné príspevky</a:t>
            </a:r>
            <a:endParaRPr lang="sk-SK" sz="2400" dirty="0" smtClean="0"/>
          </a:p>
          <a:p>
            <a:pPr lvl="1"/>
            <a:r>
              <a:rPr lang="sk-SK" b="1" dirty="0" smtClean="0">
                <a:solidFill>
                  <a:srgbClr val="C00000"/>
                </a:solidFill>
              </a:rPr>
              <a:t>Úľava na dani</a:t>
            </a:r>
            <a:endParaRPr lang="sk-SK" sz="2400" b="1" dirty="0" smtClean="0">
              <a:solidFill>
                <a:srgbClr val="C00000"/>
              </a:solidFill>
            </a:endParaRPr>
          </a:p>
          <a:p>
            <a:pPr lvl="1"/>
            <a:r>
              <a:rPr lang="sk-SK" dirty="0" smtClean="0"/>
              <a:t>Náhrada za obmedzenie vlastníckych práv</a:t>
            </a:r>
            <a:endParaRPr lang="sk-SK" sz="2400" dirty="0" smtClean="0"/>
          </a:p>
          <a:p>
            <a:pPr lvl="0"/>
            <a:r>
              <a:rPr lang="sk-SK" dirty="0" smtClean="0"/>
              <a:t>Peňažné platby alebo iné zvýhodnenie pri získavaní úveru , ktoré však vyžaduje zadlženie jej prijímateľa:</a:t>
            </a:r>
            <a:endParaRPr lang="sk-SK" sz="2800" dirty="0" smtClean="0"/>
          </a:p>
          <a:p>
            <a:pPr lvl="1"/>
            <a:r>
              <a:rPr lang="sk-SK" dirty="0" smtClean="0"/>
              <a:t>Záruky na úver</a:t>
            </a:r>
            <a:endParaRPr lang="sk-SK" sz="2400" dirty="0" smtClean="0"/>
          </a:p>
          <a:p>
            <a:pPr lvl="1"/>
            <a:r>
              <a:rPr lang="sk-SK" dirty="0" smtClean="0"/>
              <a:t>Zlacnený verejný úver</a:t>
            </a:r>
            <a:endParaRPr lang="sk-SK" sz="2400" dirty="0" smtClean="0"/>
          </a:p>
          <a:p>
            <a:pPr lvl="1"/>
            <a:r>
              <a:rPr lang="sk-SK" dirty="0" smtClean="0"/>
              <a:t>Príspevok k úverovým splátkam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544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Daň z pozemkov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Súčasť Dane z nehnuteľností </a:t>
            </a:r>
          </a:p>
          <a:p>
            <a:r>
              <a:rPr lang="sk-SK" dirty="0" smtClean="0"/>
              <a:t>Zákon </a:t>
            </a:r>
            <a:r>
              <a:rPr lang="sk-SK" dirty="0"/>
              <a:t>č. 582/2004 Z. z. o miestnych daniach a miestnom </a:t>
            </a:r>
            <a:r>
              <a:rPr lang="sk-SK" dirty="0" smtClean="0"/>
              <a:t>poplatku </a:t>
            </a:r>
            <a:r>
              <a:rPr lang="sk-SK" dirty="0"/>
              <a:t>za komunálne odpady a drobné stavebné odpady v z</a:t>
            </a:r>
            <a:r>
              <a:rPr lang="sk-SK" dirty="0" smtClean="0"/>
              <a:t>. n. p</a:t>
            </a:r>
            <a:r>
              <a:rPr lang="sk-SK" dirty="0" smtClean="0"/>
              <a:t>.</a:t>
            </a:r>
          </a:p>
          <a:p>
            <a:r>
              <a:rPr lang="sk-SK" dirty="0" smtClean="0"/>
              <a:t>Zákon určuje základné rámce – mnohé ustanovenia je možné správcom dane (obcou) upraviť </a:t>
            </a:r>
          </a:p>
          <a:p>
            <a:r>
              <a:rPr lang="sk-SK" dirty="0"/>
              <a:t>Predmet dane (§6) - pozemky na území Slovenskej </a:t>
            </a:r>
            <a:r>
              <a:rPr lang="sk-SK" dirty="0" smtClean="0"/>
              <a:t>republiky</a:t>
            </a:r>
          </a:p>
        </p:txBody>
      </p:sp>
    </p:spTree>
    <p:extLst>
      <p:ext uri="{BB962C8B-B14F-4D97-AF65-F5344CB8AC3E}">
        <p14:creationId xmlns:p14="http://schemas.microsoft.com/office/powerpoint/2010/main" val="118017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Špecifiká dane z lesných pozemkov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Daňovník (§5):</a:t>
            </a:r>
          </a:p>
          <a:p>
            <a:pPr lvl="1"/>
            <a:r>
              <a:rPr lang="sk-SK" dirty="0" smtClean="0"/>
              <a:t>Vlastník</a:t>
            </a:r>
          </a:p>
          <a:p>
            <a:pPr lvl="1"/>
            <a:r>
              <a:rPr lang="sk-SK" dirty="0" smtClean="0"/>
              <a:t>Nájomca</a:t>
            </a:r>
          </a:p>
          <a:p>
            <a:r>
              <a:rPr lang="sk-SK" dirty="0" smtClean="0"/>
              <a:t>Predmet dane – obmedzenie len na lesné pozemky, na ktorých sú hospodárske lesy (§6 odsek 1 písm. d)</a:t>
            </a:r>
          </a:p>
          <a:p>
            <a:r>
              <a:rPr lang="sk-SK" dirty="0" smtClean="0"/>
              <a:t>Základ dane – hodnota pozemku bez porastov, uprednostňuje sa </a:t>
            </a:r>
            <a:r>
              <a:rPr lang="sk-SK" dirty="0"/>
              <a:t>určenie podľa </a:t>
            </a:r>
            <a:r>
              <a:rPr lang="sk-SK" dirty="0" smtClean="0"/>
              <a:t>predpisov o </a:t>
            </a:r>
            <a:r>
              <a:rPr lang="sk-SK" dirty="0"/>
              <a:t>stanovení všeobecnej hodnoty </a:t>
            </a:r>
            <a:r>
              <a:rPr lang="sk-SK" dirty="0" smtClean="0"/>
              <a:t>majetku</a:t>
            </a:r>
          </a:p>
          <a:p>
            <a:r>
              <a:rPr lang="sk-SK" dirty="0" smtClean="0"/>
              <a:t>Sadzba dane – 0,25% zo základu dane</a:t>
            </a:r>
          </a:p>
          <a:p>
            <a:pPr lvl="1"/>
            <a:r>
              <a:rPr lang="sk-SK" dirty="0" smtClean="0"/>
              <a:t>Možnosť navýšenia – max. na 10-násobok ročnej sadzby (u ostatných pozemkov max. 5-násobok)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889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Daň z lesných pozemkov - oslobodenie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36800" y="1825624"/>
            <a:ext cx="9486900" cy="5032375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Priamo zákonom:</a:t>
            </a:r>
          </a:p>
          <a:p>
            <a:pPr lvl="1"/>
            <a:r>
              <a:rPr lang="sk-SK" dirty="0" smtClean="0"/>
              <a:t>Pozemky </a:t>
            </a:r>
            <a:r>
              <a:rPr lang="pl-PL" dirty="0"/>
              <a:t>vo vlastníctve obce, ktorá je správcom </a:t>
            </a:r>
            <a:r>
              <a:rPr lang="pl-PL" dirty="0" smtClean="0"/>
              <a:t>dane</a:t>
            </a:r>
          </a:p>
          <a:p>
            <a:pPr lvl="1"/>
            <a:r>
              <a:rPr lang="sk-SK" dirty="0"/>
              <a:t>Pozemky vo vlastníctve cirkví a náboženských </a:t>
            </a:r>
            <a:r>
              <a:rPr lang="sk-SK" dirty="0" smtClean="0"/>
              <a:t>spoločností registrovaných </a:t>
            </a:r>
            <a:r>
              <a:rPr lang="sk-SK" dirty="0"/>
              <a:t>štátom, ktoré slúžia na vzdelávanie, na vedeckovýskumné účely alebo </a:t>
            </a:r>
            <a:r>
              <a:rPr lang="sk-SK" dirty="0" smtClean="0"/>
              <a:t>na vykonávanie </a:t>
            </a:r>
            <a:r>
              <a:rPr lang="sk-SK" dirty="0"/>
              <a:t>náboženských </a:t>
            </a:r>
            <a:r>
              <a:rPr lang="sk-SK" dirty="0" smtClean="0"/>
              <a:t>obradov</a:t>
            </a:r>
          </a:p>
          <a:p>
            <a:pPr lvl="1"/>
            <a:r>
              <a:rPr lang="sk-SK" dirty="0"/>
              <a:t>Pozemky vo vlastníctve verejných vysokých škôl alebo vo </a:t>
            </a:r>
            <a:r>
              <a:rPr lang="sk-SK" dirty="0" smtClean="0"/>
              <a:t>vlastníctve štátu </a:t>
            </a:r>
            <a:r>
              <a:rPr lang="sk-SK" dirty="0"/>
              <a:t>v správe štátnych vysokých škôl slúžiace na vysokoškolské vzdelávanie alebo </a:t>
            </a:r>
            <a:r>
              <a:rPr lang="sk-SK" dirty="0" smtClean="0"/>
              <a:t>na vedeckovýskumné účely</a:t>
            </a:r>
          </a:p>
          <a:p>
            <a:pPr lvl="2"/>
            <a:r>
              <a:rPr lang="sk-SK" dirty="0" smtClean="0"/>
              <a:t>To isté aj SAV</a:t>
            </a:r>
          </a:p>
          <a:p>
            <a:pPr lvl="1"/>
            <a:r>
              <a:rPr lang="sk-SK" dirty="0"/>
              <a:t>Pozemky vo vlastníctve štátu alebo samosprávnych krajov </a:t>
            </a:r>
            <a:r>
              <a:rPr lang="sk-SK" dirty="0" smtClean="0"/>
              <a:t>slúžiace materským </a:t>
            </a:r>
            <a:r>
              <a:rPr lang="sk-SK" dirty="0"/>
              <a:t>školám, na základné vzdelávanie</a:t>
            </a:r>
            <a:r>
              <a:rPr lang="sk-SK" dirty="0" smtClean="0"/>
              <a:t>, </a:t>
            </a:r>
            <a:r>
              <a:rPr lang="sk-SK" dirty="0"/>
              <a:t>na stredné </a:t>
            </a:r>
            <a:r>
              <a:rPr lang="sk-SK" dirty="0" smtClean="0"/>
              <a:t>vzdelávanie </a:t>
            </a:r>
            <a:r>
              <a:rPr lang="sk-SK" dirty="0"/>
              <a:t>a na vyššie </a:t>
            </a:r>
            <a:r>
              <a:rPr lang="sk-SK" dirty="0" smtClean="0"/>
              <a:t>odborné vzdelávanie a </a:t>
            </a:r>
            <a:r>
              <a:rPr lang="sk-SK" dirty="0"/>
              <a:t>slúžiace strediskám praktického vyučovania a ak sú v </a:t>
            </a:r>
            <a:r>
              <a:rPr lang="sk-SK" dirty="0" smtClean="0"/>
              <a:t>zriaďovateľskej pôsobnosti </a:t>
            </a:r>
            <a:r>
              <a:rPr lang="sk-SK" dirty="0"/>
              <a:t>štátu alebo samosprávnych krajov</a:t>
            </a:r>
            <a:endParaRPr lang="sk-SK" dirty="0" smtClean="0"/>
          </a:p>
          <a:p>
            <a:pPr lvl="1"/>
            <a:r>
              <a:rPr lang="sk-SK" dirty="0" smtClean="0"/>
              <a:t>Pozemky verejne </a:t>
            </a:r>
            <a:r>
              <a:rPr lang="sk-SK" dirty="0"/>
              <a:t>prístupných parkov vo vlastníctve zdravotníckych zariadení </a:t>
            </a:r>
            <a:r>
              <a:rPr lang="sk-SK" dirty="0" smtClean="0"/>
              <a:t>poskytujúcich ústavnú </a:t>
            </a:r>
            <a:r>
              <a:rPr lang="sk-SK" dirty="0"/>
              <a:t>zdravotnú </a:t>
            </a:r>
            <a:r>
              <a:rPr lang="sk-SK" dirty="0" smtClean="0"/>
              <a:t>starostlivosť</a:t>
            </a:r>
          </a:p>
          <a:p>
            <a:pPr lvl="1"/>
            <a:r>
              <a:rPr lang="sk-SK" dirty="0" smtClean="0"/>
              <a:t>Pozemky vo </a:t>
            </a:r>
            <a:r>
              <a:rPr lang="sk-SK" dirty="0"/>
              <a:t>vlastníctve </a:t>
            </a:r>
            <a:r>
              <a:rPr lang="sk-SK" dirty="0" smtClean="0"/>
              <a:t>Slovenského </a:t>
            </a:r>
            <a:r>
              <a:rPr lang="sk-SK" dirty="0"/>
              <a:t>Červeného kríža</a:t>
            </a:r>
          </a:p>
        </p:txBody>
      </p:sp>
    </p:spTree>
    <p:extLst>
      <p:ext uri="{BB962C8B-B14F-4D97-AF65-F5344CB8AC3E}">
        <p14:creationId xmlns:p14="http://schemas.microsoft.com/office/powerpoint/2010/main" val="427182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Daň z lesných pozemkov </a:t>
            </a:r>
            <a:r>
              <a:rPr lang="sk-SK" dirty="0" smtClean="0"/>
              <a:t>– oslobodenie, zníženie dane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Možnosť voľby správcom dane:</a:t>
            </a:r>
          </a:p>
          <a:p>
            <a:pPr lvl="1"/>
            <a:r>
              <a:rPr lang="sk-SK" dirty="0"/>
              <a:t>Pásy pozemkov v lesoch vyčlenené na rozvod elektrickej energie a vykurovacích </a:t>
            </a:r>
            <a:r>
              <a:rPr lang="sk-SK" dirty="0" smtClean="0"/>
              <a:t>plynov</a:t>
            </a:r>
          </a:p>
          <a:p>
            <a:pPr lvl="1"/>
            <a:r>
              <a:rPr lang="sk-SK" dirty="0" smtClean="0"/>
              <a:t>Pozemky verejne </a:t>
            </a:r>
            <a:r>
              <a:rPr lang="sk-SK" dirty="0"/>
              <a:t>prístupných parkov, priestorov a </a:t>
            </a:r>
            <a:r>
              <a:rPr lang="sk-SK" dirty="0" smtClean="0"/>
              <a:t>športovísk</a:t>
            </a:r>
          </a:p>
          <a:p>
            <a:pPr lvl="1"/>
            <a:r>
              <a:rPr lang="sk-SK" dirty="0" smtClean="0"/>
              <a:t>Pozemky v </a:t>
            </a:r>
            <a:r>
              <a:rPr lang="sk-SK" dirty="0"/>
              <a:t>národných parkoch, chránených krajinných oblastiach, chránených </a:t>
            </a:r>
            <a:r>
              <a:rPr lang="sk-SK" dirty="0" smtClean="0"/>
              <a:t>areáloch, prírodných </a:t>
            </a:r>
            <a:r>
              <a:rPr lang="sk-SK" dirty="0"/>
              <a:t>rezerváciách, národných prírodných rezerváciách, prírodných </a:t>
            </a:r>
            <a:r>
              <a:rPr lang="sk-SK" dirty="0" smtClean="0"/>
              <a:t>pamiatkach, národných </a:t>
            </a:r>
            <a:r>
              <a:rPr lang="sk-SK" dirty="0"/>
              <a:t>prírodných pamiatkach, chránených krajinných prvkoch, vo </a:t>
            </a:r>
            <a:r>
              <a:rPr lang="sk-SK" dirty="0" smtClean="0"/>
              <a:t>vyhlásených ochranných </a:t>
            </a:r>
            <a:r>
              <a:rPr lang="sk-SK" dirty="0"/>
              <a:t>pásmach s tretím a štvrtým stupňom ochrany a územiach </a:t>
            </a:r>
            <a:r>
              <a:rPr lang="sk-SK" dirty="0" smtClean="0"/>
              <a:t>medzinárodného významu</a:t>
            </a:r>
          </a:p>
          <a:p>
            <a:pPr lvl="1"/>
            <a:r>
              <a:rPr lang="sk-SK" b="1" dirty="0" smtClean="0"/>
              <a:t>Lesné pozemky </a:t>
            </a:r>
            <a:r>
              <a:rPr lang="sk-SK" b="1" dirty="0"/>
              <a:t>od nasledujúceho roka po vzniku holiny do roku plánovaného začatia výchovnej ťažby (prvej prebierky)</a:t>
            </a:r>
          </a:p>
        </p:txBody>
      </p:sp>
    </p:spTree>
    <p:extLst>
      <p:ext uri="{BB962C8B-B14F-4D97-AF65-F5344CB8AC3E}">
        <p14:creationId xmlns:p14="http://schemas.microsoft.com/office/powerpoint/2010/main" val="45294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35146"/>
              </p:ext>
            </p:extLst>
          </p:nvPr>
        </p:nvGraphicFramePr>
        <p:xfrm>
          <a:off x="1163781" y="-11916"/>
          <a:ext cx="9809017" cy="6869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437">
                  <a:extLst>
                    <a:ext uri="{9D8B030D-6E8A-4147-A177-3AD203B41FA5}">
                      <a16:colId xmlns:a16="http://schemas.microsoft.com/office/drawing/2014/main" val="2610113166"/>
                    </a:ext>
                  </a:extLst>
                </a:gridCol>
                <a:gridCol w="1908595">
                  <a:extLst>
                    <a:ext uri="{9D8B030D-6E8A-4147-A177-3AD203B41FA5}">
                      <a16:colId xmlns:a16="http://schemas.microsoft.com/office/drawing/2014/main" val="3943699511"/>
                    </a:ext>
                  </a:extLst>
                </a:gridCol>
                <a:gridCol w="2077064">
                  <a:extLst>
                    <a:ext uri="{9D8B030D-6E8A-4147-A177-3AD203B41FA5}">
                      <a16:colId xmlns:a16="http://schemas.microsoft.com/office/drawing/2014/main" val="465953877"/>
                    </a:ext>
                  </a:extLst>
                </a:gridCol>
                <a:gridCol w="1434857">
                  <a:extLst>
                    <a:ext uri="{9D8B030D-6E8A-4147-A177-3AD203B41FA5}">
                      <a16:colId xmlns:a16="http://schemas.microsoft.com/office/drawing/2014/main" val="4175941920"/>
                    </a:ext>
                  </a:extLst>
                </a:gridCol>
                <a:gridCol w="2077064">
                  <a:extLst>
                    <a:ext uri="{9D8B030D-6E8A-4147-A177-3AD203B41FA5}">
                      <a16:colId xmlns:a16="http://schemas.microsoft.com/office/drawing/2014/main" val="4102762305"/>
                    </a:ext>
                  </a:extLst>
                </a:gridCol>
              </a:tblGrid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KÚ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m</a:t>
                      </a:r>
                      <a:r>
                        <a:rPr lang="sk-SK" sz="1800" cap="all" baseline="30000">
                          <a:effectLst/>
                        </a:rPr>
                        <a:t>2</a:t>
                      </a:r>
                      <a:r>
                        <a:rPr lang="sk-SK" sz="1800" cap="all">
                          <a:effectLst/>
                        </a:rPr>
                        <a:t> - KN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€/m</a:t>
                      </a:r>
                      <a:r>
                        <a:rPr lang="sk-SK" sz="1800" cap="all" baseline="30000">
                          <a:effectLst/>
                        </a:rPr>
                        <a:t>2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Sadzba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effectLst/>
                        </a:rPr>
                        <a:t>Daň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extLst>
                  <a:ext uri="{0D108BD9-81ED-4DB2-BD59-A6C34878D82A}">
                    <a16:rowId xmlns:a16="http://schemas.microsoft.com/office/drawing/2014/main" val="3679721339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effectLst/>
                        </a:rPr>
                        <a:t>Bacúrov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762 412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0,1500 €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0,48%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548,94 €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3627911302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Badín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1 601 240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0,1686 €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0,50%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1 349,85 €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245993729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effectLst/>
                        </a:rPr>
                        <a:t>Budča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6 413 102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0,1800 €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0,40%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4 617,43 €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391435795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effectLst/>
                        </a:rPr>
                        <a:t>Dubové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3 073 186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0,0956 €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0,35%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1 028,29 €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944031894"/>
                  </a:ext>
                </a:extLst>
              </a:tr>
              <a:tr h="28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effectLst/>
                        </a:rPr>
                        <a:t>Hronská Dúbrava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2 472 011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0,0864 €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1,00%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2 135,82 €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00858956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Kováčová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3 457 755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0,0864 €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0,50%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1 493,75 €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10321372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Kráľová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6 114 032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0,0664 €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0,40%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1 623,89 €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344551069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Kráľová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903 683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0,0664 €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0,40%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240,02 €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506488687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Kremnica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323 901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0,1290 €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0,70%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292,48 €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2958508479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Môťová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20 517 561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0,0664 €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0,40%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5 449,46 €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4139380280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Ostrá lúka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5 163 189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0,0864 €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0,50%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2 230,50 €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3380335933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Podzámčok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4 210 936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0,1328 €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0,45%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2 516,46 €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4161167546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Rybáre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470 161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0,0800 €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0,45%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169,26 €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976335581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solidFill>
                            <a:srgbClr val="FF0000"/>
                          </a:solidFill>
                          <a:effectLst/>
                        </a:rPr>
                        <a:t>Sebedín</a:t>
                      </a:r>
                      <a:endParaRPr lang="sk-SK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effectLst/>
                        </a:rPr>
                        <a:t>80 634</a:t>
                      </a:r>
                      <a:endParaRPr lang="sk-SK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effectLst/>
                        </a:rPr>
                        <a:t> 0,0948 € </a:t>
                      </a:r>
                      <a:endParaRPr lang="sk-SK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effectLst/>
                        </a:rPr>
                        <a:t>1,25%</a:t>
                      </a:r>
                      <a:endParaRPr lang="sk-SK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effectLst/>
                        </a:rPr>
                        <a:t> 95,55 € </a:t>
                      </a:r>
                      <a:endParaRPr lang="sk-SK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267459731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cap="all" dirty="0">
                          <a:solidFill>
                            <a:srgbClr val="004620"/>
                          </a:solidFill>
                          <a:effectLst/>
                        </a:rPr>
                        <a:t>Slatinka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4620"/>
                          </a:solidFill>
                          <a:effectLst/>
                        </a:rPr>
                        <a:t>8 742 144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4620"/>
                          </a:solidFill>
                          <a:effectLst/>
                        </a:rPr>
                        <a:t> 0,2000 € 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4620"/>
                          </a:solidFill>
                          <a:effectLst/>
                        </a:rPr>
                        <a:t>0,35%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4620"/>
                          </a:solidFill>
                          <a:effectLst/>
                        </a:rPr>
                        <a:t> 6 119,50 € 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354159932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solidFill>
                            <a:srgbClr val="FF0000"/>
                          </a:solidFill>
                          <a:effectLst/>
                        </a:rPr>
                        <a:t>Trnavá Hora</a:t>
                      </a:r>
                      <a:endParaRPr lang="sk-SK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effectLst/>
                        </a:rPr>
                        <a:t>2 045 597</a:t>
                      </a:r>
                      <a:endParaRPr lang="sk-SK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solidFill>
                            <a:srgbClr val="FF0000"/>
                          </a:solidFill>
                          <a:effectLst/>
                        </a:rPr>
                        <a:t> 0,0500 € </a:t>
                      </a:r>
                      <a:endParaRPr lang="sk-SK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solidFill>
                            <a:srgbClr val="FF0000"/>
                          </a:solidFill>
                          <a:effectLst/>
                        </a:rPr>
                        <a:t>1,25%</a:t>
                      </a:r>
                      <a:endParaRPr lang="sk-SK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effectLst/>
                        </a:rPr>
                        <a:t> 1 278,50 € </a:t>
                      </a:r>
                      <a:endParaRPr lang="sk-SK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2153389447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Tŕnie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3 533 553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0,1659 €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0,30%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1 758,65 €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2292869286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cap="all" dirty="0">
                          <a:solidFill>
                            <a:srgbClr val="004620"/>
                          </a:solidFill>
                          <a:effectLst/>
                        </a:rPr>
                        <a:t>Turová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4620"/>
                          </a:solidFill>
                          <a:effectLst/>
                        </a:rPr>
                        <a:t>1 217 557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4620"/>
                          </a:solidFill>
                          <a:effectLst/>
                        </a:rPr>
                        <a:t> 0,2540 € 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4620"/>
                          </a:solidFill>
                          <a:effectLst/>
                        </a:rPr>
                        <a:t>1,00%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004620"/>
                          </a:solidFill>
                          <a:effectLst/>
                        </a:rPr>
                        <a:t> 3 092,59 € </a:t>
                      </a:r>
                      <a:endParaRPr lang="sk-SK" sz="1800" b="1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344283809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effectLst/>
                        </a:rPr>
                        <a:t>Zvolen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2 878 867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0,0664 €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0,40%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764,63 €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1218894236"/>
                  </a:ext>
                </a:extLst>
              </a:tr>
              <a:tr h="268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 dirty="0">
                          <a:solidFill>
                            <a:srgbClr val="004620"/>
                          </a:solidFill>
                          <a:effectLst/>
                        </a:rPr>
                        <a:t>Zvolenská Slatina</a:t>
                      </a:r>
                      <a:endParaRPr lang="sk-SK" sz="1800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004620"/>
                          </a:solidFill>
                          <a:effectLst/>
                        </a:rPr>
                        <a:t>1 704 223</a:t>
                      </a:r>
                      <a:endParaRPr lang="sk-SK" sz="1800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004620"/>
                          </a:solidFill>
                          <a:effectLst/>
                        </a:rPr>
                        <a:t> 0,2000 € </a:t>
                      </a:r>
                      <a:endParaRPr lang="sk-SK" sz="1800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004620"/>
                          </a:solidFill>
                          <a:effectLst/>
                        </a:rPr>
                        <a:t>0,35%</a:t>
                      </a:r>
                      <a:endParaRPr lang="sk-SK" sz="1800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004620"/>
                          </a:solidFill>
                          <a:effectLst/>
                        </a:rPr>
                        <a:t> 1 192,96 € </a:t>
                      </a:r>
                      <a:endParaRPr lang="sk-SK" sz="1800" dirty="0">
                        <a:solidFill>
                          <a:srgbClr val="0046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2224338807"/>
                  </a:ext>
                </a:extLst>
              </a:tr>
              <a:tr h="332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Železná Breznica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9 496 571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44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0,0864 €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0,32%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2 625,61 €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180000" marT="0" marB="0"/>
                </a:tc>
                <a:extLst>
                  <a:ext uri="{0D108BD9-81ED-4DB2-BD59-A6C34878D82A}">
                    <a16:rowId xmlns:a16="http://schemas.microsoft.com/office/drawing/2014/main" val="2269244709"/>
                  </a:ext>
                </a:extLst>
              </a:tr>
              <a:tr h="335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cap="all">
                          <a:effectLst/>
                        </a:rPr>
                        <a:t> 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0" marR="6537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45 746,59 </a:t>
                      </a:r>
                      <a:r>
                        <a:rPr lang="sk-SK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</a:p>
                  </a:txBody>
                  <a:tcPr marL="65370" marR="18000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2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00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Celková úľava na dani 45 746,59 €, t. j. 4,80 €/ha</a:t>
            </a:r>
          </a:p>
          <a:p>
            <a:r>
              <a:rPr lang="sk-SK" dirty="0" smtClean="0"/>
              <a:t>Výhody:</a:t>
            </a:r>
          </a:p>
          <a:p>
            <a:pPr lvl="1"/>
            <a:r>
              <a:rPr lang="sk-SK" dirty="0" smtClean="0"/>
              <a:t>Administratívna nenáročnosť</a:t>
            </a:r>
          </a:p>
          <a:p>
            <a:pPr lvl="1"/>
            <a:r>
              <a:rPr lang="sk-SK" dirty="0" smtClean="0"/>
              <a:t>Transparentnosť</a:t>
            </a:r>
          </a:p>
          <a:p>
            <a:pPr lvl="1"/>
            <a:r>
              <a:rPr lang="sk-SK" dirty="0" smtClean="0"/>
              <a:t>Žiadna viazanosť</a:t>
            </a:r>
          </a:p>
          <a:p>
            <a:pPr lvl="1"/>
            <a:r>
              <a:rPr lang="sk-SK" dirty="0" smtClean="0"/>
              <a:t>Predpoklad dlhodobého fungovania</a:t>
            </a:r>
          </a:p>
          <a:p>
            <a:r>
              <a:rPr lang="sk-SK" dirty="0" smtClean="0"/>
              <a:t>Nevýhody</a:t>
            </a:r>
          </a:p>
          <a:p>
            <a:pPr lvl="1"/>
            <a:r>
              <a:rPr lang="sk-SK" dirty="0" smtClean="0"/>
              <a:t>Výška úľavy</a:t>
            </a:r>
          </a:p>
          <a:p>
            <a:pPr lvl="1"/>
            <a:r>
              <a:rPr lang="sk-SK" dirty="0" smtClean="0"/>
              <a:t>Veľká variabilita dane</a:t>
            </a:r>
          </a:p>
          <a:p>
            <a:r>
              <a:rPr lang="sk-SK" dirty="0" smtClean="0"/>
              <a:t>? Daňové úľavy &lt;- -&gt; Iná finančná podpora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3078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952</Words>
  <Application>Microsoft Office PowerPoint</Application>
  <PresentationFormat>Širokouhlá</PresentationFormat>
  <Paragraphs>285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Motív Office</vt:lpstr>
      <vt:lpstr>Daň z lesných pozemkov ako nástroj podpory ekosystémových služieb lesa</vt:lpstr>
      <vt:lpstr>Finančné nástroje podpory</vt:lpstr>
      <vt:lpstr>Finančné nástroje podpory</vt:lpstr>
      <vt:lpstr>Daň z pozemkov</vt:lpstr>
      <vt:lpstr>Špecifiká dane z lesných pozemkov</vt:lpstr>
      <vt:lpstr>Daň z lesných pozemkov - oslobodenie</vt:lpstr>
      <vt:lpstr>Daň z lesných pozemkov – oslobodenie, zníženie dane</vt:lpstr>
      <vt:lpstr>Prezentácia programu PowerPoint</vt:lpstr>
      <vt:lpstr>Záver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Blanka Giertliová</dc:creator>
  <cp:lastModifiedBy>user</cp:lastModifiedBy>
  <cp:revision>51</cp:revision>
  <dcterms:created xsi:type="dcterms:W3CDTF">2016-05-08T16:04:23Z</dcterms:created>
  <dcterms:modified xsi:type="dcterms:W3CDTF">2018-12-12T10:58:56Z</dcterms:modified>
</cp:coreProperties>
</file>