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8" r:id="rId3"/>
    <p:sldId id="365" r:id="rId4"/>
    <p:sldId id="300" r:id="rId5"/>
    <p:sldId id="366" r:id="rId6"/>
    <p:sldId id="368" r:id="rId7"/>
    <p:sldId id="369" r:id="rId8"/>
    <p:sldId id="370" r:id="rId9"/>
    <p:sldId id="371" r:id="rId10"/>
    <p:sldId id="373" r:id="rId11"/>
    <p:sldId id="367" r:id="rId12"/>
    <p:sldId id="372" r:id="rId13"/>
    <p:sldId id="351" r:id="rId14"/>
  </p:sldIdLst>
  <p:sldSz cx="9144000" cy="6858000" type="screen4x3"/>
  <p:notesSz cx="6669088" cy="9926638"/>
  <p:defaultTextStyle>
    <a:defPPr>
      <a:defRPr lang="de-AT"/>
    </a:defPPr>
    <a:lvl1pPr algn="just" rtl="0" fontAlgn="base">
      <a:lnSpc>
        <a:spcPct val="170000"/>
      </a:lnSpc>
      <a:spcBef>
        <a:spcPct val="20000"/>
      </a:spcBef>
      <a:spcAft>
        <a:spcPct val="0"/>
      </a:spcAft>
      <a:defRPr sz="2000" b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just" rtl="0" fontAlgn="base">
      <a:lnSpc>
        <a:spcPct val="170000"/>
      </a:lnSpc>
      <a:spcBef>
        <a:spcPct val="20000"/>
      </a:spcBef>
      <a:spcAft>
        <a:spcPct val="0"/>
      </a:spcAft>
      <a:defRPr sz="2000" b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just" rtl="0" fontAlgn="base">
      <a:lnSpc>
        <a:spcPct val="170000"/>
      </a:lnSpc>
      <a:spcBef>
        <a:spcPct val="20000"/>
      </a:spcBef>
      <a:spcAft>
        <a:spcPct val="0"/>
      </a:spcAft>
      <a:defRPr sz="2000" b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just" rtl="0" fontAlgn="base">
      <a:lnSpc>
        <a:spcPct val="170000"/>
      </a:lnSpc>
      <a:spcBef>
        <a:spcPct val="20000"/>
      </a:spcBef>
      <a:spcAft>
        <a:spcPct val="0"/>
      </a:spcAft>
      <a:defRPr sz="2000" b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just" rtl="0" fontAlgn="base">
      <a:lnSpc>
        <a:spcPct val="170000"/>
      </a:lnSpc>
      <a:spcBef>
        <a:spcPct val="20000"/>
      </a:spcBef>
      <a:spcAft>
        <a:spcPct val="0"/>
      </a:spcAft>
      <a:defRPr sz="2000" b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CC66FF"/>
    <a:srgbClr val="0099FF"/>
    <a:srgbClr val="00CC00"/>
    <a:srgbClr val="00FF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46" autoAdjust="0"/>
  </p:normalViewPr>
  <p:slideViewPr>
    <p:cSldViewPr snapToGrid="0">
      <p:cViewPr varScale="1">
        <p:scale>
          <a:sx n="64" d="100"/>
          <a:sy n="64" d="100"/>
        </p:scale>
        <p:origin x="1354" y="62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1890" y="-72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endParaRPr lang="de-AT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endParaRPr lang="de-AT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endParaRPr lang="de-AT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975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fld id="{FD4C6FF1-22D3-4218-BF76-8F5A4D8E22F2}" type="slidenum">
              <a:rPr lang="de-AT"/>
              <a:pPr/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3600" y="762000"/>
            <a:ext cx="497840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876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Klepnutím lze upravit styly předlohy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Třetí úroveň</a:t>
            </a:r>
          </a:p>
          <a:p>
            <a:pPr lvl="3"/>
            <a:r>
              <a:rPr lang="sk-SK" smtClean="0"/>
              <a:t>Čtvrtá úroveň</a:t>
            </a:r>
          </a:p>
          <a:p>
            <a:pPr lvl="4"/>
            <a:r>
              <a:rPr lang="sk-SK" smtClean="0"/>
              <a:t>Pátá úroveň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000" y="944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E419DB-BCAD-435C-864A-4C315D57189A}" type="slidenum">
              <a:rPr lang="sk-SK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E419DB-BCAD-435C-864A-4C315D57189A}" type="slidenum">
              <a:rPr lang="sk-SK" smtClean="0"/>
              <a:pPr/>
              <a:t>1</a:t>
            </a:fld>
            <a:endParaRPr lang="sk-SK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obrazu snímky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Zástupný symbol poznámo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k-SK" smtClean="0"/>
          </a:p>
        </p:txBody>
      </p:sp>
      <p:sp>
        <p:nvSpPr>
          <p:cNvPr id="27652" name="Zástupný symbol čísla snímky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806F03-84F9-49CB-9C62-2AE068D71497}" type="slidenum">
              <a:rPr lang="sk-SK"/>
              <a:pPr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252191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obrazu snímky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Zástupný symbol poznámo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k-SK" smtClean="0"/>
          </a:p>
        </p:txBody>
      </p:sp>
      <p:sp>
        <p:nvSpPr>
          <p:cNvPr id="27652" name="Zástupný symbol čísla snímky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806F03-84F9-49CB-9C62-2AE068D71497}" type="slidenum">
              <a:rPr lang="sk-SK"/>
              <a:pPr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037706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E419DB-BCAD-435C-864A-4C315D57189A}" type="slidenum">
              <a:rPr lang="sk-SK" smtClean="0"/>
              <a:pPr/>
              <a:t>12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507548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E419DB-BCAD-435C-864A-4C315D57189A}" type="slidenum">
              <a:rPr lang="sk-SK" smtClean="0"/>
              <a:pPr/>
              <a:t>13</a:t>
            </a:fld>
            <a:endParaRPr lang="sk-S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E419DB-BCAD-435C-864A-4C315D57189A}" type="slidenum">
              <a:rPr lang="sk-SK" smtClean="0"/>
              <a:pPr/>
              <a:t>2</a:t>
            </a:fld>
            <a:endParaRPr lang="sk-SK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Zástupný symbol obrazu snímky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Zástupný symbol poznámo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k-SK" smtClean="0"/>
          </a:p>
        </p:txBody>
      </p:sp>
      <p:sp>
        <p:nvSpPr>
          <p:cNvPr id="40964" name="Zástupný symbol čísla snímky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DF9107-9BCE-4D8F-ACB8-1DD9DA53E255}" type="slidenum">
              <a:rPr lang="en-GB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19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E419DB-BCAD-435C-864A-4C315D57189A}" type="slidenum">
              <a:rPr lang="sk-SK" smtClean="0"/>
              <a:pPr/>
              <a:t>4</a:t>
            </a:fld>
            <a:endParaRPr lang="sk-S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obrazu snímky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Zástupný symbol poznámo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k-SK" smtClean="0"/>
          </a:p>
        </p:txBody>
      </p:sp>
      <p:sp>
        <p:nvSpPr>
          <p:cNvPr id="27652" name="Zástupný symbol čísla snímky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806F03-84F9-49CB-9C62-2AE068D71497}" type="slidenum">
              <a:rPr lang="sk-SK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77020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obrazu snímky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Zástupný symbol poznámo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k-SK" smtClean="0"/>
          </a:p>
        </p:txBody>
      </p:sp>
      <p:sp>
        <p:nvSpPr>
          <p:cNvPr id="27652" name="Zástupný symbol čísla snímky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806F03-84F9-49CB-9C62-2AE068D71497}" type="slidenum">
              <a:rPr lang="sk-SK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055855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obrazu snímky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Zástupný symbol poznámo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k-SK" smtClean="0"/>
          </a:p>
        </p:txBody>
      </p:sp>
      <p:sp>
        <p:nvSpPr>
          <p:cNvPr id="27652" name="Zástupný symbol čísla snímky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806F03-84F9-49CB-9C62-2AE068D71497}" type="slidenum">
              <a:rPr lang="sk-SK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3402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obrazu snímky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Zástupný symbol poznámo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k-SK" smtClean="0"/>
          </a:p>
        </p:txBody>
      </p:sp>
      <p:sp>
        <p:nvSpPr>
          <p:cNvPr id="27652" name="Zástupný symbol čísla snímky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806F03-84F9-49CB-9C62-2AE068D71497}" type="slidenum">
              <a:rPr lang="sk-SK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912895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obrazu snímky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Zástupný symbol poznámo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k-SK" smtClean="0"/>
          </a:p>
        </p:txBody>
      </p:sp>
      <p:sp>
        <p:nvSpPr>
          <p:cNvPr id="27652" name="Zástupný symbol čísla snímky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806F03-84F9-49CB-9C62-2AE068D71497}" type="slidenum">
              <a:rPr lang="sk-SK"/>
              <a:pPr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67948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Nadpis, 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grafu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3" name="Picture 19" descr="balken_unten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565900"/>
            <a:ext cx="7543800" cy="292100"/>
          </a:xfrm>
          <a:prstGeom prst="rect">
            <a:avLst/>
          </a:prstGeom>
          <a:noFill/>
        </p:spPr>
      </p:pic>
      <p:pic>
        <p:nvPicPr>
          <p:cNvPr id="1044" name="Picture 20" descr="balken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981200" y="0"/>
            <a:ext cx="7162800" cy="304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609600" y="1371600"/>
            <a:ext cx="8077200" cy="482019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sk-SK" b="1" dirty="0"/>
              <a:t/>
            </a:r>
            <a:br>
              <a:rPr lang="sk-SK" b="1" dirty="0"/>
            </a:br>
            <a:r>
              <a:rPr lang="sk-SK" b="1" dirty="0"/>
              <a:t>Poradenstvo na základe analýzy lesníckej politiky</a:t>
            </a:r>
            <a:br>
              <a:rPr lang="sk-SK" b="1" dirty="0"/>
            </a:br>
            <a:r>
              <a:rPr lang="sk-SK" b="1" dirty="0"/>
              <a:t/>
            </a:r>
            <a:br>
              <a:rPr lang="sk-SK" b="1" dirty="0"/>
            </a:br>
            <a:r>
              <a:rPr lang="sk-SK" sz="2000" dirty="0"/>
              <a:t>Jaroslav Šálka, Zuzana Dobšinská, Zuzana Sarvašová, Martina Štěrbová, Klára Báliková, Jozef </a:t>
            </a:r>
            <a:r>
              <a:rPr lang="sk-SK" sz="2000" dirty="0" err="1"/>
              <a:t>Výbošťok</a:t>
            </a:r>
            <a:r>
              <a:rPr lang="sk-SK" sz="2000" dirty="0"/>
              <a:t>, Lenka </a:t>
            </a:r>
            <a:r>
              <a:rPr lang="sk-SK" sz="2000" dirty="0" smtClean="0"/>
              <a:t>Navrátilová</a:t>
            </a:r>
            <a:br>
              <a:rPr lang="sk-SK" sz="2000" dirty="0" smtClean="0"/>
            </a:br>
            <a:r>
              <a:rPr lang="sk-SK" sz="2000" dirty="0"/>
              <a:t/>
            </a:r>
            <a:br>
              <a:rPr lang="sk-SK" sz="2000" dirty="0"/>
            </a:br>
            <a:r>
              <a:rPr lang="sk-SK" sz="2000" b="1" dirty="0" smtClean="0"/>
              <a:t>Aktuálne otázky ekonomiky a politiky lesného hospodárstva SR</a:t>
            </a:r>
            <a:r>
              <a:rPr lang="sk-SK" sz="2000" smtClean="0"/>
              <a:t/>
            </a:r>
            <a:br>
              <a:rPr lang="sk-SK" sz="2000" smtClean="0"/>
            </a:br>
            <a:r>
              <a:rPr lang="sk-SK" sz="2000" b="1" smtClean="0"/>
              <a:t>12.12.2018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905000" y="533400"/>
            <a:ext cx="662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endParaRPr lang="cs-CZ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99461" y="284216"/>
            <a:ext cx="7244539" cy="652142"/>
          </a:xfrm>
        </p:spPr>
        <p:txBody>
          <a:bodyPr/>
          <a:lstStyle/>
          <a:p>
            <a:pPr algn="l" eaLnBrk="1" hangingPunct="1">
              <a:defRPr/>
            </a:pPr>
            <a:r>
              <a:rPr lang="sk-SK" sz="2800" b="1" dirty="0" smtClean="0"/>
              <a:t>Funkčný model</a:t>
            </a:r>
          </a:p>
        </p:txBody>
      </p:sp>
      <p:sp>
        <p:nvSpPr>
          <p:cNvPr id="8" name="Obdĺžnik 7"/>
          <p:cNvSpPr/>
          <p:nvPr/>
        </p:nvSpPr>
        <p:spPr>
          <a:xfrm>
            <a:off x="1026621" y="1356078"/>
            <a:ext cx="6475614" cy="3613297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eaLnBrk="0" hangingPunct="0">
              <a:spcAft>
                <a:spcPts val="0"/>
              </a:spcAft>
            </a:pPr>
            <a:r>
              <a:rPr lang="sk-SK" sz="13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... „</a:t>
            </a:r>
            <a:r>
              <a:rPr lang="sk-SK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 prvé</a:t>
            </a:r>
            <a:r>
              <a:rPr lang="sk-SK" sz="13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Majitelia lesov, najmä majitelia lesov malých výmer, nemajú záujem o výskum ... Toto potvrdzuje vzorka respondentov ... Zástupcovia združení vlastníkov lesov tiež nepotrebujú vedecké stanovisko členov a nečlenov.</a:t>
            </a:r>
          </a:p>
          <a:p>
            <a:pPr eaLnBrk="0" hangingPunct="0">
              <a:spcAft>
                <a:spcPts val="0"/>
              </a:spcAft>
            </a:pPr>
            <a:r>
              <a:rPr lang="sk-SK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 druhé</a:t>
            </a:r>
            <a:r>
              <a:rPr lang="sk-SK" sz="13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Zástupcovia združení vlastníkov lesov majú staré schválené stratégie a taktiky a očakávajú, že výskum potvrdí ich </a:t>
            </a:r>
            <a:r>
              <a:rPr lang="sk-SK" sz="1300" b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prácu.</a:t>
            </a:r>
            <a:endParaRPr lang="sk-SK" sz="1300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hangingPunct="0">
              <a:spcAft>
                <a:spcPts val="0"/>
              </a:spcAft>
            </a:pPr>
            <a:r>
              <a:rPr lang="sk-SK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 tretie</a:t>
            </a:r>
            <a:r>
              <a:rPr lang="sk-SK" sz="13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Vzťahy medzi zástupcami záujmových združení sú niekedy ťažké z hľadiska ich pozície v združeniach. Niektorí predstavitelia očakávajú, že tento výskum prekryje tieto rozdiely. </a:t>
            </a:r>
          </a:p>
          <a:p>
            <a:pPr eaLnBrk="0" hangingPunct="0">
              <a:spcAft>
                <a:spcPts val="0"/>
              </a:spcAft>
            </a:pPr>
            <a:r>
              <a:rPr lang="sk-SK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 štvrté</a:t>
            </a:r>
            <a:r>
              <a:rPr lang="sk-SK" sz="13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Zástupcovia očakávajú, že naše výsledky presvedčia ostatných aktérov o ich pravde, najmä štátnu správu lesného hospodárstva.“ ...</a:t>
            </a:r>
            <a:endParaRPr lang="sk-SK" sz="13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141316" y="6003622"/>
            <a:ext cx="82462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spcAft>
                <a:spcPts val="0"/>
              </a:spcAft>
              <a:tabLst>
                <a:tab pos="114300" algn="l"/>
                <a:tab pos="228600" algn="l"/>
              </a:tabLst>
            </a:pPr>
            <a:r>
              <a:rPr lang="sk-SK" sz="1200" b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Šálka, J., Sarvašová, Z., Dobšinská, Z. 2014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Actionable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Knowledge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for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Forest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Owners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Associations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in Slovakia,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Salt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Lake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City, 10.10.2014, XXIV IUFRO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World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Congress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sk-SK" sz="12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3885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83120" y="382639"/>
            <a:ext cx="7115196" cy="936104"/>
          </a:xfrm>
        </p:spPr>
        <p:txBody>
          <a:bodyPr/>
          <a:lstStyle/>
          <a:p>
            <a:pPr algn="l" eaLnBrk="1" hangingPunct="1">
              <a:defRPr/>
            </a:pPr>
            <a:r>
              <a:rPr lang="sk-SK" sz="2800" b="1" dirty="0" smtClean="0"/>
              <a:t>RIU model</a:t>
            </a:r>
          </a:p>
        </p:txBody>
      </p:sp>
      <p:pic>
        <p:nvPicPr>
          <p:cNvPr id="5" name="Obrázok 4"/>
          <p:cNvPicPr/>
          <p:nvPr/>
        </p:nvPicPr>
        <p:blipFill>
          <a:blip r:embed="rId3"/>
          <a:stretch>
            <a:fillRect/>
          </a:stretch>
        </p:blipFill>
        <p:spPr>
          <a:xfrm>
            <a:off x="388720" y="861445"/>
            <a:ext cx="8079970" cy="518714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Obdĺžnik 3"/>
          <p:cNvSpPr/>
          <p:nvPr/>
        </p:nvSpPr>
        <p:spPr>
          <a:xfrm>
            <a:off x="66502" y="6048586"/>
            <a:ext cx="88779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lnSpc>
                <a:spcPct val="100000"/>
              </a:lnSpc>
              <a:spcBef>
                <a:spcPct val="0"/>
              </a:spcBef>
            </a:pPr>
            <a:r>
              <a:rPr lang="en-US" sz="1200" b="0" dirty="0">
                <a:solidFill>
                  <a:srgbClr val="222222"/>
                </a:solidFill>
                <a:latin typeface="Times New Roman"/>
              </a:rPr>
              <a:t>BÖCHER, M., KROTT, M.  2016 . Science Makes the World Go Round. Successful Scientific Knowledge Transfer for the Environment, Springer.</a:t>
            </a:r>
            <a:endParaRPr lang="sk-SK" sz="1200" b="0" dirty="0">
              <a:solidFill>
                <a:srgbClr val="222222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793383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256310"/>
            <a:ext cx="6400800" cy="69965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sk-SK" sz="2800" b="1" dirty="0" smtClean="0"/>
              <a:t>Závery</a:t>
            </a:r>
            <a:endParaRPr lang="sk-SK" sz="2800" b="1" dirty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484513" y="606137"/>
            <a:ext cx="8001000" cy="593647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just">
              <a:spcAft>
                <a:spcPts val="0"/>
              </a:spcAft>
              <a:buFont typeface="+mj-lt"/>
              <a:buAutoNum type="arabicPeriod"/>
            </a:pP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Hlavným predpokladom prenosu vedeckých poznatkov je, že by mali byť založené </a:t>
            </a:r>
            <a:r>
              <a:rPr lang="sk-SK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 najmodernejších poznatkoch vedy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 že veda by mala hrať poznatkovú úlohu pri politických a praktických rozhodnutiach.</a:t>
            </a:r>
          </a:p>
          <a:p>
            <a:pPr lvl="0" algn="just">
              <a:spcAft>
                <a:spcPts val="0"/>
              </a:spcAft>
              <a:buFont typeface="+mj-lt"/>
              <a:buAutoNum type="arabicPeriod"/>
            </a:pP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Politické procesy sú založené na politických faktoroch, ako je </a:t>
            </a:r>
            <a:r>
              <a:rPr lang="sk-SK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moc a záujmy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Tieto faktory majú hlavný vplyv na prenos vedeckých poznatkov do politického procesu.</a:t>
            </a:r>
          </a:p>
          <a:p>
            <a:pPr lvl="0" algn="just">
              <a:spcAft>
                <a:spcPts val="0"/>
              </a:spcAft>
              <a:buFont typeface="+mj-lt"/>
              <a:buAutoNum type="arabicPeriod"/>
            </a:pP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Systém vedy a politický systém fungujú s použitím úplne </a:t>
            </a:r>
            <a:r>
              <a:rPr lang="sk-SK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iného typu logiky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Odovzdávanie vedeckých poznatkov sa deje napriek tomu, že politickí aktéri nerozumejú vede a vedci nerozumejú politike.</a:t>
            </a:r>
          </a:p>
          <a:p>
            <a:pPr lvl="0" algn="just">
              <a:spcAft>
                <a:spcPts val="0"/>
              </a:spcAft>
              <a:buFont typeface="+mj-lt"/>
              <a:buAutoNum type="arabicPeriod"/>
            </a:pPr>
            <a:r>
              <a:rPr lang="sk-SK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Komunikácia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medzi aktérmi z oblasti </a:t>
            </a:r>
            <a:r>
              <a:rPr lang="sk-SK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vedy a politiky je potrebná, ale nie dostatočná 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 prenos vedeckých poznatkov.</a:t>
            </a:r>
          </a:p>
          <a:p>
            <a:pPr lvl="0" algn="just">
              <a:spcAft>
                <a:spcPts val="0"/>
              </a:spcAft>
              <a:buFont typeface="+mj-lt"/>
              <a:buAutoNum type="arabicPeriod"/>
            </a:pP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 potrebná </a:t>
            </a:r>
            <a:r>
              <a:rPr lang="sk-SK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špecifická forma komunikácie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ktorá síce odráža, ale nezmení jedinečnú racionálnosť jedného z týchto systémov. Tento druh komunikácie nemení vedeckú racionalitu a nesnaží sa meniť mocenské vzťahy v politike</a:t>
            </a:r>
            <a:r>
              <a:rPr lang="sk-SK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lvl="0" algn="just">
              <a:spcAft>
                <a:spcPts val="0"/>
              </a:spcAft>
              <a:buFont typeface="+mj-lt"/>
              <a:buAutoNum type="arabicPeriod"/>
            </a:pPr>
            <a:r>
              <a:rPr lang="sk-SK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Pri </a:t>
            </a:r>
            <a:r>
              <a:rPr lang="sk-SK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výbere výskumných otázok 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majú veľký vplyv aktéri lesníckej politiky, lebo to súvisí s ich záujmami a často financujú výskumné projekty. </a:t>
            </a:r>
            <a:r>
              <a:rPr lang="sk-SK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Výskumníci by sa mali podieľať na formulácii výskumných otázok a mali by dokumentovať aj očakávané výsledky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lvl="0" algn="just">
              <a:spcAft>
                <a:spcPts val="0"/>
              </a:spcAft>
              <a:buFont typeface="+mj-lt"/>
              <a:buAutoNum type="arabicPeriod"/>
            </a:pPr>
            <a:r>
              <a:rPr lang="sk-SK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 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rámci </a:t>
            </a:r>
            <a:r>
              <a:rPr lang="sk-SK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vedeckej analýzy by mali výskumníci pracovať nezávisle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bez vplyvu aktérov, lebo len tak môžu splniť nároky empiricko-analytickej vedy, ktorá využíva politologické teórie a metódy. Dôležitým prvkom „objektívneho výskumu“ sú kvantitatívne a kvalitatívne metódy empirickej sociológie.</a:t>
            </a:r>
          </a:p>
          <a:p>
            <a:pPr lvl="0" algn="just">
              <a:spcAft>
                <a:spcPts val="0"/>
              </a:spcAft>
              <a:buFont typeface="+mj-lt"/>
              <a:buAutoNum type="arabicPeriod"/>
            </a:pPr>
            <a:r>
              <a:rPr lang="sk-SK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Použitie 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výsledkov výskumu v politických stratégiách leží opäť v kompetencii aktérov lesníckej politiky. Výsledky výskumov v prírodných alebo ekonomických vedách by mali byť dopĺňané </a:t>
            </a:r>
            <a:r>
              <a:rPr lang="sk-SK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politologickými poradenskými projektmi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lebo práve z praxe prichádzajú správy o problémoch realizácie rôznych opatrení, ktoré závisia od politických procesov.</a:t>
            </a:r>
          </a:p>
          <a:p>
            <a:pPr lvl="0" algn="just">
              <a:spcAft>
                <a:spcPts val="0"/>
              </a:spcAft>
              <a:buFont typeface="+mj-lt"/>
              <a:buAutoNum type="arabicPeriod"/>
            </a:pPr>
            <a:r>
              <a:rPr lang="sk-SK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Spolupráca 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medzi politikou a vedou je nevyhnutná. Politika je ovplyvňovaná novými spôsobmi riešenia a pri definícii „želaného“ musí akceptovať aj „politicky realizovateľné“. Výskum sa obohacuje v chápaní hodnôt rôznymi politickými aktérmi z praxe. </a:t>
            </a:r>
            <a:r>
              <a:rPr lang="sk-SK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Dostatočná dištancia k politickej praxi 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by však mala vede umožniť kriticky analyzovať aj hodnotové orientácie lesníckych aktérov.</a:t>
            </a:r>
          </a:p>
          <a:p>
            <a:pPr lvl="0" algn="just">
              <a:spcAft>
                <a:spcPts val="0"/>
              </a:spcAft>
              <a:buFont typeface="+mj-lt"/>
              <a:buAutoNum type="arabicPeriod"/>
            </a:pPr>
            <a:endParaRPr lang="sk-SK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79284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609600" y="1371600"/>
            <a:ext cx="8077200" cy="4114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sk-SK" sz="3600" b="1"/>
              <a:t/>
            </a:r>
            <a:br>
              <a:rPr lang="sk-SK" sz="3600" b="1"/>
            </a:br>
            <a:r>
              <a:rPr lang="sk-SK" sz="3600" b="1"/>
              <a:t>Ďakujem </a:t>
            </a:r>
            <a:br>
              <a:rPr lang="sk-SK" sz="3600" b="1"/>
            </a:br>
            <a:r>
              <a:rPr lang="sk-SK" sz="3600" b="1"/>
              <a:t/>
            </a:r>
            <a:br>
              <a:rPr lang="sk-SK" sz="3600" b="1"/>
            </a:br>
            <a:endParaRPr lang="sk-SK" sz="2400"/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1905000" y="533400"/>
            <a:ext cx="662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endParaRPr lang="cs-CZ" sz="240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381000"/>
            <a:ext cx="6400800" cy="69965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sk-SK" sz="2800" b="1" dirty="0" smtClean="0"/>
              <a:t>Obsah</a:t>
            </a:r>
            <a:endParaRPr lang="sk-SK" sz="2800" b="1" dirty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1419496" y="1399704"/>
            <a:ext cx="7278189" cy="275428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33400" indent="-533400">
              <a:lnSpc>
                <a:spcPct val="90000"/>
              </a:lnSpc>
              <a:buFont typeface="+mj-lt"/>
              <a:buAutoNum type="arabicPeriod"/>
            </a:pPr>
            <a:r>
              <a:rPr lang="sk-SK" b="1" dirty="0" smtClean="0"/>
              <a:t>Výskumný </a:t>
            </a:r>
            <a:r>
              <a:rPr lang="sk-SK" b="1" dirty="0"/>
              <a:t>a politický </a:t>
            </a:r>
            <a:r>
              <a:rPr lang="sk-SK" b="1" dirty="0" smtClean="0"/>
              <a:t>proces</a:t>
            </a:r>
          </a:p>
          <a:p>
            <a:pPr marL="533400" indent="-533400">
              <a:lnSpc>
                <a:spcPct val="90000"/>
              </a:lnSpc>
              <a:buFont typeface="+mj-lt"/>
              <a:buAutoNum type="arabicPeriod"/>
            </a:pPr>
            <a:r>
              <a:rPr lang="sk-SK" b="1" dirty="0" smtClean="0"/>
              <a:t>Prenos </a:t>
            </a:r>
            <a:r>
              <a:rPr lang="sk-SK" b="1" dirty="0"/>
              <a:t>vedeckých poznatkov do </a:t>
            </a:r>
            <a:r>
              <a:rPr lang="sk-SK" b="1" dirty="0" smtClean="0"/>
              <a:t>praxe</a:t>
            </a:r>
          </a:p>
          <a:p>
            <a:pPr marL="533400" indent="-533400">
              <a:lnSpc>
                <a:spcPct val="90000"/>
              </a:lnSpc>
              <a:buFont typeface="+mj-lt"/>
              <a:buAutoNum type="arabicPeriod"/>
            </a:pPr>
            <a:r>
              <a:rPr lang="sk-SK" b="1" dirty="0" smtClean="0"/>
              <a:t>Modely </a:t>
            </a:r>
            <a:r>
              <a:rPr lang="sk-SK" b="1" dirty="0"/>
              <a:t>prenosu poznatkov do </a:t>
            </a:r>
            <a:r>
              <a:rPr lang="sk-SK" b="1" dirty="0" smtClean="0"/>
              <a:t>praxe</a:t>
            </a:r>
          </a:p>
          <a:p>
            <a:pPr marL="533400" indent="-533400">
              <a:lnSpc>
                <a:spcPct val="90000"/>
              </a:lnSpc>
              <a:buFont typeface="+mj-lt"/>
              <a:buAutoNum type="arabicPeriod"/>
            </a:pPr>
            <a:r>
              <a:rPr lang="sk-SK" b="1" dirty="0" smtClean="0"/>
              <a:t>Odporúčania</a:t>
            </a:r>
            <a:endParaRPr lang="sk-SK" sz="2400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1911926" y="381000"/>
            <a:ext cx="6698673" cy="83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sk-SK" sz="2800" b="1" dirty="0" smtClean="0">
                <a:latin typeface="+mn-lt"/>
              </a:rPr>
              <a:t>Vedec a politik na pive</a:t>
            </a:r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451" y="1005840"/>
            <a:ext cx="8454044" cy="4879571"/>
          </a:xfrm>
          <a:prstGeom prst="rect">
            <a:avLst/>
          </a:prstGeom>
        </p:spPr>
      </p:pic>
      <p:sp>
        <p:nvSpPr>
          <p:cNvPr id="6" name="Obdĺžnik 5"/>
          <p:cNvSpPr/>
          <p:nvPr/>
        </p:nvSpPr>
        <p:spPr>
          <a:xfrm>
            <a:off x="66502" y="6048586"/>
            <a:ext cx="88779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lnSpc>
                <a:spcPct val="100000"/>
              </a:lnSpc>
              <a:spcBef>
                <a:spcPct val="0"/>
              </a:spcBef>
            </a:pPr>
            <a:r>
              <a:rPr lang="en-US" sz="1200" b="0" dirty="0">
                <a:solidFill>
                  <a:srgbClr val="222222"/>
                </a:solidFill>
                <a:latin typeface="Times New Roman"/>
              </a:rPr>
              <a:t>BÖCHER, M., KROTT, M.  2016 . Science Makes the World Go Round. Successful Scientific Knowledge Transfer for the Environment, Springer.</a:t>
            </a:r>
            <a:endParaRPr lang="sk-SK" sz="1200" b="0" dirty="0">
              <a:solidFill>
                <a:srgbClr val="222222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735861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Skupina 37"/>
          <p:cNvGrpSpPr/>
          <p:nvPr/>
        </p:nvGrpSpPr>
        <p:grpSpPr>
          <a:xfrm rot="1665105">
            <a:off x="3236490" y="1586801"/>
            <a:ext cx="4908440" cy="3727568"/>
            <a:chOff x="533399" y="1371600"/>
            <a:chExt cx="7543801" cy="4495800"/>
          </a:xfrm>
        </p:grpSpPr>
        <p:sp>
          <p:nvSpPr>
            <p:cNvPr id="39" name="Freeform 2"/>
            <p:cNvSpPr>
              <a:spLocks/>
            </p:cNvSpPr>
            <p:nvPr/>
          </p:nvSpPr>
          <p:spPr bwMode="auto">
            <a:xfrm>
              <a:off x="5557838" y="2036763"/>
              <a:ext cx="1174750" cy="736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00" y="360"/>
                </a:cxn>
                <a:cxn ang="0">
                  <a:pos x="1260" y="900"/>
                </a:cxn>
              </a:cxnLst>
              <a:rect l="0" t="0" r="r" b="b"/>
              <a:pathLst>
                <a:path w="1260" h="900">
                  <a:moveTo>
                    <a:pt x="0" y="0"/>
                  </a:moveTo>
                  <a:cubicBezTo>
                    <a:pt x="345" y="105"/>
                    <a:pt x="690" y="210"/>
                    <a:pt x="900" y="360"/>
                  </a:cubicBezTo>
                  <a:cubicBezTo>
                    <a:pt x="1110" y="510"/>
                    <a:pt x="1185" y="705"/>
                    <a:pt x="1260" y="90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sk-SK" sz="1000">
                <a:latin typeface="+mn-lt"/>
              </a:endParaRPr>
            </a:p>
          </p:txBody>
        </p:sp>
        <p:sp>
          <p:nvSpPr>
            <p:cNvPr id="40" name="Oval 4"/>
            <p:cNvSpPr>
              <a:spLocks noChangeAspect="1" noChangeArrowheads="1"/>
            </p:cNvSpPr>
            <p:nvPr/>
          </p:nvSpPr>
          <p:spPr bwMode="auto">
            <a:xfrm>
              <a:off x="3581399" y="1447800"/>
              <a:ext cx="2125133" cy="162083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</a:pPr>
              <a:r>
                <a:rPr lang="cs-CZ" sz="1000" dirty="0" err="1" smtClean="0">
                  <a:latin typeface="+mn-lt"/>
                </a:rPr>
                <a:t>Policy</a:t>
              </a:r>
              <a:r>
                <a:rPr lang="cs-CZ" sz="1000" dirty="0" smtClean="0">
                  <a:latin typeface="+mn-lt"/>
                </a:rPr>
                <a:t> </a:t>
              </a:r>
              <a:r>
                <a:rPr lang="cs-CZ" sz="1000" dirty="0" err="1">
                  <a:latin typeface="+mn-lt"/>
                </a:rPr>
                <a:t>formulácia</a:t>
              </a:r>
              <a:endParaRPr lang="cs-CZ" sz="1000" dirty="0">
                <a:latin typeface="+mn-lt"/>
              </a:endParaRPr>
            </a:p>
          </p:txBody>
        </p:sp>
        <p:sp>
          <p:nvSpPr>
            <p:cNvPr id="41" name="Oval 5"/>
            <p:cNvSpPr>
              <a:spLocks noChangeAspect="1" noChangeArrowheads="1"/>
            </p:cNvSpPr>
            <p:nvPr/>
          </p:nvSpPr>
          <p:spPr bwMode="auto">
            <a:xfrm>
              <a:off x="6229350" y="2773363"/>
              <a:ext cx="1847850" cy="162083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</a:pPr>
              <a:r>
                <a:rPr lang="cs-CZ" sz="1000">
                  <a:latin typeface="+mn-lt"/>
                </a:rPr>
                <a:t>Policy imple-mentácia</a:t>
              </a:r>
            </a:p>
          </p:txBody>
        </p:sp>
        <p:sp>
          <p:nvSpPr>
            <p:cNvPr id="42" name="Oval 6"/>
            <p:cNvSpPr>
              <a:spLocks noChangeAspect="1" noChangeArrowheads="1"/>
            </p:cNvSpPr>
            <p:nvPr/>
          </p:nvSpPr>
          <p:spPr bwMode="auto">
            <a:xfrm>
              <a:off x="533399" y="2036763"/>
              <a:ext cx="2142067" cy="1620837"/>
            </a:xfrm>
            <a:prstGeom prst="ellipse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</a:pPr>
              <a:endParaRPr lang="cs-CZ" sz="1000" dirty="0">
                <a:latin typeface="+mn-lt"/>
              </a:endParaRPr>
            </a:p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</a:pPr>
              <a:r>
                <a:rPr lang="cs-CZ" sz="1000" dirty="0" err="1">
                  <a:latin typeface="+mn-lt"/>
                </a:rPr>
                <a:t>Policy</a:t>
              </a:r>
              <a:r>
                <a:rPr lang="cs-CZ" sz="1000" dirty="0">
                  <a:latin typeface="+mn-lt"/>
                </a:rPr>
                <a:t> </a:t>
              </a:r>
              <a:r>
                <a:rPr lang="cs-CZ" sz="1000" dirty="0" err="1">
                  <a:latin typeface="+mn-lt"/>
                </a:rPr>
                <a:t>terminácia</a:t>
              </a:r>
              <a:endParaRPr lang="cs-CZ" sz="1000" dirty="0">
                <a:latin typeface="+mn-lt"/>
              </a:endParaRPr>
            </a:p>
          </p:txBody>
        </p:sp>
        <p:sp>
          <p:nvSpPr>
            <p:cNvPr id="43" name="Line 7"/>
            <p:cNvSpPr>
              <a:spLocks noChangeShapeType="1"/>
            </p:cNvSpPr>
            <p:nvPr/>
          </p:nvSpPr>
          <p:spPr bwMode="auto">
            <a:xfrm flipH="1" flipV="1">
              <a:off x="2365375" y="3362325"/>
              <a:ext cx="1008063" cy="2952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sk-SK" sz="1000">
                <a:latin typeface="+mn-lt"/>
              </a:endParaRPr>
            </a:p>
          </p:txBody>
        </p:sp>
        <p:sp>
          <p:nvSpPr>
            <p:cNvPr id="44" name="Text Box 8"/>
            <p:cNvSpPr txBox="1">
              <a:spLocks noChangeArrowheads="1"/>
            </p:cNvSpPr>
            <p:nvPr/>
          </p:nvSpPr>
          <p:spPr bwMode="auto">
            <a:xfrm>
              <a:off x="6553200" y="2209800"/>
              <a:ext cx="117633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</a:pPr>
              <a:r>
                <a:rPr lang="cs-CZ" sz="1000" dirty="0">
                  <a:latin typeface="+mn-lt"/>
                </a:rPr>
                <a:t>Output</a:t>
              </a:r>
            </a:p>
          </p:txBody>
        </p:sp>
        <p:sp>
          <p:nvSpPr>
            <p:cNvPr id="45" name="Text Box 9"/>
            <p:cNvSpPr txBox="1">
              <a:spLocks noChangeArrowheads="1"/>
            </p:cNvSpPr>
            <p:nvPr/>
          </p:nvSpPr>
          <p:spPr bwMode="auto">
            <a:xfrm>
              <a:off x="6732588" y="4541838"/>
              <a:ext cx="1008062" cy="441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</a:pPr>
              <a:r>
                <a:rPr lang="cs-CZ" sz="1000">
                  <a:latin typeface="+mn-lt"/>
                </a:rPr>
                <a:t>Impact</a:t>
              </a:r>
            </a:p>
          </p:txBody>
        </p:sp>
        <p:sp>
          <p:nvSpPr>
            <p:cNvPr id="46" name="Text Box 10"/>
            <p:cNvSpPr txBox="1">
              <a:spLocks noChangeArrowheads="1"/>
            </p:cNvSpPr>
            <p:nvPr/>
          </p:nvSpPr>
          <p:spPr bwMode="auto">
            <a:xfrm>
              <a:off x="5053013" y="5426075"/>
              <a:ext cx="1176337" cy="441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</a:pPr>
              <a:r>
                <a:rPr lang="cs-CZ" sz="1000">
                  <a:latin typeface="+mn-lt"/>
                </a:rPr>
                <a:t>Outcome</a:t>
              </a:r>
            </a:p>
          </p:txBody>
        </p:sp>
        <p:sp>
          <p:nvSpPr>
            <p:cNvPr id="47" name="Freeform 11"/>
            <p:cNvSpPr>
              <a:spLocks/>
            </p:cNvSpPr>
            <p:nvPr/>
          </p:nvSpPr>
          <p:spPr bwMode="auto">
            <a:xfrm>
              <a:off x="5389563" y="4394200"/>
              <a:ext cx="1511300" cy="884238"/>
            </a:xfrm>
            <a:custGeom>
              <a:avLst/>
              <a:gdLst/>
              <a:ahLst/>
              <a:cxnLst>
                <a:cxn ang="0">
                  <a:pos x="1620" y="0"/>
                </a:cxn>
                <a:cxn ang="0">
                  <a:pos x="1080" y="720"/>
                </a:cxn>
                <a:cxn ang="0">
                  <a:pos x="0" y="1080"/>
                </a:cxn>
              </a:cxnLst>
              <a:rect l="0" t="0" r="r" b="b"/>
              <a:pathLst>
                <a:path w="1620" h="1080">
                  <a:moveTo>
                    <a:pt x="1620" y="0"/>
                  </a:moveTo>
                  <a:cubicBezTo>
                    <a:pt x="1485" y="270"/>
                    <a:pt x="1350" y="540"/>
                    <a:pt x="1080" y="720"/>
                  </a:cubicBezTo>
                  <a:cubicBezTo>
                    <a:pt x="810" y="900"/>
                    <a:pt x="180" y="1020"/>
                    <a:pt x="0" y="108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sk-SK" sz="1000">
                <a:latin typeface="+mn-lt"/>
              </a:endParaRPr>
            </a:p>
          </p:txBody>
        </p:sp>
        <p:sp>
          <p:nvSpPr>
            <p:cNvPr id="48" name="Freeform 12"/>
            <p:cNvSpPr>
              <a:spLocks/>
            </p:cNvSpPr>
            <p:nvPr/>
          </p:nvSpPr>
          <p:spPr bwMode="auto">
            <a:xfrm>
              <a:off x="3344863" y="2625725"/>
              <a:ext cx="365125" cy="1917700"/>
            </a:xfrm>
            <a:custGeom>
              <a:avLst/>
              <a:gdLst/>
              <a:ahLst/>
              <a:cxnLst>
                <a:cxn ang="0">
                  <a:pos x="390" y="2340"/>
                </a:cxn>
                <a:cxn ang="0">
                  <a:pos x="30" y="1080"/>
                </a:cxn>
                <a:cxn ang="0">
                  <a:pos x="570" y="0"/>
                </a:cxn>
              </a:cxnLst>
              <a:rect l="0" t="0" r="r" b="b"/>
              <a:pathLst>
                <a:path w="570" h="2340">
                  <a:moveTo>
                    <a:pt x="390" y="2340"/>
                  </a:moveTo>
                  <a:cubicBezTo>
                    <a:pt x="195" y="1905"/>
                    <a:pt x="0" y="1470"/>
                    <a:pt x="30" y="1080"/>
                  </a:cubicBezTo>
                  <a:cubicBezTo>
                    <a:pt x="60" y="690"/>
                    <a:pt x="315" y="345"/>
                    <a:pt x="57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sk-SK" sz="1000">
                <a:latin typeface="+mn-lt"/>
              </a:endParaRPr>
            </a:p>
          </p:txBody>
        </p:sp>
        <p:sp>
          <p:nvSpPr>
            <p:cNvPr id="49" name="Oval 13"/>
            <p:cNvSpPr>
              <a:spLocks noChangeAspect="1" noChangeArrowheads="1"/>
            </p:cNvSpPr>
            <p:nvPr/>
          </p:nvSpPr>
          <p:spPr bwMode="auto">
            <a:xfrm>
              <a:off x="3403600" y="4098925"/>
              <a:ext cx="1985963" cy="1620838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</a:pPr>
              <a:endParaRPr lang="cs-CZ" sz="1000" dirty="0">
                <a:latin typeface="+mn-lt"/>
              </a:endParaRPr>
            </a:p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</a:pPr>
              <a:r>
                <a:rPr lang="cs-CZ" sz="1000" dirty="0" err="1">
                  <a:latin typeface="+mn-lt"/>
                </a:rPr>
                <a:t>Policy</a:t>
              </a:r>
              <a:r>
                <a:rPr lang="cs-CZ" sz="1000" dirty="0">
                  <a:latin typeface="+mn-lt"/>
                </a:rPr>
                <a:t> evalvácia</a:t>
              </a:r>
            </a:p>
          </p:txBody>
        </p:sp>
        <p:sp>
          <p:nvSpPr>
            <p:cNvPr id="50" name="Text Box 14"/>
            <p:cNvSpPr txBox="1">
              <a:spLocks noChangeArrowheads="1"/>
            </p:cNvSpPr>
            <p:nvPr/>
          </p:nvSpPr>
          <p:spPr bwMode="auto">
            <a:xfrm>
              <a:off x="5410200" y="1371600"/>
              <a:ext cx="1981200" cy="588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</a:pPr>
              <a:r>
                <a:rPr lang="cs-CZ" sz="1000" dirty="0">
                  <a:latin typeface="+mn-lt"/>
                </a:rPr>
                <a:t>Agenda-</a:t>
              </a:r>
              <a:r>
                <a:rPr lang="cs-CZ" sz="1000" dirty="0" err="1">
                  <a:latin typeface="+mn-lt"/>
                </a:rPr>
                <a:t>setting</a:t>
              </a:r>
              <a:endParaRPr lang="cs-CZ" sz="1000" dirty="0">
                <a:latin typeface="+mn-lt"/>
              </a:endParaRPr>
            </a:p>
          </p:txBody>
        </p:sp>
      </p:grp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304800"/>
            <a:ext cx="6553200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sk-SK" sz="2800" b="1" dirty="0"/>
              <a:t>Politický </a:t>
            </a:r>
            <a:r>
              <a:rPr lang="sk-SK" sz="2800" b="1" dirty="0" smtClean="0"/>
              <a:t>proces</a:t>
            </a:r>
            <a:endParaRPr lang="sk-SK" sz="2800" b="1" dirty="0"/>
          </a:p>
        </p:txBody>
      </p:sp>
      <p:grpSp>
        <p:nvGrpSpPr>
          <p:cNvPr id="87058" name="Group 18"/>
          <p:cNvGrpSpPr>
            <a:grpSpLocks/>
          </p:cNvGrpSpPr>
          <p:nvPr/>
        </p:nvGrpSpPr>
        <p:grpSpPr bwMode="auto">
          <a:xfrm>
            <a:off x="789709" y="914400"/>
            <a:ext cx="7897092" cy="4953000"/>
            <a:chOff x="1777" y="1858"/>
            <a:chExt cx="8527" cy="3978"/>
          </a:xfrm>
        </p:grpSpPr>
        <p:grpSp>
          <p:nvGrpSpPr>
            <p:cNvPr id="87059" name="Group 19"/>
            <p:cNvGrpSpPr>
              <a:grpSpLocks/>
            </p:cNvGrpSpPr>
            <p:nvPr/>
          </p:nvGrpSpPr>
          <p:grpSpPr bwMode="auto">
            <a:xfrm>
              <a:off x="1777" y="2857"/>
              <a:ext cx="8527" cy="2026"/>
              <a:chOff x="1777" y="2857"/>
              <a:chExt cx="8527" cy="2026"/>
            </a:xfrm>
          </p:grpSpPr>
          <p:sp>
            <p:nvSpPr>
              <p:cNvPr id="87060" name="Rectangle 20"/>
              <p:cNvSpPr>
                <a:spLocks noChangeArrowheads="1"/>
              </p:cNvSpPr>
              <p:nvPr/>
            </p:nvSpPr>
            <p:spPr bwMode="auto">
              <a:xfrm>
                <a:off x="6277" y="3163"/>
                <a:ext cx="2228" cy="1171"/>
              </a:xfrm>
              <a:prstGeom prst="rect">
                <a:avLst/>
              </a:prstGeom>
              <a:solidFill>
                <a:schemeClr val="accent4">
                  <a:lumMod val="50000"/>
                  <a:lumOff val="50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lIns="12700" tIns="12700" rIns="12700" bIns="12700"/>
              <a:lstStyle/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endParaRPr lang="cs-CZ" sz="1600" b="0">
                  <a:latin typeface="Times New Roman" pitchFamily="18" charset="0"/>
                </a:endParaRPr>
              </a:p>
              <a:p>
                <a:pPr algn="ctr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600">
                    <a:latin typeface="Times New Roman" pitchFamily="18" charset="0"/>
                  </a:rPr>
                  <a:t>POLITICKO -</a:t>
                </a:r>
              </a:p>
              <a:p>
                <a:pPr algn="ctr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600">
                    <a:latin typeface="Times New Roman" pitchFamily="18" charset="0"/>
                  </a:rPr>
                  <a:t>AMINISTRATIVNY</a:t>
                </a:r>
              </a:p>
              <a:p>
                <a:pPr algn="ctr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600">
                    <a:latin typeface="Times New Roman" pitchFamily="18" charset="0"/>
                  </a:rPr>
                  <a:t>SYSTEM</a:t>
                </a:r>
              </a:p>
            </p:txBody>
          </p:sp>
          <p:sp>
            <p:nvSpPr>
              <p:cNvPr id="87061" name="Rectangle 21"/>
              <p:cNvSpPr>
                <a:spLocks noChangeArrowheads="1"/>
              </p:cNvSpPr>
              <p:nvPr/>
            </p:nvSpPr>
            <p:spPr bwMode="auto">
              <a:xfrm>
                <a:off x="1777" y="3037"/>
                <a:ext cx="427" cy="18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2700" tIns="12700" rIns="12700" bIns="12700"/>
              <a:lstStyle/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endParaRPr lang="cs-CZ" sz="1600">
                  <a:latin typeface="Times New Roman" pitchFamily="18" charset="0"/>
                </a:endParaRPr>
              </a:p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600">
                    <a:latin typeface="Times New Roman" pitchFamily="18" charset="0"/>
                  </a:rPr>
                  <a:t>I</a:t>
                </a:r>
              </a:p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600">
                    <a:latin typeface="Times New Roman" pitchFamily="18" charset="0"/>
                  </a:rPr>
                  <a:t>N</a:t>
                </a:r>
              </a:p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600">
                    <a:latin typeface="Times New Roman" pitchFamily="18" charset="0"/>
                  </a:rPr>
                  <a:t>P</a:t>
                </a:r>
              </a:p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600">
                    <a:latin typeface="Times New Roman" pitchFamily="18" charset="0"/>
                  </a:rPr>
                  <a:t>U</a:t>
                </a:r>
              </a:p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600">
                    <a:latin typeface="Times New Roman" pitchFamily="18" charset="0"/>
                  </a:rPr>
                  <a:t>T</a:t>
                </a:r>
              </a:p>
            </p:txBody>
          </p:sp>
          <p:sp>
            <p:nvSpPr>
              <p:cNvPr id="87062" name="Rectangle 22"/>
              <p:cNvSpPr>
                <a:spLocks noChangeArrowheads="1"/>
              </p:cNvSpPr>
              <p:nvPr/>
            </p:nvSpPr>
            <p:spPr bwMode="auto">
              <a:xfrm>
                <a:off x="9877" y="2857"/>
                <a:ext cx="427" cy="19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2700" tIns="12700" rIns="12700" bIns="12700"/>
              <a:lstStyle/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endParaRPr lang="cs-CZ" sz="1600">
                  <a:latin typeface="Times New Roman" pitchFamily="18" charset="0"/>
                </a:endParaRPr>
              </a:p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600">
                    <a:latin typeface="Times New Roman" pitchFamily="18" charset="0"/>
                  </a:rPr>
                  <a:t>O</a:t>
                </a:r>
              </a:p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600">
                    <a:latin typeface="Times New Roman" pitchFamily="18" charset="0"/>
                  </a:rPr>
                  <a:t>U</a:t>
                </a:r>
              </a:p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600">
                    <a:latin typeface="Times New Roman" pitchFamily="18" charset="0"/>
                  </a:rPr>
                  <a:t>T</a:t>
                </a:r>
              </a:p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600">
                    <a:latin typeface="Times New Roman" pitchFamily="18" charset="0"/>
                  </a:rPr>
                  <a:t>P</a:t>
                </a:r>
              </a:p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600">
                    <a:latin typeface="Times New Roman" pitchFamily="18" charset="0"/>
                  </a:rPr>
                  <a:t>U</a:t>
                </a:r>
              </a:p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600">
                    <a:latin typeface="Times New Roman" pitchFamily="18" charset="0"/>
                  </a:rPr>
                  <a:t>T</a:t>
                </a:r>
              </a:p>
            </p:txBody>
          </p:sp>
          <p:sp>
            <p:nvSpPr>
              <p:cNvPr id="87063" name="Rectangle 23"/>
              <p:cNvSpPr>
                <a:spLocks noChangeArrowheads="1"/>
              </p:cNvSpPr>
              <p:nvPr/>
            </p:nvSpPr>
            <p:spPr bwMode="auto">
              <a:xfrm>
                <a:off x="4657" y="3037"/>
                <a:ext cx="1279" cy="42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12700" tIns="12700" rIns="12700" bIns="12700"/>
              <a:lstStyle/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600">
                    <a:latin typeface="Times New Roman" pitchFamily="18" charset="0"/>
                  </a:rPr>
                  <a:t>Požiadavky</a:t>
                </a:r>
              </a:p>
            </p:txBody>
          </p:sp>
          <p:sp>
            <p:nvSpPr>
              <p:cNvPr id="87064" name="Rectangle 24"/>
              <p:cNvSpPr>
                <a:spLocks noChangeArrowheads="1"/>
              </p:cNvSpPr>
              <p:nvPr/>
            </p:nvSpPr>
            <p:spPr bwMode="auto">
              <a:xfrm>
                <a:off x="4657" y="3937"/>
                <a:ext cx="1279" cy="36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12700" tIns="12700" rIns="12700" bIns="12700"/>
              <a:lstStyle/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600">
                    <a:latin typeface="Times New Roman" pitchFamily="18" charset="0"/>
                  </a:rPr>
                  <a:t>Podpora</a:t>
                </a:r>
              </a:p>
            </p:txBody>
          </p:sp>
          <p:sp>
            <p:nvSpPr>
              <p:cNvPr id="87065" name="Rectangle 25"/>
              <p:cNvSpPr>
                <a:spLocks noChangeArrowheads="1"/>
              </p:cNvSpPr>
              <p:nvPr/>
            </p:nvSpPr>
            <p:spPr bwMode="auto">
              <a:xfrm>
                <a:off x="8617" y="3343"/>
                <a:ext cx="1208" cy="24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12700" tIns="12700" rIns="12700" bIns="12700"/>
              <a:lstStyle/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cs-CZ" sz="1400" dirty="0" err="1">
                    <a:latin typeface="Times New Roman" pitchFamily="18" charset="0"/>
                  </a:rPr>
                  <a:t>Rozhodnutia</a:t>
                </a:r>
                <a:endParaRPr lang="cs-CZ" sz="1400" b="0" dirty="0">
                  <a:latin typeface="Times New Roman" pitchFamily="18" charset="0"/>
                </a:endParaRPr>
              </a:p>
            </p:txBody>
          </p:sp>
        </p:grpSp>
        <p:grpSp>
          <p:nvGrpSpPr>
            <p:cNvPr id="87067" name="Group 27"/>
            <p:cNvGrpSpPr>
              <a:grpSpLocks/>
            </p:cNvGrpSpPr>
            <p:nvPr/>
          </p:nvGrpSpPr>
          <p:grpSpPr bwMode="auto">
            <a:xfrm>
              <a:off x="1881" y="1858"/>
              <a:ext cx="8095" cy="3978"/>
              <a:chOff x="1881" y="2272"/>
              <a:chExt cx="8095" cy="3978"/>
            </a:xfrm>
          </p:grpSpPr>
          <p:grpSp>
            <p:nvGrpSpPr>
              <p:cNvPr id="87068" name="Group 28"/>
              <p:cNvGrpSpPr>
                <a:grpSpLocks/>
              </p:cNvGrpSpPr>
              <p:nvPr/>
            </p:nvGrpSpPr>
            <p:grpSpPr bwMode="auto">
              <a:xfrm>
                <a:off x="1881" y="5397"/>
                <a:ext cx="8095" cy="853"/>
                <a:chOff x="0" y="0"/>
                <a:chExt cx="20000" cy="20000"/>
              </a:xfrm>
            </p:grpSpPr>
            <p:sp>
              <p:nvSpPr>
                <p:cNvPr id="87069" name="Arc 29"/>
                <p:cNvSpPr>
                  <a:spLocks/>
                </p:cNvSpPr>
                <p:nvPr/>
              </p:nvSpPr>
              <p:spPr bwMode="auto">
                <a:xfrm flipV="1">
                  <a:off x="15788" y="0"/>
                  <a:ext cx="4212" cy="2000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7070" name="Freeform 30"/>
                <p:cNvSpPr>
                  <a:spLocks/>
                </p:cNvSpPr>
                <p:nvPr/>
              </p:nvSpPr>
              <p:spPr bwMode="auto">
                <a:xfrm>
                  <a:off x="3859" y="19975"/>
                  <a:ext cx="11931" cy="25"/>
                </a:xfrm>
                <a:custGeom>
                  <a:avLst/>
                  <a:gdLst/>
                  <a:ahLst/>
                  <a:cxnLst>
                    <a:cxn ang="0">
                      <a:pos x="19996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0000" h="20000">
                      <a:moveTo>
                        <a:pt x="1999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7071" name="Arc 31"/>
                <p:cNvSpPr>
                  <a:spLocks/>
                </p:cNvSpPr>
                <p:nvPr/>
              </p:nvSpPr>
              <p:spPr bwMode="auto">
                <a:xfrm flipH="1" flipV="1">
                  <a:off x="0" y="0"/>
                  <a:ext cx="4212" cy="2000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sk-SK"/>
                </a:p>
              </p:txBody>
            </p:sp>
          </p:grpSp>
          <p:grpSp>
            <p:nvGrpSpPr>
              <p:cNvPr id="87072" name="Group 32"/>
              <p:cNvGrpSpPr>
                <a:grpSpLocks/>
              </p:cNvGrpSpPr>
              <p:nvPr/>
            </p:nvGrpSpPr>
            <p:grpSpPr bwMode="auto">
              <a:xfrm>
                <a:off x="1881" y="2272"/>
                <a:ext cx="8095" cy="853"/>
                <a:chOff x="0" y="0"/>
                <a:chExt cx="20000" cy="20000"/>
              </a:xfrm>
            </p:grpSpPr>
            <p:sp>
              <p:nvSpPr>
                <p:cNvPr id="87073" name="Arc 33"/>
                <p:cNvSpPr>
                  <a:spLocks/>
                </p:cNvSpPr>
                <p:nvPr/>
              </p:nvSpPr>
              <p:spPr bwMode="auto">
                <a:xfrm>
                  <a:off x="15788" y="0"/>
                  <a:ext cx="4212" cy="2000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7074" name="Freeform 34"/>
                <p:cNvSpPr>
                  <a:spLocks/>
                </p:cNvSpPr>
                <p:nvPr/>
              </p:nvSpPr>
              <p:spPr bwMode="auto">
                <a:xfrm>
                  <a:off x="3859" y="0"/>
                  <a:ext cx="11931" cy="20"/>
                </a:xfrm>
                <a:custGeom>
                  <a:avLst/>
                  <a:gdLst/>
                  <a:ahLst/>
                  <a:cxnLst>
                    <a:cxn ang="0">
                      <a:pos x="19996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0000" h="20000">
                      <a:moveTo>
                        <a:pt x="1999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7075" name="Arc 35"/>
                <p:cNvSpPr>
                  <a:spLocks/>
                </p:cNvSpPr>
                <p:nvPr/>
              </p:nvSpPr>
              <p:spPr bwMode="auto">
                <a:xfrm flipH="1">
                  <a:off x="0" y="0"/>
                  <a:ext cx="4212" cy="2000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sk-SK"/>
                </a:p>
              </p:txBody>
            </p:sp>
          </p:grpSp>
        </p:grpSp>
        <p:sp>
          <p:nvSpPr>
            <p:cNvPr id="87076" name="Line 36"/>
            <p:cNvSpPr>
              <a:spLocks noChangeShapeType="1"/>
            </p:cNvSpPr>
            <p:nvPr/>
          </p:nvSpPr>
          <p:spPr bwMode="auto">
            <a:xfrm>
              <a:off x="8617" y="3883"/>
              <a:ext cx="12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7077" name="Rectangle 37"/>
            <p:cNvSpPr>
              <a:spLocks noChangeArrowheads="1"/>
            </p:cNvSpPr>
            <p:nvPr/>
          </p:nvSpPr>
          <p:spPr bwMode="auto">
            <a:xfrm>
              <a:off x="2317" y="3217"/>
              <a:ext cx="2228" cy="11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12700" tIns="12700" rIns="12700" bIns="12700"/>
            <a:lstStyle/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</a:pPr>
              <a:endParaRPr lang="cs-CZ" sz="1600" b="0" dirty="0">
                <a:latin typeface="Times New Roman" pitchFamily="18" charset="0"/>
              </a:endParaRPr>
            </a:p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</a:pPr>
              <a:r>
                <a:rPr lang="cs-CZ" sz="1400" dirty="0">
                  <a:latin typeface="Times New Roman" pitchFamily="18" charset="0"/>
                </a:rPr>
                <a:t>SYSTÉM SPROSTREDKOVANIA ZÁUJMOV</a:t>
              </a:r>
            </a:p>
          </p:txBody>
        </p:sp>
        <p:sp>
          <p:nvSpPr>
            <p:cNvPr id="87078" name="Line 38"/>
            <p:cNvSpPr>
              <a:spLocks noChangeShapeType="1"/>
            </p:cNvSpPr>
            <p:nvPr/>
          </p:nvSpPr>
          <p:spPr bwMode="auto">
            <a:xfrm>
              <a:off x="4657" y="3397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7079" name="Line 39"/>
            <p:cNvSpPr>
              <a:spLocks noChangeShapeType="1"/>
            </p:cNvSpPr>
            <p:nvPr/>
          </p:nvSpPr>
          <p:spPr bwMode="auto">
            <a:xfrm>
              <a:off x="4657" y="4297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7080" name="Rectangle 40"/>
            <p:cNvSpPr>
              <a:spLocks noChangeArrowheads="1"/>
            </p:cNvSpPr>
            <p:nvPr/>
          </p:nvSpPr>
          <p:spPr bwMode="auto">
            <a:xfrm>
              <a:off x="2857" y="2083"/>
              <a:ext cx="6300" cy="36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12700" tIns="12700" rIns="12700" bIns="12700"/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</a:pPr>
              <a:r>
                <a:rPr lang="cs-CZ" sz="1600">
                  <a:latin typeface="Times New Roman" pitchFamily="18" charset="0"/>
                </a:rPr>
                <a:t>MÉDIÁ</a:t>
              </a:r>
            </a:p>
          </p:txBody>
        </p:sp>
        <p:sp>
          <p:nvSpPr>
            <p:cNvPr id="87081" name="Rectangle 41"/>
            <p:cNvSpPr>
              <a:spLocks noChangeArrowheads="1"/>
            </p:cNvSpPr>
            <p:nvPr/>
          </p:nvSpPr>
          <p:spPr bwMode="auto">
            <a:xfrm>
              <a:off x="2857" y="5143"/>
              <a:ext cx="6480" cy="36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12700" tIns="12700" rIns="12700" bIns="12700"/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</a:pPr>
              <a:r>
                <a:rPr lang="cs-CZ" sz="1600">
                  <a:latin typeface="Times New Roman" pitchFamily="18" charset="0"/>
                </a:rPr>
                <a:t>MÉDIÁ</a:t>
              </a:r>
            </a:p>
          </p:txBody>
        </p:sp>
        <p:sp>
          <p:nvSpPr>
            <p:cNvPr id="87082" name="AutoShape 42"/>
            <p:cNvSpPr>
              <a:spLocks noChangeArrowheads="1"/>
            </p:cNvSpPr>
            <p:nvPr/>
          </p:nvSpPr>
          <p:spPr bwMode="auto">
            <a:xfrm>
              <a:off x="3037" y="4657"/>
              <a:ext cx="180" cy="36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7083" name="AutoShape 43"/>
            <p:cNvSpPr>
              <a:spLocks noChangeArrowheads="1"/>
            </p:cNvSpPr>
            <p:nvPr/>
          </p:nvSpPr>
          <p:spPr bwMode="auto">
            <a:xfrm>
              <a:off x="8077" y="4603"/>
              <a:ext cx="180" cy="36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7084" name="AutoShape 44"/>
            <p:cNvSpPr>
              <a:spLocks noChangeArrowheads="1"/>
            </p:cNvSpPr>
            <p:nvPr/>
          </p:nvSpPr>
          <p:spPr bwMode="auto">
            <a:xfrm>
              <a:off x="3037" y="2677"/>
              <a:ext cx="180" cy="36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7085" name="AutoShape 45"/>
            <p:cNvSpPr>
              <a:spLocks noChangeArrowheads="1"/>
            </p:cNvSpPr>
            <p:nvPr/>
          </p:nvSpPr>
          <p:spPr bwMode="auto">
            <a:xfrm>
              <a:off x="6997" y="2623"/>
              <a:ext cx="180" cy="36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7086" name="AutoShape 46"/>
            <p:cNvSpPr>
              <a:spLocks noChangeArrowheads="1"/>
            </p:cNvSpPr>
            <p:nvPr/>
          </p:nvSpPr>
          <p:spPr bwMode="auto">
            <a:xfrm rot="10800000">
              <a:off x="4297" y="4657"/>
              <a:ext cx="180" cy="36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7087" name="AutoShape 47"/>
            <p:cNvSpPr>
              <a:spLocks noChangeArrowheads="1"/>
            </p:cNvSpPr>
            <p:nvPr/>
          </p:nvSpPr>
          <p:spPr bwMode="auto">
            <a:xfrm rot="10800000">
              <a:off x="6997" y="4603"/>
              <a:ext cx="180" cy="36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7088" name="AutoShape 48"/>
            <p:cNvSpPr>
              <a:spLocks noChangeArrowheads="1"/>
            </p:cNvSpPr>
            <p:nvPr/>
          </p:nvSpPr>
          <p:spPr bwMode="auto">
            <a:xfrm rot="10800000">
              <a:off x="4297" y="2677"/>
              <a:ext cx="180" cy="36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7089" name="AutoShape 49"/>
            <p:cNvSpPr>
              <a:spLocks noChangeArrowheads="1"/>
            </p:cNvSpPr>
            <p:nvPr/>
          </p:nvSpPr>
          <p:spPr bwMode="auto">
            <a:xfrm rot="10800000">
              <a:off x="8077" y="2623"/>
              <a:ext cx="180" cy="36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35" name="Rectangle 3"/>
          <p:cNvSpPr txBox="1">
            <a:spLocks noChangeArrowheads="1"/>
          </p:cNvSpPr>
          <p:nvPr/>
        </p:nvSpPr>
        <p:spPr bwMode="auto">
          <a:xfrm>
            <a:off x="142416" y="129092"/>
            <a:ext cx="1697459" cy="21469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00000"/>
              </a:lnSpc>
              <a:buFont typeface="Wingdings" pitchFamily="2" charset="2"/>
              <a:buNone/>
            </a:pPr>
            <a:r>
              <a:rPr lang="sk-SK" sz="1200" b="0" kern="0" dirty="0" smtClean="0"/>
              <a:t>ZÁUJMY </a:t>
            </a:r>
            <a:r>
              <a:rPr lang="sk-SK" sz="1200" b="0" kern="0" dirty="0" smtClean="0">
                <a:cs typeface="Times New Roman" pitchFamily="18" charset="0"/>
              </a:rPr>
              <a:t> v spoločnosti vyjadrujú </a:t>
            </a:r>
            <a:r>
              <a:rPr lang="sk-SK" sz="1200" b="0" kern="0" dirty="0" smtClean="0"/>
              <a:t>a presadzujú </a:t>
            </a:r>
            <a:r>
              <a:rPr lang="sk-SK" sz="1200" b="0" kern="0" dirty="0" smtClean="0">
                <a:cs typeface="Times New Roman" pitchFamily="18" charset="0"/>
              </a:rPr>
              <a:t>hlavne záujmové združenia ale aj štátne inštitúcie –</a:t>
            </a:r>
            <a:r>
              <a:rPr lang="sk-SK" sz="1200" b="0" kern="0" dirty="0" smtClean="0"/>
              <a:t> </a:t>
            </a:r>
            <a:r>
              <a:rPr lang="sk-SK" sz="1200" b="1" kern="0" dirty="0" smtClean="0">
                <a:cs typeface="Times New Roman" pitchFamily="18" charset="0"/>
              </a:rPr>
              <a:t>aktéri</a:t>
            </a:r>
            <a:r>
              <a:rPr lang="sk-SK" sz="1200" b="0" kern="0" dirty="0" smtClean="0">
                <a:cs typeface="Times New Roman" pitchFamily="18" charset="0"/>
              </a:rPr>
              <a:t>.</a:t>
            </a:r>
            <a:endParaRPr lang="sk-SK" sz="1200" b="0" kern="0" dirty="0" smtClean="0"/>
          </a:p>
          <a:p>
            <a:pPr marL="0" indent="0">
              <a:lnSpc>
                <a:spcPct val="100000"/>
              </a:lnSpc>
              <a:buFont typeface="Wingdings" pitchFamily="2" charset="2"/>
              <a:buNone/>
            </a:pPr>
            <a:r>
              <a:rPr lang="sk-SK" sz="1200" b="0" kern="0" dirty="0" smtClean="0">
                <a:cs typeface="Times New Roman" pitchFamily="18" charset="0"/>
              </a:rPr>
              <a:t>Presadzovanie </a:t>
            </a:r>
            <a:r>
              <a:rPr lang="sk-SK" sz="1200" b="0" kern="0" dirty="0" smtClean="0"/>
              <a:t>ZÁUJMOV</a:t>
            </a:r>
            <a:r>
              <a:rPr lang="sk-SK" sz="1200" b="0" kern="0" dirty="0" smtClean="0">
                <a:cs typeface="Times New Roman" pitchFamily="18" charset="0"/>
              </a:rPr>
              <a:t> vedie ku politickým alebo spoločenským </a:t>
            </a:r>
            <a:r>
              <a:rPr lang="sk-SK" sz="1200" b="1" kern="0" dirty="0" smtClean="0">
                <a:cs typeface="Times New Roman" pitchFamily="18" charset="0"/>
              </a:rPr>
              <a:t>konfliktom</a:t>
            </a:r>
            <a:r>
              <a:rPr lang="sk-SK" sz="1200" b="0" kern="0" dirty="0" smtClean="0">
                <a:cs typeface="Times New Roman" pitchFamily="18" charset="0"/>
              </a:rPr>
              <a:t>, lebo zdroje sú obmedzené.</a:t>
            </a:r>
            <a:r>
              <a:rPr lang="sk-SK" sz="1200" b="0" kern="0" dirty="0" smtClean="0"/>
              <a:t> </a:t>
            </a:r>
            <a:endParaRPr lang="de-DE" sz="1200" b="0" kern="0" dirty="0"/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5484146" y="257238"/>
            <a:ext cx="3619152" cy="1504114"/>
          </a:xfrm>
          <a:prstGeom prst="rect">
            <a:avLst/>
          </a:prstGeom>
          <a:solidFill>
            <a:srgbClr val="92D050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00000"/>
              </a:lnSpc>
              <a:buFont typeface="Wingdings" pitchFamily="2" charset="2"/>
              <a:buNone/>
            </a:pPr>
            <a:r>
              <a:rPr lang="sk-SK" sz="1200" b="0" kern="0" dirty="0" smtClean="0">
                <a:cs typeface="Times New Roman" pitchFamily="18" charset="0"/>
              </a:rPr>
              <a:t>IDEOLÓGIA je súbor </a:t>
            </a:r>
            <a:r>
              <a:rPr lang="sk-SK" sz="1200" b="1" kern="0" dirty="0" smtClean="0">
                <a:cs typeface="Times New Roman" pitchFamily="18" charset="0"/>
              </a:rPr>
              <a:t>myšlienok, predstáv a pozícií</a:t>
            </a:r>
            <a:r>
              <a:rPr lang="sk-SK" sz="1200" b="0" kern="0" dirty="0" smtClean="0">
                <a:cs typeface="Times New Roman" pitchFamily="18" charset="0"/>
              </a:rPr>
              <a:t>, ktoré sú typické pre určitú skupinu ľudí.</a:t>
            </a:r>
            <a:endParaRPr lang="sk-SK" sz="1200" b="0" kern="0" dirty="0" smtClean="0"/>
          </a:p>
          <a:p>
            <a:pPr marL="0" indent="0">
              <a:lnSpc>
                <a:spcPct val="100000"/>
              </a:lnSpc>
              <a:buFont typeface="Wingdings" pitchFamily="2" charset="2"/>
              <a:buNone/>
            </a:pPr>
            <a:r>
              <a:rPr lang="sk-SK" sz="1200" b="0" kern="0" dirty="0" smtClean="0">
                <a:cs typeface="Times New Roman" pitchFamily="18" charset="0"/>
              </a:rPr>
              <a:t>IDEOLÓGI</a:t>
            </a:r>
            <a:r>
              <a:rPr lang="sk-SK" sz="1200" b="0" kern="0" dirty="0" smtClean="0"/>
              <a:t>E: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sk-SK" sz="1200" b="0" kern="0" dirty="0" smtClean="0">
                <a:cs typeface="Times New Roman" pitchFamily="18" charset="0"/>
              </a:rPr>
              <a:t>nemusia byť </a:t>
            </a:r>
            <a:r>
              <a:rPr lang="sk-SK" sz="1200" b="1" kern="0" dirty="0" smtClean="0">
                <a:cs typeface="Times New Roman" pitchFamily="18" charset="0"/>
              </a:rPr>
              <a:t>racionálne</a:t>
            </a:r>
            <a:r>
              <a:rPr lang="sk-SK" sz="1200" b="0" kern="0" dirty="0" smtClean="0">
                <a:cs typeface="Times New Roman" pitchFamily="18" charset="0"/>
              </a:rPr>
              <a:t>, ale sú založené na záujmoch,</a:t>
            </a:r>
            <a:endParaRPr lang="sk-SK" sz="1200" b="0" kern="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sk-SK" sz="1200" b="0" kern="0" dirty="0" smtClean="0">
                <a:cs typeface="Times New Roman" pitchFamily="18" charset="0"/>
              </a:rPr>
              <a:t>sú pre skupinu veľmi dôležité, lebo ju držia po hromade a </a:t>
            </a:r>
            <a:r>
              <a:rPr lang="sk-SK" sz="1200" b="1" kern="0" dirty="0" smtClean="0">
                <a:cs typeface="Times New Roman" pitchFamily="18" charset="0"/>
              </a:rPr>
              <a:t>odôvodňujú správanie</a:t>
            </a:r>
            <a:r>
              <a:rPr lang="sk-SK" sz="1200" b="0" kern="0" dirty="0" smtClean="0">
                <a:cs typeface="Times New Roman" pitchFamily="18" charset="0"/>
              </a:rPr>
              <a:t> jednotlivých členov v určitých situáciách</a:t>
            </a:r>
            <a:r>
              <a:rPr lang="sk-SK" sz="1200" b="0" kern="0" dirty="0" smtClean="0"/>
              <a:t>.</a:t>
            </a:r>
            <a:endParaRPr lang="de-DE" sz="1200" b="0" kern="0" dirty="0"/>
          </a:p>
        </p:txBody>
      </p:sp>
      <p:sp>
        <p:nvSpPr>
          <p:cNvPr id="2" name="Obdĺžnik 1"/>
          <p:cNvSpPr/>
          <p:nvPr/>
        </p:nvSpPr>
        <p:spPr>
          <a:xfrm>
            <a:off x="73488" y="5896539"/>
            <a:ext cx="8990508" cy="307777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sk-SK" sz="1400" b="0" dirty="0">
                <a:latin typeface="+mn-lt"/>
                <a:cs typeface="Times New Roman" pitchFamily="18" charset="0"/>
              </a:rPr>
              <a:t>MOC vyjadruje šancu alebo schopnosť politického aktéra presadiť svoje záujmy proti záujmom iných politických aktérov.</a:t>
            </a:r>
            <a:endParaRPr lang="sk-SK" sz="1400" b="0" dirty="0">
              <a:latin typeface="+mn-lt"/>
            </a:endParaRPr>
          </a:p>
        </p:txBody>
      </p:sp>
      <p:sp>
        <p:nvSpPr>
          <p:cNvPr id="52" name="Obdĺžnik 51"/>
          <p:cNvSpPr/>
          <p:nvPr/>
        </p:nvSpPr>
        <p:spPr>
          <a:xfrm>
            <a:off x="0" y="6307156"/>
            <a:ext cx="932452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k-SK" sz="1200" b="0" dirty="0">
                <a:solidFill>
                  <a:srgbClr val="222222"/>
                </a:solidFill>
                <a:latin typeface="Times New Roman"/>
              </a:rPr>
              <a:t>Šálka, J., Dobšinská, Z., Sarvašová Z., Štěrbová M., Paluš H</a:t>
            </a:r>
            <a:r>
              <a:rPr lang="sk-SK" sz="1200" b="0">
                <a:solidFill>
                  <a:srgbClr val="222222"/>
                </a:solidFill>
                <a:latin typeface="Times New Roman"/>
              </a:rPr>
              <a:t>., </a:t>
            </a:r>
            <a:r>
              <a:rPr lang="sk-SK" sz="1200" b="0" smtClean="0">
                <a:solidFill>
                  <a:srgbClr val="222222"/>
                </a:solidFill>
                <a:latin typeface="Times New Roman"/>
              </a:rPr>
              <a:t>2017. </a:t>
            </a:r>
            <a:r>
              <a:rPr lang="sk-SK" sz="1200" b="0" dirty="0">
                <a:solidFill>
                  <a:srgbClr val="222222"/>
                </a:solidFill>
                <a:latin typeface="Times New Roman"/>
              </a:rPr>
              <a:t>Lesnícka politika, TU Zvolen</a:t>
            </a:r>
            <a:r>
              <a:rPr lang="sk-SK" sz="1200" b="0" dirty="0" smtClean="0">
                <a:solidFill>
                  <a:srgbClr val="222222"/>
                </a:solidFill>
                <a:latin typeface="Times New Roman"/>
              </a:rPr>
              <a:t>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68950" y="284240"/>
            <a:ext cx="7115196" cy="652142"/>
          </a:xfrm>
        </p:spPr>
        <p:txBody>
          <a:bodyPr/>
          <a:lstStyle/>
          <a:p>
            <a:pPr algn="l" eaLnBrk="1" hangingPunct="1">
              <a:defRPr/>
            </a:pPr>
            <a:r>
              <a:rPr lang="sk-SK" sz="2800" b="1" dirty="0"/>
              <a:t>V</a:t>
            </a:r>
            <a:r>
              <a:rPr lang="sk-SK" sz="2800" b="1" dirty="0" smtClean="0"/>
              <a:t>ýskumný proces</a:t>
            </a:r>
          </a:p>
        </p:txBody>
      </p:sp>
      <p:grpSp>
        <p:nvGrpSpPr>
          <p:cNvPr id="5" name="Kresliace plátno 4334"/>
          <p:cNvGrpSpPr/>
          <p:nvPr/>
        </p:nvGrpSpPr>
        <p:grpSpPr>
          <a:xfrm>
            <a:off x="473825" y="861543"/>
            <a:ext cx="8254539" cy="5565383"/>
            <a:chOff x="0" y="0"/>
            <a:chExt cx="5715000" cy="4000500"/>
          </a:xfrm>
        </p:grpSpPr>
        <p:sp>
          <p:nvSpPr>
            <p:cNvPr id="6" name="Obdĺžnik 5"/>
            <p:cNvSpPr/>
            <p:nvPr/>
          </p:nvSpPr>
          <p:spPr>
            <a:xfrm>
              <a:off x="0" y="0"/>
              <a:ext cx="5715000" cy="4000500"/>
            </a:xfrm>
            <a:prstGeom prst="rect">
              <a:avLst/>
            </a:prstGeom>
            <a:noFill/>
            <a:ln>
              <a:noFill/>
            </a:ln>
          </p:spPr>
        </p:sp>
        <p:sp>
          <p:nvSpPr>
            <p:cNvPr id="7" name="Text Box 232"/>
            <p:cNvSpPr txBox="1">
              <a:spLocks noChangeArrowheads="1"/>
            </p:cNvSpPr>
            <p:nvPr/>
          </p:nvSpPr>
          <p:spPr bwMode="auto">
            <a:xfrm>
              <a:off x="114300" y="361950"/>
              <a:ext cx="2743200" cy="342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sk-SK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Pozorovanie a získavanie faktov</a:t>
              </a:r>
            </a:p>
          </p:txBody>
        </p:sp>
        <p:sp>
          <p:nvSpPr>
            <p:cNvPr id="8" name="Text Box 233"/>
            <p:cNvSpPr txBox="1">
              <a:spLocks noChangeArrowheads="1"/>
            </p:cNvSpPr>
            <p:nvPr/>
          </p:nvSpPr>
          <p:spPr bwMode="auto">
            <a:xfrm>
              <a:off x="3771900" y="114300"/>
              <a:ext cx="1371600" cy="6191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sk-SK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Spresňovanie a zlepšovanie informačnej bázy</a:t>
              </a:r>
            </a:p>
          </p:txBody>
        </p:sp>
        <p:cxnSp>
          <p:nvCxnSpPr>
            <p:cNvPr id="9" name="Line 234"/>
            <p:cNvCxnSpPr/>
            <p:nvPr/>
          </p:nvCxnSpPr>
          <p:spPr bwMode="auto">
            <a:xfrm flipH="1">
              <a:off x="2857500" y="504825"/>
              <a:ext cx="914400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Text Box 235"/>
            <p:cNvSpPr txBox="1">
              <a:spLocks noChangeArrowheads="1"/>
            </p:cNvSpPr>
            <p:nvPr/>
          </p:nvSpPr>
          <p:spPr bwMode="auto">
            <a:xfrm>
              <a:off x="57150" y="704850"/>
              <a:ext cx="22860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4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2. </a:t>
              </a:r>
              <a:r>
                <a:rPr lang="sk-SK" sz="14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Postulovanie predpokladov</a:t>
              </a:r>
              <a:endParaRPr lang="sk-SK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Text Box 236"/>
            <p:cNvSpPr txBox="1">
              <a:spLocks noChangeArrowheads="1"/>
            </p:cNvSpPr>
            <p:nvPr/>
          </p:nvSpPr>
          <p:spPr bwMode="auto">
            <a:xfrm>
              <a:off x="114300" y="981075"/>
              <a:ext cx="2057400" cy="342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sk-SK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Definície a hypotézy</a:t>
              </a:r>
            </a:p>
          </p:txBody>
        </p:sp>
        <p:sp>
          <p:nvSpPr>
            <p:cNvPr id="12" name="Text Box 237"/>
            <p:cNvSpPr txBox="1">
              <a:spLocks noChangeArrowheads="1"/>
            </p:cNvSpPr>
            <p:nvPr/>
          </p:nvSpPr>
          <p:spPr bwMode="auto">
            <a:xfrm>
              <a:off x="66675" y="1333500"/>
              <a:ext cx="1485900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4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3. </a:t>
              </a:r>
              <a:r>
                <a:rPr lang="sk-SK" sz="14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Tvorba teórie</a:t>
              </a:r>
              <a:endParaRPr lang="sk-SK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" name="Text Box 238"/>
            <p:cNvSpPr txBox="1">
              <a:spLocks noChangeArrowheads="1"/>
            </p:cNvSpPr>
            <p:nvPr/>
          </p:nvSpPr>
          <p:spPr bwMode="auto">
            <a:xfrm>
              <a:off x="47625" y="0"/>
              <a:ext cx="19431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4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1. </a:t>
              </a:r>
              <a:r>
                <a:rPr lang="sk-SK" sz="14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Informačná základňa</a:t>
              </a:r>
              <a:endParaRPr lang="sk-SK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sk-SK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14" name="Line 239"/>
            <p:cNvCxnSpPr/>
            <p:nvPr/>
          </p:nvCxnSpPr>
          <p:spPr bwMode="auto">
            <a:xfrm>
              <a:off x="2104390" y="714375"/>
              <a:ext cx="635" cy="2571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Text Box 240"/>
            <p:cNvSpPr txBox="1">
              <a:spLocks noChangeArrowheads="1"/>
            </p:cNvSpPr>
            <p:nvPr/>
          </p:nvSpPr>
          <p:spPr bwMode="auto">
            <a:xfrm>
              <a:off x="114300" y="1600200"/>
              <a:ext cx="3314700" cy="342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sk-SK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Rozvíjanie predpokladov pomocou logickej úvahy</a:t>
              </a:r>
            </a:p>
          </p:txBody>
        </p:sp>
        <p:sp>
          <p:nvSpPr>
            <p:cNvPr id="16" name="Text Box 241"/>
            <p:cNvSpPr txBox="1">
              <a:spLocks noChangeArrowheads="1"/>
            </p:cNvSpPr>
            <p:nvPr/>
          </p:nvSpPr>
          <p:spPr bwMode="auto">
            <a:xfrm>
              <a:off x="47625" y="1943100"/>
              <a:ext cx="16002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4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4. </a:t>
              </a:r>
              <a:r>
                <a:rPr lang="sk-SK" sz="14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Overovanie teórie</a:t>
              </a:r>
              <a:endParaRPr lang="sk-SK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" name="Text Box 242"/>
            <p:cNvSpPr txBox="1">
              <a:spLocks noChangeArrowheads="1"/>
            </p:cNvSpPr>
            <p:nvPr/>
          </p:nvSpPr>
          <p:spPr bwMode="auto">
            <a:xfrm>
              <a:off x="114300" y="2209800"/>
              <a:ext cx="1600200" cy="342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sk-SK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Logické preverovanie</a:t>
              </a:r>
            </a:p>
          </p:txBody>
        </p:sp>
        <p:sp>
          <p:nvSpPr>
            <p:cNvPr id="18" name="Text Box 243"/>
            <p:cNvSpPr txBox="1">
              <a:spLocks noChangeArrowheads="1"/>
            </p:cNvSpPr>
            <p:nvPr/>
          </p:nvSpPr>
          <p:spPr bwMode="auto">
            <a:xfrm>
              <a:off x="66675" y="2543175"/>
              <a:ext cx="1943100" cy="314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4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</a:t>
              </a:r>
              <a:r>
                <a:rPr lang="sk-SK" sz="14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. Dôsledky preverovania</a:t>
              </a:r>
              <a:endParaRPr lang="sk-SK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9" name="Text Box 244"/>
            <p:cNvSpPr txBox="1">
              <a:spLocks noChangeArrowheads="1"/>
            </p:cNvSpPr>
            <p:nvPr/>
          </p:nvSpPr>
          <p:spPr bwMode="auto">
            <a:xfrm>
              <a:off x="133350" y="2838450"/>
              <a:ext cx="895350" cy="457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sk-SK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Logická správnosť</a:t>
              </a:r>
            </a:p>
          </p:txBody>
        </p:sp>
        <p:sp>
          <p:nvSpPr>
            <p:cNvPr id="20" name="Text Box 245"/>
            <p:cNvSpPr txBox="1">
              <a:spLocks noChangeArrowheads="1"/>
            </p:cNvSpPr>
            <p:nvPr/>
          </p:nvSpPr>
          <p:spPr bwMode="auto">
            <a:xfrm>
              <a:off x="1133475" y="2838450"/>
              <a:ext cx="914400" cy="457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sk-SK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Logické chyby</a:t>
              </a:r>
            </a:p>
          </p:txBody>
        </p:sp>
        <p:sp>
          <p:nvSpPr>
            <p:cNvPr id="21" name="Text Box 246"/>
            <p:cNvSpPr txBox="1">
              <a:spLocks noChangeArrowheads="1"/>
            </p:cNvSpPr>
            <p:nvPr/>
          </p:nvSpPr>
          <p:spPr bwMode="auto">
            <a:xfrm>
              <a:off x="2133600" y="2838450"/>
              <a:ext cx="914400" cy="457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sk-SK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Žiadna falzifikácia</a:t>
              </a:r>
            </a:p>
          </p:txBody>
        </p:sp>
        <p:sp>
          <p:nvSpPr>
            <p:cNvPr id="22" name="Text Box 247"/>
            <p:cNvSpPr txBox="1">
              <a:spLocks noChangeArrowheads="1"/>
            </p:cNvSpPr>
            <p:nvPr/>
          </p:nvSpPr>
          <p:spPr bwMode="auto">
            <a:xfrm>
              <a:off x="3124200" y="2838450"/>
              <a:ext cx="1676400" cy="457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sk-SK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Falzifikácia</a:t>
              </a:r>
            </a:p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sk-SK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Empirické nedostatky</a:t>
              </a:r>
            </a:p>
          </p:txBody>
        </p:sp>
        <p:sp>
          <p:nvSpPr>
            <p:cNvPr id="23" name="Text Box 248"/>
            <p:cNvSpPr txBox="1">
              <a:spLocks noChangeArrowheads="1"/>
            </p:cNvSpPr>
            <p:nvPr/>
          </p:nvSpPr>
          <p:spPr bwMode="auto">
            <a:xfrm>
              <a:off x="114300" y="3524250"/>
              <a:ext cx="2400300" cy="342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sk-SK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Predbežne platná teória</a:t>
              </a:r>
            </a:p>
          </p:txBody>
        </p:sp>
        <p:sp>
          <p:nvSpPr>
            <p:cNvPr id="24" name="Text Box 249"/>
            <p:cNvSpPr txBox="1">
              <a:spLocks noChangeArrowheads="1"/>
            </p:cNvSpPr>
            <p:nvPr/>
          </p:nvSpPr>
          <p:spPr bwMode="auto">
            <a:xfrm>
              <a:off x="2628900" y="3524250"/>
              <a:ext cx="2514600" cy="342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sk-SK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Zamietnutie hypotézy</a:t>
              </a:r>
            </a:p>
          </p:txBody>
        </p:sp>
        <p:sp>
          <p:nvSpPr>
            <p:cNvPr id="25" name="Text Box 250"/>
            <p:cNvSpPr txBox="1">
              <a:spLocks noChangeArrowheads="1"/>
            </p:cNvSpPr>
            <p:nvPr/>
          </p:nvSpPr>
          <p:spPr bwMode="auto">
            <a:xfrm>
              <a:off x="3771900" y="904875"/>
              <a:ext cx="1371600" cy="457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sk-SK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Spresňovanie predpokladov</a:t>
              </a:r>
            </a:p>
          </p:txBody>
        </p:sp>
        <p:sp>
          <p:nvSpPr>
            <p:cNvPr id="26" name="Text Box 251"/>
            <p:cNvSpPr txBox="1">
              <a:spLocks noChangeArrowheads="1"/>
            </p:cNvSpPr>
            <p:nvPr/>
          </p:nvSpPr>
          <p:spPr bwMode="auto">
            <a:xfrm>
              <a:off x="3771900" y="1552575"/>
              <a:ext cx="1371600" cy="6191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sk-SK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Odstraňovanie chýb logickej úvahy</a:t>
              </a:r>
            </a:p>
          </p:txBody>
        </p:sp>
        <p:cxnSp>
          <p:nvCxnSpPr>
            <p:cNvPr id="27" name="Line 252"/>
            <p:cNvCxnSpPr/>
            <p:nvPr/>
          </p:nvCxnSpPr>
          <p:spPr bwMode="auto">
            <a:xfrm flipH="1">
              <a:off x="2171700" y="1143000"/>
              <a:ext cx="1600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253"/>
            <p:cNvCxnSpPr/>
            <p:nvPr/>
          </p:nvCxnSpPr>
          <p:spPr bwMode="auto">
            <a:xfrm flipH="1">
              <a:off x="3429000" y="1762125"/>
              <a:ext cx="342900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Line 254"/>
            <p:cNvCxnSpPr/>
            <p:nvPr/>
          </p:nvCxnSpPr>
          <p:spPr bwMode="auto">
            <a:xfrm>
              <a:off x="2095500" y="1343025"/>
              <a:ext cx="635" cy="228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" name="Text Box 255"/>
            <p:cNvSpPr txBox="1">
              <a:spLocks noChangeArrowheads="1"/>
            </p:cNvSpPr>
            <p:nvPr/>
          </p:nvSpPr>
          <p:spPr bwMode="auto">
            <a:xfrm>
              <a:off x="1943100" y="2190750"/>
              <a:ext cx="1828800" cy="342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sk-SK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Empirické preverovanie</a:t>
              </a:r>
            </a:p>
          </p:txBody>
        </p:sp>
        <p:cxnSp>
          <p:nvCxnSpPr>
            <p:cNvPr id="31" name="Line 256"/>
            <p:cNvCxnSpPr/>
            <p:nvPr/>
          </p:nvCxnSpPr>
          <p:spPr bwMode="auto">
            <a:xfrm>
              <a:off x="1600200" y="1943100"/>
              <a:ext cx="635" cy="228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257"/>
            <p:cNvCxnSpPr/>
            <p:nvPr/>
          </p:nvCxnSpPr>
          <p:spPr bwMode="auto">
            <a:xfrm>
              <a:off x="2628900" y="1943100"/>
              <a:ext cx="0" cy="228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Line 258"/>
            <p:cNvCxnSpPr/>
            <p:nvPr/>
          </p:nvCxnSpPr>
          <p:spPr bwMode="auto">
            <a:xfrm>
              <a:off x="2286000" y="2524125"/>
              <a:ext cx="635" cy="3333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259"/>
            <p:cNvCxnSpPr/>
            <p:nvPr/>
          </p:nvCxnSpPr>
          <p:spPr bwMode="auto">
            <a:xfrm>
              <a:off x="3314065" y="2533650"/>
              <a:ext cx="635" cy="3238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Line 260"/>
            <p:cNvCxnSpPr/>
            <p:nvPr/>
          </p:nvCxnSpPr>
          <p:spPr bwMode="auto">
            <a:xfrm>
              <a:off x="1457325" y="2581275"/>
              <a:ext cx="635" cy="228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Line 261"/>
            <p:cNvCxnSpPr/>
            <p:nvPr/>
          </p:nvCxnSpPr>
          <p:spPr bwMode="auto">
            <a:xfrm>
              <a:off x="304800" y="2571750"/>
              <a:ext cx="635" cy="228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262"/>
            <p:cNvCxnSpPr/>
            <p:nvPr/>
          </p:nvCxnSpPr>
          <p:spPr bwMode="auto">
            <a:xfrm>
              <a:off x="571500" y="3295650"/>
              <a:ext cx="635" cy="228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Line 263"/>
            <p:cNvCxnSpPr/>
            <p:nvPr/>
          </p:nvCxnSpPr>
          <p:spPr bwMode="auto">
            <a:xfrm>
              <a:off x="2352040" y="3295650"/>
              <a:ext cx="635" cy="228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264"/>
            <p:cNvCxnSpPr/>
            <p:nvPr/>
          </p:nvCxnSpPr>
          <p:spPr bwMode="auto">
            <a:xfrm>
              <a:off x="3876040" y="3295650"/>
              <a:ext cx="635" cy="228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265"/>
            <p:cNvCxnSpPr/>
            <p:nvPr/>
          </p:nvCxnSpPr>
          <p:spPr bwMode="auto">
            <a:xfrm>
              <a:off x="1371600" y="3295650"/>
              <a:ext cx="635" cy="114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266"/>
            <p:cNvCxnSpPr/>
            <p:nvPr/>
          </p:nvCxnSpPr>
          <p:spPr bwMode="auto">
            <a:xfrm>
              <a:off x="1371600" y="3400425"/>
              <a:ext cx="800100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267"/>
            <p:cNvCxnSpPr/>
            <p:nvPr/>
          </p:nvCxnSpPr>
          <p:spPr bwMode="auto">
            <a:xfrm>
              <a:off x="2171700" y="3400425"/>
              <a:ext cx="342900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Line 268"/>
            <p:cNvCxnSpPr/>
            <p:nvPr/>
          </p:nvCxnSpPr>
          <p:spPr bwMode="auto">
            <a:xfrm>
              <a:off x="2505075" y="3400425"/>
              <a:ext cx="1371600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Line 269"/>
            <p:cNvCxnSpPr/>
            <p:nvPr/>
          </p:nvCxnSpPr>
          <p:spPr bwMode="auto">
            <a:xfrm>
              <a:off x="5486400" y="457200"/>
              <a:ext cx="635" cy="3200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Line 270"/>
            <p:cNvCxnSpPr/>
            <p:nvPr/>
          </p:nvCxnSpPr>
          <p:spPr bwMode="auto">
            <a:xfrm flipH="1">
              <a:off x="5143500" y="3657600"/>
              <a:ext cx="342900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Line 271"/>
            <p:cNvCxnSpPr/>
            <p:nvPr/>
          </p:nvCxnSpPr>
          <p:spPr bwMode="auto">
            <a:xfrm flipH="1">
              <a:off x="5143500" y="457200"/>
              <a:ext cx="342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272"/>
            <p:cNvCxnSpPr/>
            <p:nvPr/>
          </p:nvCxnSpPr>
          <p:spPr bwMode="auto">
            <a:xfrm flipH="1">
              <a:off x="5143500" y="1143000"/>
              <a:ext cx="342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Line 273"/>
            <p:cNvCxnSpPr/>
            <p:nvPr/>
          </p:nvCxnSpPr>
          <p:spPr bwMode="auto">
            <a:xfrm flipH="1">
              <a:off x="5143500" y="1771650"/>
              <a:ext cx="342900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9" name="Obdĺžnik 48"/>
          <p:cNvSpPr/>
          <p:nvPr/>
        </p:nvSpPr>
        <p:spPr>
          <a:xfrm>
            <a:off x="1" y="6307156"/>
            <a:ext cx="443899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k-SK" sz="1200" b="0" dirty="0" smtClean="0">
                <a:solidFill>
                  <a:srgbClr val="222222"/>
                </a:solidFill>
                <a:latin typeface="Times New Roman"/>
              </a:rPr>
              <a:t>Sujová, A., Šálka, J., 2016. Základy ekonómie, </a:t>
            </a:r>
            <a:r>
              <a:rPr lang="sk-SK" sz="1200" b="0" dirty="0">
                <a:solidFill>
                  <a:srgbClr val="222222"/>
                </a:solidFill>
                <a:latin typeface="Times New Roman"/>
              </a:rPr>
              <a:t>TU Zvolen</a:t>
            </a:r>
            <a:r>
              <a:rPr lang="sk-SK" sz="1200" b="0" dirty="0" smtClean="0">
                <a:solidFill>
                  <a:srgbClr val="222222"/>
                </a:solidFill>
                <a:latin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54508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74560" y="209401"/>
            <a:ext cx="7202938" cy="652142"/>
          </a:xfrm>
        </p:spPr>
        <p:txBody>
          <a:bodyPr/>
          <a:lstStyle/>
          <a:p>
            <a:pPr algn="l" eaLnBrk="1" hangingPunct="1">
              <a:defRPr/>
            </a:pPr>
            <a:r>
              <a:rPr lang="sk-SK" sz="2800" b="1" dirty="0" smtClean="0"/>
              <a:t>Ideálny výskumník a ideálny politik</a:t>
            </a:r>
          </a:p>
        </p:txBody>
      </p:sp>
      <p:sp>
        <p:nvSpPr>
          <p:cNvPr id="49" name="Obdĺžnik 48"/>
          <p:cNvSpPr/>
          <p:nvPr/>
        </p:nvSpPr>
        <p:spPr>
          <a:xfrm>
            <a:off x="20781" y="6085913"/>
            <a:ext cx="91439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BÖCHER</a:t>
            </a:r>
            <a:r>
              <a:rPr lang="en-US" sz="1200" b="0" dirty="0">
                <a:solidFill>
                  <a:srgbClr val="222222"/>
                </a:solidFill>
                <a:latin typeface="Times New Roman"/>
              </a:rPr>
              <a:t>, M., KROTT, M.  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2016. </a:t>
            </a:r>
            <a:r>
              <a:rPr lang="en-US" sz="1200" b="0" dirty="0">
                <a:solidFill>
                  <a:srgbClr val="222222"/>
                </a:solidFill>
                <a:latin typeface="Times New Roman"/>
              </a:rPr>
              <a:t>Science Makes the World Go Round. Successful Scientific Knowledge Transfer for the Environment, Springer.</a:t>
            </a:r>
            <a:endParaRPr lang="sk-SK" sz="1200" b="0" dirty="0" smtClean="0">
              <a:solidFill>
                <a:srgbClr val="222222"/>
              </a:solidFill>
              <a:latin typeface="Times New Roman"/>
            </a:endParaRPr>
          </a:p>
        </p:txBody>
      </p:sp>
      <p:graphicFrame>
        <p:nvGraphicFramePr>
          <p:cNvPr id="2" name="Tabuľ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404593"/>
              </p:ext>
            </p:extLst>
          </p:nvPr>
        </p:nvGraphicFramePr>
        <p:xfrm>
          <a:off x="440574" y="861543"/>
          <a:ext cx="8304414" cy="5131935"/>
        </p:xfrm>
        <a:graphic>
          <a:graphicData uri="http://schemas.openxmlformats.org/drawingml/2006/table">
            <a:tbl>
              <a:tblPr firstRow="1" firstCol="1" bandRow="1"/>
              <a:tblGrid>
                <a:gridCol w="4152207">
                  <a:extLst>
                    <a:ext uri="{9D8B030D-6E8A-4147-A177-3AD203B41FA5}">
                      <a16:colId xmlns:a16="http://schemas.microsoft.com/office/drawing/2014/main" val="2384872151"/>
                    </a:ext>
                  </a:extLst>
                </a:gridCol>
                <a:gridCol w="4152207">
                  <a:extLst>
                    <a:ext uri="{9D8B030D-6E8A-4147-A177-3AD203B41FA5}">
                      <a16:colId xmlns:a16="http://schemas.microsoft.com/office/drawing/2014/main" val="3147265881"/>
                    </a:ext>
                  </a:extLst>
                </a:gridCol>
              </a:tblGrid>
              <a:tr h="3947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Výskumníci produkujú znalosti vedecky 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Politickí aktéri riešia problémy politicky 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305191"/>
                  </a:ext>
                </a:extLst>
              </a:tr>
              <a:tr h="3947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Zameriavajú sa opis a vysvetlenie sveta 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Zameriavajú sa na ovplyvňovanie a zmenu sveta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449045"/>
                  </a:ext>
                </a:extLst>
              </a:tr>
              <a:tr h="3947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Dávajú kritické otázky 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Dávajú relevantné otázky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2586662"/>
                  </a:ext>
                </a:extLst>
              </a:tr>
              <a:tr h="3947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Zbierajú všetky údaje </a:t>
                      </a:r>
                      <a:endParaRPr lang="sk-SK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Zbierajú relevantné a potrebné údaje 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347769"/>
                  </a:ext>
                </a:extLst>
              </a:tr>
              <a:tr h="7895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Berú si potrebný čas pre analýzu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Majú limitovaný čas „otvoreným oknom pre príležitosť“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3213074"/>
                  </a:ext>
                </a:extLst>
              </a:tr>
              <a:tr h="3947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Dávajú aj spochybňujúce odpovede 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Dávajú presvedčivé odpovede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404247"/>
                  </a:ext>
                </a:extLst>
              </a:tr>
              <a:tr h="3947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Akumulujú vedecké poznanie 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Etiketujú poznanie a svet 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576868"/>
                  </a:ext>
                </a:extLst>
              </a:tr>
              <a:tr h="7895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Vyhýbajú sa želanému mysleniu pri dosahovaní výsledkov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Mobilizujú želané myslenie na dosiahnutie výsledkov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743090"/>
                  </a:ext>
                </a:extLst>
              </a:tr>
              <a:tr h="7895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Spoliehajú sa na teoretickú logiku a empirické overovanie 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Spoliehajú sa na presviedčanie a dohody </a:t>
                      </a:r>
                      <a:endParaRPr lang="sk-SK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270583"/>
                  </a:ext>
                </a:extLst>
              </a:tr>
              <a:tr h="3947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Využívajú moc na opísanie a vysvetlenie sveta </a:t>
                      </a:r>
                      <a:endParaRPr lang="sk-SK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Využívajú moc na zmenu sveta </a:t>
                      </a:r>
                      <a:endParaRPr lang="sk-SK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684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9644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396538" y="209401"/>
            <a:ext cx="7826430" cy="652142"/>
          </a:xfrm>
        </p:spPr>
        <p:txBody>
          <a:bodyPr/>
          <a:lstStyle/>
          <a:p>
            <a:pPr algn="l" eaLnBrk="1" hangingPunct="1">
              <a:defRPr/>
            </a:pPr>
            <a:r>
              <a:rPr lang="sk-SK" sz="2800" b="1" dirty="0" smtClean="0"/>
              <a:t>Lineárny, </a:t>
            </a:r>
            <a:r>
              <a:rPr lang="sk-SK" sz="2800" b="1" dirty="0" err="1" smtClean="0"/>
              <a:t>kolaboratívny</a:t>
            </a:r>
            <a:r>
              <a:rPr lang="sk-SK" sz="2800" b="1" dirty="0" smtClean="0"/>
              <a:t> a komunikačný model</a:t>
            </a:r>
          </a:p>
        </p:txBody>
      </p:sp>
      <p:sp>
        <p:nvSpPr>
          <p:cNvPr id="49" name="Obdĺžnik 48"/>
          <p:cNvSpPr/>
          <p:nvPr/>
        </p:nvSpPr>
        <p:spPr>
          <a:xfrm>
            <a:off x="78969" y="5729729"/>
            <a:ext cx="9143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k-SK" sz="1200" b="0" dirty="0" err="1" smtClean="0">
                <a:solidFill>
                  <a:srgbClr val="222222"/>
                </a:solidFill>
                <a:latin typeface="Times New Roman"/>
              </a:rPr>
              <a:t>Heink</a:t>
            </a:r>
            <a:r>
              <a:rPr lang="sk-SK" sz="1200" b="0" dirty="0" smtClean="0">
                <a:solidFill>
                  <a:srgbClr val="222222"/>
                </a:solidFill>
                <a:latin typeface="Times New Roman"/>
              </a:rPr>
              <a:t>, U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.</a:t>
            </a:r>
            <a:r>
              <a:rPr lang="sk-SK" sz="1200" b="0" dirty="0" smtClean="0">
                <a:solidFill>
                  <a:srgbClr val="222222"/>
                </a:solidFill>
                <a:latin typeface="Times New Roman"/>
              </a:rPr>
              <a:t> et al.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  201</a:t>
            </a:r>
            <a:r>
              <a:rPr lang="sk-SK" sz="1200" b="0" dirty="0" smtClean="0">
                <a:solidFill>
                  <a:srgbClr val="222222"/>
                </a:solidFill>
                <a:latin typeface="Times New Roman"/>
              </a:rPr>
              <a:t>5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. </a:t>
            </a:r>
            <a:r>
              <a:rPr lang="en-US" sz="1200" b="0" dirty="0">
                <a:solidFill>
                  <a:srgbClr val="222222"/>
                </a:solidFill>
                <a:latin typeface="Times New Roman"/>
              </a:rPr>
              <a:t>Conceptualizing credibility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,</a:t>
            </a:r>
            <a:r>
              <a:rPr lang="sk-SK" sz="1200" b="0" dirty="0" smtClean="0">
                <a:solidFill>
                  <a:srgbClr val="222222"/>
                </a:solidFill>
                <a:latin typeface="Times New Roman"/>
              </a:rPr>
              <a:t> 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relevance </a:t>
            </a:r>
            <a:r>
              <a:rPr lang="en-US" sz="1200" b="0" dirty="0">
                <a:solidFill>
                  <a:srgbClr val="222222"/>
                </a:solidFill>
                <a:latin typeface="Times New Roman"/>
              </a:rPr>
              <a:t>and legitimacy 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for</a:t>
            </a:r>
            <a:r>
              <a:rPr lang="sk-SK" sz="1200" b="0" dirty="0" smtClean="0">
                <a:solidFill>
                  <a:srgbClr val="222222"/>
                </a:solidFill>
                <a:latin typeface="Times New Roman"/>
              </a:rPr>
              <a:t> 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evaluating </a:t>
            </a:r>
            <a:r>
              <a:rPr lang="en-US" sz="1200" b="0" dirty="0">
                <a:solidFill>
                  <a:srgbClr val="222222"/>
                </a:solidFill>
                <a:latin typeface="Times New Roman"/>
              </a:rPr>
              <a:t>the 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effectiveness</a:t>
            </a:r>
            <a:r>
              <a:rPr lang="sk-SK" sz="1200" b="0" dirty="0" smtClean="0">
                <a:solidFill>
                  <a:srgbClr val="222222"/>
                </a:solidFill>
                <a:latin typeface="Times New Roman"/>
              </a:rPr>
              <a:t> 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of science–policy</a:t>
            </a:r>
            <a:r>
              <a:rPr lang="sk-SK" sz="1200" b="0" dirty="0" smtClean="0">
                <a:solidFill>
                  <a:srgbClr val="222222"/>
                </a:solidFill>
                <a:latin typeface="Times New Roman"/>
              </a:rPr>
              <a:t> 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interfaces:</a:t>
            </a:r>
            <a:r>
              <a:rPr lang="sk-SK" sz="1200" b="0" dirty="0" smtClean="0">
                <a:solidFill>
                  <a:srgbClr val="222222"/>
                </a:solidFill>
                <a:latin typeface="Times New Roman"/>
              </a:rPr>
              <a:t> 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Challenges </a:t>
            </a:r>
            <a:r>
              <a:rPr lang="en-US" sz="1200" b="0" dirty="0">
                <a:solidFill>
                  <a:srgbClr val="222222"/>
                </a:solidFill>
                <a:latin typeface="Times New Roman"/>
              </a:rPr>
              <a:t>and 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opportunities</a:t>
            </a:r>
            <a:r>
              <a:rPr lang="sk-SK" sz="1200" b="0" dirty="0" smtClean="0">
                <a:solidFill>
                  <a:srgbClr val="222222"/>
                </a:solidFill>
                <a:latin typeface="Times New Roman"/>
              </a:rPr>
              <a:t>, </a:t>
            </a:r>
            <a:r>
              <a:rPr lang="en-US" sz="1200" b="0" dirty="0">
                <a:solidFill>
                  <a:srgbClr val="222222"/>
                </a:solidFill>
                <a:latin typeface="Times New Roman"/>
              </a:rPr>
              <a:t>Science and Public Policy 42 (2015) pp. 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676–689</a:t>
            </a:r>
            <a:endParaRPr lang="sk-SK" sz="1200" b="0" dirty="0" smtClean="0">
              <a:solidFill>
                <a:srgbClr val="222222"/>
              </a:solidFill>
              <a:latin typeface="Times New Roman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1200" b="0" dirty="0">
                <a:solidFill>
                  <a:srgbClr val="222222"/>
                </a:solidFill>
                <a:latin typeface="Times New Roman"/>
              </a:rPr>
              <a:t>The Analysis of Communication between Friends on Social Media towards Purchase Intension (A Study Case of Companies in Entrepreneurship </a:t>
            </a:r>
            <a:r>
              <a:rPr lang="en-US" sz="1200" b="0" dirty="0" err="1">
                <a:solidFill>
                  <a:srgbClr val="222222"/>
                </a:solidFill>
                <a:latin typeface="Times New Roman"/>
              </a:rPr>
              <a:t>Bion</a:t>
            </a:r>
            <a:r>
              <a:rPr lang="en-US" sz="1200" b="0" dirty="0">
                <a:solidFill>
                  <a:srgbClr val="222222"/>
                </a:solidFill>
                <a:latin typeface="Times New Roman"/>
              </a:rPr>
              <a:t> Aldo </a:t>
            </a:r>
            <a:r>
              <a:rPr lang="en-US" sz="1200" b="0" dirty="0" err="1">
                <a:solidFill>
                  <a:srgbClr val="222222"/>
                </a:solidFill>
                <a:latin typeface="Times New Roman"/>
              </a:rPr>
              <a:t>Syarief</a:t>
            </a:r>
            <a:r>
              <a:rPr lang="en-US" sz="1200" b="0" dirty="0">
                <a:solidFill>
                  <a:srgbClr val="222222"/>
                </a:solidFill>
                <a:latin typeface="Times New Roman"/>
              </a:rPr>
              <a:t> 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S, </a:t>
            </a:r>
            <a:r>
              <a:rPr lang="en-US" sz="1200" b="0" dirty="0" err="1" smtClean="0">
                <a:solidFill>
                  <a:srgbClr val="222222"/>
                </a:solidFill>
                <a:latin typeface="Times New Roman"/>
              </a:rPr>
              <a:t>Genoveva</a:t>
            </a:r>
            <a:r>
              <a:rPr lang="sk-SK" sz="1200" b="0" dirty="0" smtClean="0">
                <a:solidFill>
                  <a:srgbClr val="222222"/>
                </a:solidFill>
                <a:latin typeface="Times New Roman"/>
              </a:rPr>
              <a:t>, 2014. 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Project </a:t>
            </a:r>
            <a:r>
              <a:rPr lang="en-US" sz="1200" b="0" dirty="0">
                <a:solidFill>
                  <a:srgbClr val="222222"/>
                </a:solidFill>
                <a:latin typeface="Times New Roman"/>
              </a:rPr>
              <a:t>of President University, Bekasi, Indonesia</a:t>
            </a:r>
            <a:r>
              <a:rPr lang="en-US" sz="1200" b="0" dirty="0" smtClean="0">
                <a:solidFill>
                  <a:srgbClr val="222222"/>
                </a:solidFill>
                <a:latin typeface="Times New Roman"/>
              </a:rPr>
              <a:t>)</a:t>
            </a:r>
            <a:r>
              <a:rPr lang="sk-SK" sz="1200" b="0" dirty="0" smtClean="0">
                <a:solidFill>
                  <a:srgbClr val="222222"/>
                </a:solidFill>
                <a:latin typeface="Times New Roman"/>
              </a:rPr>
              <a:t>, </a:t>
            </a:r>
            <a:r>
              <a:rPr lang="en-US" sz="1200" b="0" dirty="0">
                <a:solidFill>
                  <a:srgbClr val="222222"/>
                </a:solidFill>
                <a:latin typeface="Times New Roman"/>
              </a:rPr>
              <a:t>Procedia - Social and Behavioral Sciences 169:31-42</a:t>
            </a:r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1" y="814738"/>
            <a:ext cx="7971906" cy="2474029"/>
          </a:xfrm>
          <a:prstGeom prst="rect">
            <a:avLst/>
          </a:prstGeom>
        </p:spPr>
      </p:pic>
      <p:pic>
        <p:nvPicPr>
          <p:cNvPr id="4" name="Obrázo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47" y="2862740"/>
            <a:ext cx="7971906" cy="274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8258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78429" y="209401"/>
            <a:ext cx="7244539" cy="652142"/>
          </a:xfrm>
        </p:spPr>
        <p:txBody>
          <a:bodyPr/>
          <a:lstStyle/>
          <a:p>
            <a:pPr algn="l" eaLnBrk="1" hangingPunct="1">
              <a:defRPr/>
            </a:pPr>
            <a:r>
              <a:rPr lang="sk-SK" sz="2800" b="1" dirty="0" smtClean="0"/>
              <a:t>Systémový model</a:t>
            </a:r>
          </a:p>
        </p:txBody>
      </p:sp>
      <p:pic>
        <p:nvPicPr>
          <p:cNvPr id="2" name="Obrázo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146" y="691860"/>
            <a:ext cx="2812910" cy="3705573"/>
          </a:xfrm>
          <a:prstGeom prst="rect">
            <a:avLst/>
          </a:prstGeom>
        </p:spPr>
      </p:pic>
      <p:pic>
        <p:nvPicPr>
          <p:cNvPr id="5" name="Obrázo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4764" y="691860"/>
            <a:ext cx="3880314" cy="3705574"/>
          </a:xfrm>
          <a:prstGeom prst="rect">
            <a:avLst/>
          </a:prstGeom>
        </p:spPr>
      </p:pic>
      <p:pic>
        <p:nvPicPr>
          <p:cNvPr id="6" name="Obrázo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5" y="4473298"/>
            <a:ext cx="9073345" cy="1657614"/>
          </a:xfrm>
          <a:prstGeom prst="rect">
            <a:avLst/>
          </a:prstGeom>
        </p:spPr>
      </p:pic>
      <p:sp>
        <p:nvSpPr>
          <p:cNvPr id="8" name="Obdĺžnik 7"/>
          <p:cNvSpPr/>
          <p:nvPr/>
        </p:nvSpPr>
        <p:spPr>
          <a:xfrm>
            <a:off x="153093" y="6206776"/>
            <a:ext cx="82677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1200" b="0" cap="small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Kingdon</a:t>
            </a:r>
            <a:r>
              <a:rPr lang="sk-SK" sz="1200" b="0" cap="sm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200" b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J.W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.,  1984. 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Agendas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alternatives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and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public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policies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Little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Brown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&amp;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Company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Boston</a:t>
            </a:r>
            <a:endParaRPr lang="sk-SK" sz="1200" b="0" dirty="0"/>
          </a:p>
        </p:txBody>
      </p:sp>
      <p:pic>
        <p:nvPicPr>
          <p:cNvPr id="10" name="Obrázok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5078" y="691860"/>
            <a:ext cx="2399954" cy="3781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0630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99461" y="284216"/>
            <a:ext cx="7244539" cy="652142"/>
          </a:xfrm>
        </p:spPr>
        <p:txBody>
          <a:bodyPr/>
          <a:lstStyle/>
          <a:p>
            <a:pPr algn="l" eaLnBrk="1" hangingPunct="1">
              <a:defRPr/>
            </a:pPr>
            <a:r>
              <a:rPr lang="sk-SK" sz="2800" b="1" dirty="0" smtClean="0"/>
              <a:t>Funkčný model</a:t>
            </a:r>
          </a:p>
        </p:txBody>
      </p:sp>
      <p:sp>
        <p:nvSpPr>
          <p:cNvPr id="7" name="Obdĺžnik 6"/>
          <p:cNvSpPr/>
          <p:nvPr/>
        </p:nvSpPr>
        <p:spPr>
          <a:xfrm>
            <a:off x="845816" y="1667958"/>
            <a:ext cx="6837219" cy="3970318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k-SK" sz="1400" b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Politickí </a:t>
            </a:r>
            <a:r>
              <a:rPr lang="sk-SK" sz="14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aktéri využívajú vedecké poznatky len ako ďalší zdroj, ktorý zvýši ich autoritu alebo legitimitu. </a:t>
            </a:r>
            <a:r>
              <a:rPr lang="sk-SK" sz="1400" b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popísal </a:t>
            </a:r>
            <a:r>
              <a:rPr lang="sk-SK" sz="14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niekoľko funkcií vedy pre politiku: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k-SK" sz="14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Vedecké poznatky môžu byť 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zdrojom legitímnosti </a:t>
            </a:r>
            <a:r>
              <a:rPr lang="sk-SK" sz="14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pre tých, ktorí sú pri moci. </a:t>
            </a:r>
            <a:endParaRPr lang="sk-SK" sz="1400" b="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k-SK" sz="1400" b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Vedecká </a:t>
            </a:r>
            <a:r>
              <a:rPr lang="sk-SK" sz="14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expertíza môže slúžiť ako 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nástroj presviedčania </a:t>
            </a:r>
            <a:r>
              <a:rPr lang="sk-SK" sz="14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 diskusiách a rokovaniach. </a:t>
            </a:r>
            <a:endParaRPr lang="sk-SK" sz="1400" b="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k-SK" sz="1400" b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Vedecká </a:t>
            </a:r>
            <a:r>
              <a:rPr lang="sk-SK" sz="14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expertíza môže fungovať ako mechanizmus 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 oddialenie alebo vyhýbanie sa konaniu</a:t>
            </a:r>
            <a:r>
              <a:rPr lang="sk-SK" sz="14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alebo ako náhrada za činnosť, pretože potreba výskumu naťahuje čas a prenáša zodpovednosť na niekoho iného. </a:t>
            </a:r>
            <a:endParaRPr lang="sk-SK" sz="1400" b="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k-SK" sz="1400" b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Vedecká </a:t>
            </a:r>
            <a:r>
              <a:rPr lang="sk-SK" sz="14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expertíza môže uľahčiť zmenu politiky tým, že vystupuje ako </a:t>
            </a:r>
            <a:r>
              <a:rPr lang="sk-SK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obetný baránok</a:t>
            </a:r>
            <a:r>
              <a:rPr lang="sk-SK" sz="14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>
              <a:spcAft>
                <a:spcPts val="0"/>
              </a:spcAft>
            </a:pPr>
            <a:r>
              <a:rPr lang="sk-SK" sz="14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k-SK" sz="14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141316" y="6003622"/>
            <a:ext cx="82462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spcAft>
                <a:spcPts val="0"/>
              </a:spcAft>
              <a:tabLst>
                <a:tab pos="114300" algn="l"/>
                <a:tab pos="228600" algn="l"/>
              </a:tabLst>
            </a:pP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Boehmer-Christiansen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S., 1995. 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Reflections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on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scientific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advice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and EC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transboundary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pollution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policy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sk-SK" sz="1200" b="0" spc="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Sci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Public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200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Policy</a:t>
            </a:r>
            <a:r>
              <a:rPr lang="sk-SK" sz="1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22 3 :</a:t>
            </a:r>
            <a:r>
              <a:rPr lang="sk-SK" sz="1200" b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195–203</a:t>
            </a:r>
          </a:p>
        </p:txBody>
      </p:sp>
      <p:sp>
        <p:nvSpPr>
          <p:cNvPr id="2" name="BlokTextu 1"/>
          <p:cNvSpPr txBox="1"/>
          <p:nvPr/>
        </p:nvSpPr>
        <p:spPr>
          <a:xfrm>
            <a:off x="1597671" y="722643"/>
            <a:ext cx="533351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>
                <a:latin typeface="+mn-lt"/>
              </a:rPr>
              <a:t>„Politizácia vedy“ verzus „vedeckosť politiky“ </a:t>
            </a:r>
            <a:endParaRPr lang="sk-SK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936306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">
      <a:dk1>
        <a:srgbClr val="000000"/>
      </a:dk1>
      <a:lt1>
        <a:srgbClr val="FFFFCC"/>
      </a:lt1>
      <a:dk2>
        <a:srgbClr val="800000"/>
      </a:dk2>
      <a:lt2>
        <a:srgbClr val="808080"/>
      </a:lt2>
      <a:accent1>
        <a:srgbClr val="00CC99"/>
      </a:accent1>
      <a:accent2>
        <a:srgbClr val="3333CC"/>
      </a:accent2>
      <a:accent3>
        <a:srgbClr val="FFFFE2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533400" marR="0" indent="-533400" algn="just" defTabSz="914400" rtl="0" eaLnBrk="1" fontAlgn="base" latinLnBrk="0" hangingPunct="1">
          <a:lnSpc>
            <a:spcPct val="17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de-AT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533400" marR="0" indent="-533400" algn="just" defTabSz="914400" rtl="0" eaLnBrk="1" fontAlgn="base" latinLnBrk="0" hangingPunct="1">
          <a:lnSpc>
            <a:spcPct val="17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de-AT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3685</TotalTime>
  <Words>863</Words>
  <Application>Microsoft Office PowerPoint</Application>
  <PresentationFormat>Prezentácia na obrazovke (4:3)</PresentationFormat>
  <Paragraphs>142</Paragraphs>
  <Slides>13</Slides>
  <Notes>13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9" baseType="lpstr">
      <vt:lpstr>Calibri</vt:lpstr>
      <vt:lpstr>Symbol</vt:lpstr>
      <vt:lpstr>Times New Roman</vt:lpstr>
      <vt:lpstr>Verdana</vt:lpstr>
      <vt:lpstr>Wingdings</vt:lpstr>
      <vt:lpstr>Standarddesign</vt:lpstr>
      <vt:lpstr> Poradenstvo na základe analýzy lesníckej politiky  Jaroslav Šálka, Zuzana Dobšinská, Zuzana Sarvašová, Martina Štěrbová, Klára Báliková, Jozef Výbošťok, Lenka Navrátilová  Aktuálne otázky ekonomiky a politiky lesného hospodárstva SR 12.12.2018 </vt:lpstr>
      <vt:lpstr>Obsah</vt:lpstr>
      <vt:lpstr>Vedec a politik na pive</vt:lpstr>
      <vt:lpstr>Politický proces</vt:lpstr>
      <vt:lpstr>Výskumný proces</vt:lpstr>
      <vt:lpstr>Ideálny výskumník a ideálny politik</vt:lpstr>
      <vt:lpstr>Lineárny, kolaboratívny a komunikačný model</vt:lpstr>
      <vt:lpstr>Systémový model</vt:lpstr>
      <vt:lpstr>Funkčný model</vt:lpstr>
      <vt:lpstr>Funkčný model</vt:lpstr>
      <vt:lpstr>RIU model</vt:lpstr>
      <vt:lpstr>Závery</vt:lpstr>
      <vt:lpstr> Ďakujem   </vt:lpstr>
    </vt:vector>
  </TitlesOfParts>
  <Company>BOKU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kubeczko</dc:creator>
  <cp:lastModifiedBy>Používateľ systému Windows</cp:lastModifiedBy>
  <cp:revision>221</cp:revision>
  <dcterms:created xsi:type="dcterms:W3CDTF">2002-09-18T07:49:51Z</dcterms:created>
  <dcterms:modified xsi:type="dcterms:W3CDTF">2018-12-12T10:25:56Z</dcterms:modified>
</cp:coreProperties>
</file>