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9" r:id="rId3"/>
    <p:sldId id="278" r:id="rId4"/>
    <p:sldId id="282" r:id="rId5"/>
    <p:sldId id="281" r:id="rId6"/>
    <p:sldId id="280" r:id="rId7"/>
    <p:sldId id="258" r:id="rId8"/>
    <p:sldId id="260" r:id="rId9"/>
    <p:sldId id="261" r:id="rId10"/>
    <p:sldId id="263" r:id="rId11"/>
    <p:sldId id="264" r:id="rId12"/>
    <p:sldId id="265" r:id="rId13"/>
    <p:sldId id="266" r:id="rId14"/>
    <p:sldId id="268" r:id="rId15"/>
    <p:sldId id="267" r:id="rId16"/>
    <p:sldId id="269" r:id="rId17"/>
    <p:sldId id="270" r:id="rId18"/>
    <p:sldId id="273" r:id="rId19"/>
    <p:sldId id="274" r:id="rId20"/>
    <p:sldId id="275" r:id="rId21"/>
    <p:sldId id="277" r:id="rId22"/>
    <p:sldId id="283" r:id="rId23"/>
    <p:sldId id="284" r:id="rId24"/>
    <p:sldId id="288" r:id="rId25"/>
    <p:sldId id="286" r:id="rId26"/>
    <p:sldId id="289" r:id="rId27"/>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78272" autoAdjust="0"/>
  </p:normalViewPr>
  <p:slideViewPr>
    <p:cSldViewPr snapToGrid="0">
      <p:cViewPr varScale="1">
        <p:scale>
          <a:sx n="79" d="100"/>
          <a:sy n="79" d="100"/>
        </p:scale>
        <p:origin x="9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_rok_programu_Microsoft_Excel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H_rok_programu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_rok_programu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_rok_programu_Microsoft_Excel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H_rok_programu_Microsoft_Excel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H_rok_programu_Microsoft_Excel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H_rok_programu_Microsoft_Excel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H_rok_programu_Microsoft_Excel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H_rok_programu_Microsoft_Excel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package" Target="../embeddings/H_rok_programu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_rok_programu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_rok_programu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_rok_programu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_rok_programu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_rok_programu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_rok_programu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410264595303974E-2"/>
          <c:y val="5.0925925925925923E-2"/>
          <c:w val="0.88203412073490817"/>
          <c:h val="0.65410474808613461"/>
        </c:manualLayout>
      </c:layout>
      <c:barChart>
        <c:barDir val="col"/>
        <c:grouping val="clustered"/>
        <c:varyColors val="0"/>
        <c:ser>
          <c:idx val="0"/>
          <c:order val="0"/>
          <c:tx>
            <c:strRef>
              <c:f>Hárok1!$H$25</c:f>
              <c:strCache>
                <c:ptCount val="1"/>
                <c:pt idx="0">
                  <c:v>NFIM</c:v>
                </c:pt>
              </c:strCache>
            </c:strRef>
          </c:tx>
          <c:spPr>
            <a:solidFill>
              <a:srgbClr val="5B9BD5">
                <a:lumMod val="60000"/>
                <a:lumOff val="40000"/>
              </a:srgb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Hárok1!$G$26:$G$36</c:f>
              <c:strCache>
                <c:ptCount val="9"/>
                <c:pt idx="0">
                  <c:v>Norway spruce</c:v>
                </c:pt>
                <c:pt idx="1">
                  <c:v>silver fir</c:v>
                </c:pt>
                <c:pt idx="2">
                  <c:v>pines</c:v>
                </c:pt>
                <c:pt idx="3">
                  <c:v>other conifers</c:v>
                </c:pt>
                <c:pt idx="4">
                  <c:v>European beech</c:v>
                </c:pt>
                <c:pt idx="5">
                  <c:v>oaks</c:v>
                </c:pt>
                <c:pt idx="6">
                  <c:v>hornbeam</c:v>
                </c:pt>
                <c:pt idx="7">
                  <c:v>valuable broadleaves</c:v>
                </c:pt>
                <c:pt idx="8">
                  <c:v>other broadleaves</c:v>
                </c:pt>
              </c:strCache>
            </c:strRef>
          </c:cat>
          <c:val>
            <c:numRef>
              <c:f>Hárok1!$H$26:$H$36</c:f>
              <c:numCache>
                <c:formatCode>General</c:formatCode>
                <c:ptCount val="9"/>
                <c:pt idx="0">
                  <c:v>19.600000000000001</c:v>
                </c:pt>
                <c:pt idx="1">
                  <c:v>3.2</c:v>
                </c:pt>
                <c:pt idx="2">
                  <c:v>5</c:v>
                </c:pt>
                <c:pt idx="3">
                  <c:v>1.9</c:v>
                </c:pt>
                <c:pt idx="4">
                  <c:v>33.4</c:v>
                </c:pt>
                <c:pt idx="5">
                  <c:v>10.6</c:v>
                </c:pt>
                <c:pt idx="6">
                  <c:v>7.9</c:v>
                </c:pt>
                <c:pt idx="7">
                  <c:v>8.1</c:v>
                </c:pt>
                <c:pt idx="8">
                  <c:v>10.199999999999999</c:v>
                </c:pt>
              </c:numCache>
            </c:numRef>
          </c:val>
          <c:extLst xmlns:c16r2="http://schemas.microsoft.com/office/drawing/2015/06/chart">
            <c:ext xmlns:c16="http://schemas.microsoft.com/office/drawing/2014/chart" uri="{C3380CC4-5D6E-409C-BE32-E72D297353CC}">
              <c16:uniqueId val="{00000000-C18D-4A49-8263-B6F24546FCEC}"/>
            </c:ext>
          </c:extLst>
        </c:ser>
        <c:ser>
          <c:idx val="1"/>
          <c:order val="1"/>
          <c:tx>
            <c:strRef>
              <c:f>Hárok1!$I$25</c:f>
              <c:strCache>
                <c:ptCount val="1"/>
                <c:pt idx="0">
                  <c:v>FMP</c:v>
                </c:pt>
              </c:strCache>
            </c:strRef>
          </c:tx>
          <c:spPr>
            <a:solidFill>
              <a:srgbClr val="70AD47">
                <a:lumMod val="60000"/>
                <a:lumOff val="40000"/>
              </a:srgb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Hárok1!$G$26:$G$36</c:f>
              <c:strCache>
                <c:ptCount val="9"/>
                <c:pt idx="0">
                  <c:v>Norway spruce</c:v>
                </c:pt>
                <c:pt idx="1">
                  <c:v>silver fir</c:v>
                </c:pt>
                <c:pt idx="2">
                  <c:v>pines</c:v>
                </c:pt>
                <c:pt idx="3">
                  <c:v>other conifers</c:v>
                </c:pt>
                <c:pt idx="4">
                  <c:v>European beech</c:v>
                </c:pt>
                <c:pt idx="5">
                  <c:v>oaks</c:v>
                </c:pt>
                <c:pt idx="6">
                  <c:v>hornbeam</c:v>
                </c:pt>
                <c:pt idx="7">
                  <c:v>valuable broadleaves</c:v>
                </c:pt>
                <c:pt idx="8">
                  <c:v>other broadleaves</c:v>
                </c:pt>
              </c:strCache>
            </c:strRef>
          </c:cat>
          <c:val>
            <c:numRef>
              <c:f>Hárok1!$I$26:$I$36</c:f>
              <c:numCache>
                <c:formatCode>General</c:formatCode>
                <c:ptCount val="9"/>
                <c:pt idx="0">
                  <c:v>23.1</c:v>
                </c:pt>
                <c:pt idx="1">
                  <c:v>4.0999999999999996</c:v>
                </c:pt>
                <c:pt idx="2">
                  <c:v>6.8</c:v>
                </c:pt>
                <c:pt idx="3">
                  <c:v>3.6</c:v>
                </c:pt>
                <c:pt idx="4">
                  <c:v>33.5</c:v>
                </c:pt>
                <c:pt idx="5">
                  <c:v>10.6</c:v>
                </c:pt>
                <c:pt idx="6">
                  <c:v>5.9</c:v>
                </c:pt>
                <c:pt idx="7">
                  <c:v>4.5</c:v>
                </c:pt>
                <c:pt idx="8">
                  <c:v>7.9</c:v>
                </c:pt>
              </c:numCache>
            </c:numRef>
          </c:val>
          <c:extLst xmlns:c16r2="http://schemas.microsoft.com/office/drawing/2015/06/chart">
            <c:ext xmlns:c16="http://schemas.microsoft.com/office/drawing/2014/chart" uri="{C3380CC4-5D6E-409C-BE32-E72D297353CC}">
              <c16:uniqueId val="{00000001-C18D-4A49-8263-B6F24546FCEC}"/>
            </c:ext>
          </c:extLst>
        </c:ser>
        <c:ser>
          <c:idx val="2"/>
          <c:order val="2"/>
          <c:tx>
            <c:strRef>
              <c:f>Hárok1!$J$25</c:f>
              <c:strCache>
                <c:ptCount val="1"/>
                <c:pt idx="0">
                  <c:v>NFL</c:v>
                </c:pt>
              </c:strCache>
            </c:strRef>
          </c:tx>
          <c:spPr>
            <a:solidFill>
              <a:srgbClr val="FFC000">
                <a:lumMod val="60000"/>
                <a:lumOff val="40000"/>
              </a:srgb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Hárok1!$G$26:$G$36</c:f>
              <c:strCache>
                <c:ptCount val="9"/>
                <c:pt idx="0">
                  <c:v>Norway spruce</c:v>
                </c:pt>
                <c:pt idx="1">
                  <c:v>silver fir</c:v>
                </c:pt>
                <c:pt idx="2">
                  <c:v>pines</c:v>
                </c:pt>
                <c:pt idx="3">
                  <c:v>other conifers</c:v>
                </c:pt>
                <c:pt idx="4">
                  <c:v>European beech</c:v>
                </c:pt>
                <c:pt idx="5">
                  <c:v>oaks</c:v>
                </c:pt>
                <c:pt idx="6">
                  <c:v>hornbeam</c:v>
                </c:pt>
                <c:pt idx="7">
                  <c:v>valuable broadleaves</c:v>
                </c:pt>
                <c:pt idx="8">
                  <c:v>other broadleaves</c:v>
                </c:pt>
              </c:strCache>
            </c:strRef>
          </c:cat>
          <c:val>
            <c:numRef>
              <c:f>Hárok1!$J$26:$J$36</c:f>
              <c:numCache>
                <c:formatCode>General</c:formatCode>
                <c:ptCount val="9"/>
                <c:pt idx="0">
                  <c:v>12.9</c:v>
                </c:pt>
                <c:pt idx="1">
                  <c:v>0.4</c:v>
                </c:pt>
                <c:pt idx="2">
                  <c:v>5.4</c:v>
                </c:pt>
                <c:pt idx="3">
                  <c:v>0.1</c:v>
                </c:pt>
                <c:pt idx="4">
                  <c:v>7.8</c:v>
                </c:pt>
                <c:pt idx="5">
                  <c:v>6.6</c:v>
                </c:pt>
                <c:pt idx="6">
                  <c:v>12.4</c:v>
                </c:pt>
                <c:pt idx="7">
                  <c:v>10.1</c:v>
                </c:pt>
                <c:pt idx="8">
                  <c:v>44.4</c:v>
                </c:pt>
              </c:numCache>
            </c:numRef>
          </c:val>
          <c:extLst xmlns:c16r2="http://schemas.microsoft.com/office/drawing/2015/06/chart">
            <c:ext xmlns:c16="http://schemas.microsoft.com/office/drawing/2014/chart" uri="{C3380CC4-5D6E-409C-BE32-E72D297353CC}">
              <c16:uniqueId val="{00000002-C18D-4A49-8263-B6F24546FCEC}"/>
            </c:ext>
          </c:extLst>
        </c:ser>
        <c:dLbls>
          <c:showLegendKey val="0"/>
          <c:showVal val="0"/>
          <c:showCatName val="0"/>
          <c:showSerName val="0"/>
          <c:showPercent val="0"/>
          <c:showBubbleSize val="0"/>
        </c:dLbls>
        <c:gapWidth val="219"/>
        <c:overlap val="-27"/>
        <c:axId val="-270500768"/>
        <c:axId val="-37073136"/>
      </c:barChart>
      <c:catAx>
        <c:axId val="-27050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crossAx val="-37073136"/>
        <c:crosses val="autoZero"/>
        <c:auto val="1"/>
        <c:lblAlgn val="ctr"/>
        <c:lblOffset val="100"/>
        <c:noMultiLvlLbl val="0"/>
      </c:catAx>
      <c:valAx>
        <c:axId val="-37073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sk-SK" sz="1200" baseline="0"/>
                  <a:t>%</a:t>
                </a:r>
              </a:p>
            </c:rich>
          </c:tx>
          <c:layout>
            <c:manualLayout>
              <c:xMode val="edge"/>
              <c:yMode val="edge"/>
              <c:x val="1.1111111111111112E-2"/>
              <c:y val="0.3058953047535724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crossAx val="-270500768"/>
        <c:crosses val="autoZero"/>
        <c:crossBetween val="between"/>
      </c:valAx>
      <c:spPr>
        <a:noFill/>
        <a:ln>
          <a:noFill/>
        </a:ln>
        <a:effectLst/>
      </c:spPr>
    </c:plotArea>
    <c:legend>
      <c:legendPos val="b"/>
      <c:layout>
        <c:manualLayout>
          <c:xMode val="edge"/>
          <c:yMode val="edge"/>
          <c:x val="0.26844554386453906"/>
          <c:y val="0.94293433058724252"/>
          <c:w val="0.26133886140338658"/>
          <c:h val="5.706566941275748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baseline="0"/>
      </a:pPr>
      <a:endParaRPr lang="sk-SK"/>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k-SK" sz="1400" dirty="0" err="1" smtClean="0"/>
              <a:t>Broadleaves</a:t>
            </a:r>
            <a:endParaRPr lang="sk-SK" sz="1400" dirty="0"/>
          </a:p>
        </c:rich>
      </c:tx>
      <c:layout>
        <c:manualLayout>
          <c:xMode val="edge"/>
          <c:yMode val="edge"/>
          <c:x val="1.587353738988868E-2"/>
          <c:y val="1.8077622749905341E-2"/>
        </c:manualLayout>
      </c:layout>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barChart>
        <c:barDir val="col"/>
        <c:grouping val="clustered"/>
        <c:varyColors val="0"/>
        <c:ser>
          <c:idx val="0"/>
          <c:order val="0"/>
          <c:tx>
            <c:strRef>
              <c:f>'sortimentácia zásob a ťažby'!$A$56</c:f>
              <c:strCache>
                <c:ptCount val="1"/>
                <c:pt idx="0">
                  <c:v>FMP_broadleaves</c:v>
                </c:pt>
              </c:strCache>
            </c:strRef>
          </c:tx>
          <c:spPr>
            <a:solidFill>
              <a:schemeClr val="accent4">
                <a:lumMod val="20000"/>
                <a:lumOff val="8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'sortimentácia zásob a ťažby'!$B$55:$I$55</c:f>
              <c:strCache>
                <c:ptCount val="8"/>
                <c:pt idx="0">
                  <c:v>I</c:v>
                </c:pt>
                <c:pt idx="1">
                  <c:v>II</c:v>
                </c:pt>
                <c:pt idx="2">
                  <c:v>III</c:v>
                </c:pt>
                <c:pt idx="3">
                  <c:v>IV</c:v>
                </c:pt>
                <c:pt idx="4">
                  <c:v>V</c:v>
                </c:pt>
                <c:pt idx="5">
                  <c:v>VI</c:v>
                </c:pt>
                <c:pt idx="6">
                  <c:v>waste</c:v>
                </c:pt>
                <c:pt idx="7">
                  <c:v>raw trunks</c:v>
                </c:pt>
              </c:strCache>
            </c:strRef>
          </c:cat>
          <c:val>
            <c:numRef>
              <c:f>'sortimentácia zásob a ťažby'!$B$56:$I$56</c:f>
              <c:numCache>
                <c:formatCode>General</c:formatCode>
                <c:ptCount val="8"/>
                <c:pt idx="0">
                  <c:v>1.73</c:v>
                </c:pt>
                <c:pt idx="1">
                  <c:v>7.64</c:v>
                </c:pt>
                <c:pt idx="2">
                  <c:v>45.06</c:v>
                </c:pt>
                <c:pt idx="4">
                  <c:v>40.46</c:v>
                </c:pt>
                <c:pt idx="5">
                  <c:v>5.0199999999999996</c:v>
                </c:pt>
                <c:pt idx="6">
                  <c:v>0.1</c:v>
                </c:pt>
              </c:numCache>
            </c:numRef>
          </c:val>
          <c:extLst xmlns:c16r2="http://schemas.microsoft.com/office/drawing/2015/06/chart">
            <c:ext xmlns:c16="http://schemas.microsoft.com/office/drawing/2014/chart" uri="{C3380CC4-5D6E-409C-BE32-E72D297353CC}">
              <c16:uniqueId val="{00000000-0FEC-4416-B7EF-CAE1335E63C2}"/>
            </c:ext>
          </c:extLst>
        </c:ser>
        <c:ser>
          <c:idx val="1"/>
          <c:order val="1"/>
          <c:tx>
            <c:strRef>
              <c:f>'sortimentácia zásob a ťažby'!$A$57</c:f>
              <c:strCache>
                <c:ptCount val="1"/>
                <c:pt idx="0">
                  <c:v>Real_broadleaves</c:v>
                </c:pt>
              </c:strCache>
            </c:strRef>
          </c:tx>
          <c:spPr>
            <a:solidFill>
              <a:schemeClr val="accent4">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'sortimentácia zásob a ťažby'!$B$55:$I$55</c:f>
              <c:strCache>
                <c:ptCount val="8"/>
                <c:pt idx="0">
                  <c:v>I</c:v>
                </c:pt>
                <c:pt idx="1">
                  <c:v>II</c:v>
                </c:pt>
                <c:pt idx="2">
                  <c:v>III</c:v>
                </c:pt>
                <c:pt idx="3">
                  <c:v>IV</c:v>
                </c:pt>
                <c:pt idx="4">
                  <c:v>V</c:v>
                </c:pt>
                <c:pt idx="5">
                  <c:v>VI</c:v>
                </c:pt>
                <c:pt idx="6">
                  <c:v>waste</c:v>
                </c:pt>
                <c:pt idx="7">
                  <c:v>raw trunks</c:v>
                </c:pt>
              </c:strCache>
            </c:strRef>
          </c:cat>
          <c:val>
            <c:numRef>
              <c:f>'sortimentácia zásob a ťažby'!$B$57:$I$57</c:f>
              <c:numCache>
                <c:formatCode>General</c:formatCode>
                <c:ptCount val="8"/>
                <c:pt idx="0">
                  <c:v>0.11</c:v>
                </c:pt>
                <c:pt idx="1">
                  <c:v>0.51</c:v>
                </c:pt>
                <c:pt idx="2">
                  <c:v>34.630000000000003</c:v>
                </c:pt>
                <c:pt idx="3">
                  <c:v>0.15</c:v>
                </c:pt>
                <c:pt idx="4">
                  <c:v>56.19</c:v>
                </c:pt>
                <c:pt idx="5">
                  <c:v>6.48</c:v>
                </c:pt>
                <c:pt idx="7">
                  <c:v>1.93</c:v>
                </c:pt>
              </c:numCache>
            </c:numRef>
          </c:val>
          <c:extLst xmlns:c16r2="http://schemas.microsoft.com/office/drawing/2015/06/chart">
            <c:ext xmlns:c16="http://schemas.microsoft.com/office/drawing/2014/chart" uri="{C3380CC4-5D6E-409C-BE32-E72D297353CC}">
              <c16:uniqueId val="{00000001-0FEC-4416-B7EF-CAE1335E63C2}"/>
            </c:ext>
          </c:extLst>
        </c:ser>
        <c:dLbls>
          <c:dLblPos val="outEnd"/>
          <c:showLegendKey val="0"/>
          <c:showVal val="1"/>
          <c:showCatName val="0"/>
          <c:showSerName val="0"/>
          <c:showPercent val="0"/>
          <c:showBubbleSize val="0"/>
        </c:dLbls>
        <c:gapWidth val="219"/>
        <c:overlap val="-27"/>
        <c:axId val="-2143081568"/>
        <c:axId val="-2143082656"/>
      </c:barChart>
      <c:catAx>
        <c:axId val="-214308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2143082656"/>
        <c:crosses val="autoZero"/>
        <c:auto val="1"/>
        <c:lblAlgn val="ctr"/>
        <c:lblOffset val="100"/>
        <c:noMultiLvlLbl val="0"/>
      </c:catAx>
      <c:valAx>
        <c:axId val="-2143082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crossAx val="-21430815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300" b="0" i="0" u="none" strike="noStrike" kern="1200" baseline="0">
                <a:solidFill>
                  <a:schemeClr val="tx1">
                    <a:lumMod val="65000"/>
                    <a:lumOff val="35000"/>
                  </a:schemeClr>
                </a:solidFill>
                <a:latin typeface="+mn-lt"/>
                <a:ea typeface="+mn-ea"/>
                <a:cs typeface="+mn-cs"/>
              </a:defRPr>
            </a:pPr>
            <a:endParaRPr lang="sk-SK"/>
          </a:p>
        </c:txPr>
      </c:dTable>
      <c:spPr>
        <a:noFill/>
        <a:ln>
          <a:noFill/>
        </a:ln>
        <a:effectLst/>
      </c:spPr>
    </c:plotArea>
    <c:legend>
      <c:legendPos val="b"/>
      <c:layout>
        <c:manualLayout>
          <c:xMode val="edge"/>
          <c:yMode val="edge"/>
          <c:x val="0.21580720699675557"/>
          <c:y val="0.92150240702835196"/>
          <c:w val="0.56838558600648892"/>
          <c:h val="5.6804445671761614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k-SK" sz="1600" dirty="0" err="1" smtClean="0"/>
              <a:t>Conifers</a:t>
            </a:r>
            <a:endParaRPr lang="sk-SK" sz="16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lineChart>
        <c:grouping val="standard"/>
        <c:varyColors val="0"/>
        <c:ser>
          <c:idx val="0"/>
          <c:order val="0"/>
          <c:tx>
            <c:strRef>
              <c:f>'dodávky dreva spolu'!$A$27:$B$27</c:f>
              <c:strCache>
                <c:ptCount val="2"/>
                <c:pt idx="1">
                  <c:v>I grade logs</c:v>
                </c:pt>
              </c:strCache>
            </c:strRef>
          </c:tx>
          <c:spPr>
            <a:ln w="28575" cap="rnd">
              <a:solidFill>
                <a:schemeClr val="accent1"/>
              </a:solidFill>
              <a:round/>
            </a:ln>
            <a:effectLst/>
          </c:spPr>
          <c:marker>
            <c:symbol val="none"/>
          </c:marker>
          <c:cat>
            <c:numRef>
              <c:f>'dodávky dreva spolu'!$C$26:$S$26</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'dodávky dreva spolu'!$C$27:$S$27</c:f>
              <c:numCache>
                <c:formatCode>0.00</c:formatCode>
                <c:ptCount val="17"/>
                <c:pt idx="0">
                  <c:v>0.14791754456876016</c:v>
                </c:pt>
                <c:pt idx="1">
                  <c:v>0.21689372977278043</c:v>
                </c:pt>
                <c:pt idx="2">
                  <c:v>0.10221222317659698</c:v>
                </c:pt>
                <c:pt idx="3">
                  <c:v>8.2165814558773448E-2</c:v>
                </c:pt>
                <c:pt idx="4">
                  <c:v>2.4496043316909889E-2</c:v>
                </c:pt>
                <c:pt idx="5">
                  <c:v>7.6596081288775025E-3</c:v>
                </c:pt>
                <c:pt idx="6">
                  <c:v>6.4362138709843112E-3</c:v>
                </c:pt>
                <c:pt idx="7">
                  <c:v>1.0589371557313147E-2</c:v>
                </c:pt>
                <c:pt idx="8">
                  <c:v>4.0344833524260607E-3</c:v>
                </c:pt>
                <c:pt idx="9">
                  <c:v>0</c:v>
                </c:pt>
                <c:pt idx="10">
                  <c:v>1.3944001204511025E-3</c:v>
                </c:pt>
                <c:pt idx="11">
                  <c:v>2.0187771972875706E-3</c:v>
                </c:pt>
                <c:pt idx="12">
                  <c:v>9.9400030452554788E-4</c:v>
                </c:pt>
                <c:pt idx="13">
                  <c:v>2.4031344373605983E-2</c:v>
                </c:pt>
                <c:pt idx="14">
                  <c:v>1.7866880862084768E-3</c:v>
                </c:pt>
                <c:pt idx="15">
                  <c:v>3.2173251673330819E-4</c:v>
                </c:pt>
                <c:pt idx="16">
                  <c:v>8.5084883675928841E-2</c:v>
                </c:pt>
              </c:numCache>
            </c:numRef>
          </c:val>
          <c:smooth val="0"/>
          <c:extLst xmlns:c16r2="http://schemas.microsoft.com/office/drawing/2015/06/chart">
            <c:ext xmlns:c16="http://schemas.microsoft.com/office/drawing/2014/chart" uri="{C3380CC4-5D6E-409C-BE32-E72D297353CC}">
              <c16:uniqueId val="{00000000-87D3-4249-A842-D1262B50C5DB}"/>
            </c:ext>
          </c:extLst>
        </c:ser>
        <c:ser>
          <c:idx val="1"/>
          <c:order val="1"/>
          <c:tx>
            <c:strRef>
              <c:f>'dodávky dreva spolu'!$A$28:$B$28</c:f>
              <c:strCache>
                <c:ptCount val="2"/>
                <c:pt idx="1">
                  <c:v>II grade logs</c:v>
                </c:pt>
              </c:strCache>
            </c:strRef>
          </c:tx>
          <c:spPr>
            <a:ln w="28575" cap="rnd">
              <a:solidFill>
                <a:schemeClr val="accent2"/>
              </a:solidFill>
              <a:round/>
            </a:ln>
            <a:effectLst/>
          </c:spPr>
          <c:marker>
            <c:symbol val="none"/>
          </c:marker>
          <c:cat>
            <c:numRef>
              <c:f>'dodávky dreva spolu'!$C$26:$S$26</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'dodávky dreva spolu'!$C$28:$S$28</c:f>
              <c:numCache>
                <c:formatCode>0.00</c:formatCode>
                <c:ptCount val="17"/>
                <c:pt idx="0">
                  <c:v>0.82558629526749849</c:v>
                </c:pt>
                <c:pt idx="1">
                  <c:v>0.90196990109059227</c:v>
                </c:pt>
                <c:pt idx="2">
                  <c:v>0.81986482901369317</c:v>
                </c:pt>
                <c:pt idx="3">
                  <c:v>0.5949826792134717</c:v>
                </c:pt>
                <c:pt idx="4">
                  <c:v>0.44651970254210155</c:v>
                </c:pt>
                <c:pt idx="5">
                  <c:v>8.3322609881952905E-2</c:v>
                </c:pt>
                <c:pt idx="6">
                  <c:v>0.18652441306236942</c:v>
                </c:pt>
                <c:pt idx="7">
                  <c:v>0.2340616264909561</c:v>
                </c:pt>
                <c:pt idx="8">
                  <c:v>0.1252821883300109</c:v>
                </c:pt>
                <c:pt idx="9">
                  <c:v>0.14039566049776644</c:v>
                </c:pt>
                <c:pt idx="10">
                  <c:v>4.4949819613193401E-2</c:v>
                </c:pt>
                <c:pt idx="11">
                  <c:v>4.4614976060055322E-2</c:v>
                </c:pt>
                <c:pt idx="12">
                  <c:v>3.978260309703386E-2</c:v>
                </c:pt>
                <c:pt idx="13">
                  <c:v>0.18845113791129622</c:v>
                </c:pt>
                <c:pt idx="14">
                  <c:v>0.13675932068565319</c:v>
                </c:pt>
                <c:pt idx="15">
                  <c:v>7.4641943882127505E-3</c:v>
                </c:pt>
                <c:pt idx="16">
                  <c:v>3.7160856640539183E-2</c:v>
                </c:pt>
              </c:numCache>
            </c:numRef>
          </c:val>
          <c:smooth val="0"/>
          <c:extLst xmlns:c16r2="http://schemas.microsoft.com/office/drawing/2015/06/chart">
            <c:ext xmlns:c16="http://schemas.microsoft.com/office/drawing/2014/chart" uri="{C3380CC4-5D6E-409C-BE32-E72D297353CC}">
              <c16:uniqueId val="{00000001-87D3-4249-A842-D1262B50C5DB}"/>
            </c:ext>
          </c:extLst>
        </c:ser>
        <c:ser>
          <c:idx val="2"/>
          <c:order val="2"/>
          <c:tx>
            <c:strRef>
              <c:f>'dodávky dreva spolu'!$A$29:$B$29</c:f>
              <c:strCache>
                <c:ptCount val="2"/>
                <c:pt idx="1">
                  <c:v>III grade logs</c:v>
                </c:pt>
              </c:strCache>
            </c:strRef>
          </c:tx>
          <c:spPr>
            <a:ln w="28575" cap="rnd">
              <a:solidFill>
                <a:schemeClr val="tx1"/>
              </a:solidFill>
              <a:round/>
            </a:ln>
            <a:effectLst/>
          </c:spPr>
          <c:marker>
            <c:symbol val="none"/>
          </c:marker>
          <c:cat>
            <c:numRef>
              <c:f>'dodávky dreva spolu'!$C$26:$S$26</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'dodávky dreva spolu'!$C$29:$S$29</c:f>
              <c:numCache>
                <c:formatCode>0.00</c:formatCode>
                <c:ptCount val="17"/>
                <c:pt idx="0">
                  <c:v>51.359069839440664</c:v>
                </c:pt>
                <c:pt idx="1">
                  <c:v>52.059702061718824</c:v>
                </c:pt>
                <c:pt idx="2">
                  <c:v>58.838911172226119</c:v>
                </c:pt>
                <c:pt idx="3">
                  <c:v>50.758651420019937</c:v>
                </c:pt>
                <c:pt idx="4">
                  <c:v>53.717196560464274</c:v>
                </c:pt>
                <c:pt idx="5">
                  <c:v>41.888934568006455</c:v>
                </c:pt>
                <c:pt idx="6">
                  <c:v>59.781147763520501</c:v>
                </c:pt>
                <c:pt idx="7">
                  <c:v>61.899299133720433</c:v>
                </c:pt>
                <c:pt idx="8">
                  <c:v>57.709151471069397</c:v>
                </c:pt>
                <c:pt idx="9">
                  <c:v>52.405612267594549</c:v>
                </c:pt>
                <c:pt idx="10">
                  <c:v>58.086290806375317</c:v>
                </c:pt>
                <c:pt idx="11">
                  <c:v>60.856277194993503</c:v>
                </c:pt>
                <c:pt idx="12">
                  <c:v>61.862761088864083</c:v>
                </c:pt>
                <c:pt idx="13">
                  <c:v>58.919798472257852</c:v>
                </c:pt>
                <c:pt idx="14">
                  <c:v>59.799964732330821</c:v>
                </c:pt>
                <c:pt idx="15">
                  <c:v>58.984144592598696</c:v>
                </c:pt>
                <c:pt idx="16">
                  <c:v>57.240061251874167</c:v>
                </c:pt>
              </c:numCache>
            </c:numRef>
          </c:val>
          <c:smooth val="0"/>
          <c:extLst xmlns:c16r2="http://schemas.microsoft.com/office/drawing/2015/06/chart">
            <c:ext xmlns:c16="http://schemas.microsoft.com/office/drawing/2014/chart" uri="{C3380CC4-5D6E-409C-BE32-E72D297353CC}">
              <c16:uniqueId val="{00000002-87D3-4249-A842-D1262B50C5DB}"/>
            </c:ext>
          </c:extLst>
        </c:ser>
        <c:ser>
          <c:idx val="3"/>
          <c:order val="3"/>
          <c:tx>
            <c:strRef>
              <c:f>'dodávky dreva spolu'!$A$30:$B$30</c:f>
              <c:strCache>
                <c:ptCount val="2"/>
                <c:pt idx="1">
                  <c:v>Mining timber, thin poles </c:v>
                </c:pt>
              </c:strCache>
            </c:strRef>
          </c:tx>
          <c:spPr>
            <a:ln w="28575" cap="rnd">
              <a:solidFill>
                <a:schemeClr val="accent4"/>
              </a:solidFill>
              <a:round/>
            </a:ln>
            <a:effectLst/>
          </c:spPr>
          <c:marker>
            <c:symbol val="none"/>
          </c:marker>
          <c:cat>
            <c:numRef>
              <c:f>'dodávky dreva spolu'!$C$26:$S$26</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'dodávky dreva spolu'!$C$30:$S$30</c:f>
              <c:numCache>
                <c:formatCode>0.00</c:formatCode>
                <c:ptCount val="17"/>
                <c:pt idx="0">
                  <c:v>0.61052106535031514</c:v>
                </c:pt>
                <c:pt idx="1">
                  <c:v>1.6672399163666578</c:v>
                </c:pt>
                <c:pt idx="2">
                  <c:v>0.80042710459334443</c:v>
                </c:pt>
                <c:pt idx="3">
                  <c:v>1.0840972447451551</c:v>
                </c:pt>
                <c:pt idx="4">
                  <c:v>1.1438508040137105</c:v>
                </c:pt>
                <c:pt idx="5">
                  <c:v>1.8587779944750551</c:v>
                </c:pt>
                <c:pt idx="6">
                  <c:v>2.1405757161860297</c:v>
                </c:pt>
                <c:pt idx="7">
                  <c:v>1.16971983403493</c:v>
                </c:pt>
                <c:pt idx="8">
                  <c:v>0.77129153488311075</c:v>
                </c:pt>
                <c:pt idx="9">
                  <c:v>0.40590020891922518</c:v>
                </c:pt>
                <c:pt idx="10">
                  <c:v>0.41537456172359138</c:v>
                </c:pt>
                <c:pt idx="11">
                  <c:v>0.57889353758219864</c:v>
                </c:pt>
                <c:pt idx="12">
                  <c:v>0.42913704056289331</c:v>
                </c:pt>
                <c:pt idx="13">
                  <c:v>0.34825711071195942</c:v>
                </c:pt>
                <c:pt idx="14">
                  <c:v>0.50549678473826576</c:v>
                </c:pt>
                <c:pt idx="15">
                  <c:v>0.40810697305897697</c:v>
                </c:pt>
                <c:pt idx="16">
                  <c:v>0.49383505239199432</c:v>
                </c:pt>
              </c:numCache>
            </c:numRef>
          </c:val>
          <c:smooth val="0"/>
          <c:extLst xmlns:c16r2="http://schemas.microsoft.com/office/drawing/2015/06/chart">
            <c:ext xmlns:c16="http://schemas.microsoft.com/office/drawing/2014/chart" uri="{C3380CC4-5D6E-409C-BE32-E72D297353CC}">
              <c16:uniqueId val="{00000003-87D3-4249-A842-D1262B50C5DB}"/>
            </c:ext>
          </c:extLst>
        </c:ser>
        <c:ser>
          <c:idx val="4"/>
          <c:order val="4"/>
          <c:tx>
            <c:strRef>
              <c:f>'dodávky dreva spolu'!$A$31:$B$31</c:f>
              <c:strCache>
                <c:ptCount val="2"/>
                <c:pt idx="1">
                  <c:v>Pulpwood</c:v>
                </c:pt>
              </c:strCache>
            </c:strRef>
          </c:tx>
          <c:spPr>
            <a:ln w="28575" cap="rnd">
              <a:solidFill>
                <a:schemeClr val="accent5"/>
              </a:solidFill>
              <a:round/>
            </a:ln>
            <a:effectLst/>
          </c:spPr>
          <c:marker>
            <c:symbol val="none"/>
          </c:marker>
          <c:cat>
            <c:numRef>
              <c:f>'dodávky dreva spolu'!$C$26:$S$26</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'dodávky dreva spolu'!$C$31:$S$31</c:f>
              <c:numCache>
                <c:formatCode>0.00</c:formatCode>
                <c:ptCount val="17"/>
                <c:pt idx="0">
                  <c:v>34.263620023907606</c:v>
                </c:pt>
                <c:pt idx="1">
                  <c:v>33.05368770676408</c:v>
                </c:pt>
                <c:pt idx="2">
                  <c:v>32.869815840694713</c:v>
                </c:pt>
                <c:pt idx="3">
                  <c:v>39.083054084895622</c:v>
                </c:pt>
                <c:pt idx="4">
                  <c:v>33.798766824452045</c:v>
                </c:pt>
                <c:pt idx="5">
                  <c:v>33.720491707847508</c:v>
                </c:pt>
                <c:pt idx="6">
                  <c:v>21.272127105789764</c:v>
                </c:pt>
                <c:pt idx="7">
                  <c:v>22.713228255121088</c:v>
                </c:pt>
                <c:pt idx="8">
                  <c:v>22.655132855044783</c:v>
                </c:pt>
                <c:pt idx="9">
                  <c:v>28.887050162452287</c:v>
                </c:pt>
                <c:pt idx="10">
                  <c:v>23.474334342367218</c:v>
                </c:pt>
                <c:pt idx="11">
                  <c:v>19.093851667225501</c:v>
                </c:pt>
                <c:pt idx="12">
                  <c:v>22.562880685173447</c:v>
                </c:pt>
                <c:pt idx="13">
                  <c:v>22.140738803466039</c:v>
                </c:pt>
                <c:pt idx="14">
                  <c:v>23.447096165767366</c:v>
                </c:pt>
                <c:pt idx="15">
                  <c:v>25.792459361965815</c:v>
                </c:pt>
                <c:pt idx="16">
                  <c:v>27.503038814611031</c:v>
                </c:pt>
              </c:numCache>
            </c:numRef>
          </c:val>
          <c:smooth val="0"/>
          <c:extLst xmlns:c16r2="http://schemas.microsoft.com/office/drawing/2015/06/chart">
            <c:ext xmlns:c16="http://schemas.microsoft.com/office/drawing/2014/chart" uri="{C3380CC4-5D6E-409C-BE32-E72D297353CC}">
              <c16:uniqueId val="{00000004-87D3-4249-A842-D1262B50C5DB}"/>
            </c:ext>
          </c:extLst>
        </c:ser>
        <c:ser>
          <c:idx val="5"/>
          <c:order val="5"/>
          <c:tx>
            <c:strRef>
              <c:f>'dodávky dreva spolu'!$A$32:$B$32</c:f>
              <c:strCache>
                <c:ptCount val="2"/>
                <c:pt idx="1">
                  <c:v>Energy wood, fuel wood</c:v>
                </c:pt>
              </c:strCache>
            </c:strRef>
          </c:tx>
          <c:spPr>
            <a:ln w="28575" cap="rnd">
              <a:solidFill>
                <a:srgbClr val="FF0000"/>
              </a:solidFill>
              <a:round/>
            </a:ln>
            <a:effectLst/>
          </c:spPr>
          <c:marker>
            <c:symbol val="none"/>
          </c:marker>
          <c:cat>
            <c:numRef>
              <c:f>'dodávky dreva spolu'!$C$26:$S$26</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'dodávky dreva spolu'!$C$32:$S$32</c:f>
              <c:numCache>
                <c:formatCode>0.00</c:formatCode>
                <c:ptCount val="17"/>
                <c:pt idx="0">
                  <c:v>3.8561071886206686</c:v>
                </c:pt>
                <c:pt idx="1">
                  <c:v>4.433799193441339</c:v>
                </c:pt>
                <c:pt idx="2">
                  <c:v>4.1663054927331808</c:v>
                </c:pt>
                <c:pt idx="3">
                  <c:v>4.6624006839713932</c:v>
                </c:pt>
                <c:pt idx="4">
                  <c:v>3.8339428306036192</c:v>
                </c:pt>
                <c:pt idx="5">
                  <c:v>2.1478516052588921</c:v>
                </c:pt>
                <c:pt idx="6">
                  <c:v>4.3041079606741039</c:v>
                </c:pt>
                <c:pt idx="7">
                  <c:v>3.8622196986248629</c:v>
                </c:pt>
                <c:pt idx="8">
                  <c:v>4.2128534375520204</c:v>
                </c:pt>
                <c:pt idx="9">
                  <c:v>4.6187082596292512</c:v>
                </c:pt>
                <c:pt idx="10">
                  <c:v>3.945838992534946</c:v>
                </c:pt>
                <c:pt idx="11">
                  <c:v>5.1074512515776282</c:v>
                </c:pt>
                <c:pt idx="12">
                  <c:v>6.6039798868556554</c:v>
                </c:pt>
                <c:pt idx="13">
                  <c:v>8.8043542624795226</c:v>
                </c:pt>
                <c:pt idx="14">
                  <c:v>5.0307504556054621</c:v>
                </c:pt>
                <c:pt idx="15">
                  <c:v>5.0993531460506905</c:v>
                </c:pt>
                <c:pt idx="16">
                  <c:v>4.8346467032640135</c:v>
                </c:pt>
              </c:numCache>
            </c:numRef>
          </c:val>
          <c:smooth val="0"/>
          <c:extLst xmlns:c16r2="http://schemas.microsoft.com/office/drawing/2015/06/chart">
            <c:ext xmlns:c16="http://schemas.microsoft.com/office/drawing/2014/chart" uri="{C3380CC4-5D6E-409C-BE32-E72D297353CC}">
              <c16:uniqueId val="{00000005-87D3-4249-A842-D1262B50C5DB}"/>
            </c:ext>
          </c:extLst>
        </c:ser>
        <c:ser>
          <c:idx val="6"/>
          <c:order val="6"/>
          <c:tx>
            <c:strRef>
              <c:f>'dodávky dreva spolu'!$A$33:$B$33</c:f>
              <c:strCache>
                <c:ptCount val="2"/>
                <c:pt idx="1">
                  <c:v>Stumpage, raw trunks</c:v>
                </c:pt>
              </c:strCache>
            </c:strRef>
          </c:tx>
          <c:spPr>
            <a:ln w="28575" cap="rnd">
              <a:solidFill>
                <a:schemeClr val="accent6"/>
              </a:solidFill>
              <a:round/>
            </a:ln>
            <a:effectLst/>
          </c:spPr>
          <c:marker>
            <c:symbol val="none"/>
          </c:marker>
          <c:cat>
            <c:numRef>
              <c:f>'dodávky dreva spolu'!$C$26:$S$26</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'dodávky dreva spolu'!$C$33:$S$33</c:f>
              <c:numCache>
                <c:formatCode>0.00</c:formatCode>
                <c:ptCount val="17"/>
                <c:pt idx="0">
                  <c:v>8.9371780428444882</c:v>
                </c:pt>
                <c:pt idx="1">
                  <c:v>7.6667074908457282</c:v>
                </c:pt>
                <c:pt idx="2">
                  <c:v>2.4024633375623519</c:v>
                </c:pt>
                <c:pt idx="3">
                  <c:v>3.7346480725956477</c:v>
                </c:pt>
                <c:pt idx="4">
                  <c:v>7.0352272346073441</c:v>
                </c:pt>
                <c:pt idx="5">
                  <c:v>20.29296190640126</c:v>
                </c:pt>
                <c:pt idx="6">
                  <c:v>12.309080826896245</c:v>
                </c:pt>
                <c:pt idx="7">
                  <c:v>10.110882080450418</c:v>
                </c:pt>
                <c:pt idx="8">
                  <c:v>14.522254029768256</c:v>
                </c:pt>
                <c:pt idx="9">
                  <c:v>13.542333440906917</c:v>
                </c:pt>
                <c:pt idx="10">
                  <c:v>14.031817077265277</c:v>
                </c:pt>
                <c:pt idx="11">
                  <c:v>14.316892595363823</c:v>
                </c:pt>
                <c:pt idx="12">
                  <c:v>8.5004646951423659</c:v>
                </c:pt>
                <c:pt idx="13">
                  <c:v>9.5743688687997146</c:v>
                </c:pt>
                <c:pt idx="14">
                  <c:v>11.078145852786223</c:v>
                </c:pt>
                <c:pt idx="15">
                  <c:v>9.7081499994208809</c:v>
                </c:pt>
                <c:pt idx="16">
                  <c:v>9.8061724375423243</c:v>
                </c:pt>
              </c:numCache>
            </c:numRef>
          </c:val>
          <c:smooth val="0"/>
          <c:extLst xmlns:c16r2="http://schemas.microsoft.com/office/drawing/2015/06/chart">
            <c:ext xmlns:c16="http://schemas.microsoft.com/office/drawing/2014/chart" uri="{C3380CC4-5D6E-409C-BE32-E72D297353CC}">
              <c16:uniqueId val="{00000006-87D3-4249-A842-D1262B50C5DB}"/>
            </c:ext>
          </c:extLst>
        </c:ser>
        <c:dLbls>
          <c:showLegendKey val="0"/>
          <c:showVal val="0"/>
          <c:showCatName val="0"/>
          <c:showSerName val="0"/>
          <c:showPercent val="0"/>
          <c:showBubbleSize val="0"/>
        </c:dLbls>
        <c:smooth val="0"/>
        <c:axId val="-2143091904"/>
        <c:axId val="-2143088640"/>
      </c:lineChart>
      <c:catAx>
        <c:axId val="-214309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2143088640"/>
        <c:crosses val="autoZero"/>
        <c:auto val="1"/>
        <c:lblAlgn val="ctr"/>
        <c:lblOffset val="100"/>
        <c:noMultiLvlLbl val="0"/>
      </c:catAx>
      <c:valAx>
        <c:axId val="-2143088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crossAx val="-214309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k-SK" sz="1600" dirty="0" err="1" smtClean="0"/>
              <a:t>Broadleaves</a:t>
            </a:r>
            <a:endParaRPr lang="sk-SK" sz="16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lineChart>
        <c:grouping val="standard"/>
        <c:varyColors val="0"/>
        <c:ser>
          <c:idx val="0"/>
          <c:order val="0"/>
          <c:tx>
            <c:strRef>
              <c:f>'dodávky dreva spolu'!$B$61</c:f>
              <c:strCache>
                <c:ptCount val="1"/>
                <c:pt idx="0">
                  <c:v>I grade logs</c:v>
                </c:pt>
              </c:strCache>
            </c:strRef>
          </c:tx>
          <c:spPr>
            <a:ln w="28575" cap="rnd">
              <a:solidFill>
                <a:schemeClr val="accent1"/>
              </a:solidFill>
              <a:round/>
            </a:ln>
            <a:effectLst/>
          </c:spPr>
          <c:marker>
            <c:symbol val="none"/>
          </c:marker>
          <c:cat>
            <c:numRef>
              <c:f>'dodávky dreva spolu'!$C$60:$S$60</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'dodávky dreva spolu'!$C$61:$S$61</c:f>
              <c:numCache>
                <c:formatCode>0.00</c:formatCode>
                <c:ptCount val="17"/>
                <c:pt idx="0">
                  <c:v>0.29045536062432553</c:v>
                </c:pt>
                <c:pt idx="1">
                  <c:v>0.24991631595088129</c:v>
                </c:pt>
                <c:pt idx="2">
                  <c:v>0.26554872852348899</c:v>
                </c:pt>
                <c:pt idx="3">
                  <c:v>0.10321621452664595</c:v>
                </c:pt>
                <c:pt idx="4">
                  <c:v>0.22876451686759353</c:v>
                </c:pt>
                <c:pt idx="5">
                  <c:v>0.19370624951499765</c:v>
                </c:pt>
                <c:pt idx="6">
                  <c:v>0.17932520370453925</c:v>
                </c:pt>
                <c:pt idx="7">
                  <c:v>0.19300941196703783</c:v>
                </c:pt>
                <c:pt idx="8">
                  <c:v>7.8444398934267828E-2</c:v>
                </c:pt>
                <c:pt idx="9">
                  <c:v>3.1643252683515692E-2</c:v>
                </c:pt>
                <c:pt idx="10">
                  <c:v>6.205711244151832E-2</c:v>
                </c:pt>
                <c:pt idx="11">
                  <c:v>5.9191357849217724E-2</c:v>
                </c:pt>
                <c:pt idx="12">
                  <c:v>5.9812652362665988E-2</c:v>
                </c:pt>
                <c:pt idx="13">
                  <c:v>6.3623147452816997E-2</c:v>
                </c:pt>
                <c:pt idx="14">
                  <c:v>5.1383663777154642E-2</c:v>
                </c:pt>
                <c:pt idx="15">
                  <c:v>8.6789025343087869E-2</c:v>
                </c:pt>
                <c:pt idx="16">
                  <c:v>0.10824325541897555</c:v>
                </c:pt>
              </c:numCache>
            </c:numRef>
          </c:val>
          <c:smooth val="0"/>
          <c:extLst xmlns:c16r2="http://schemas.microsoft.com/office/drawing/2015/06/chart">
            <c:ext xmlns:c16="http://schemas.microsoft.com/office/drawing/2014/chart" uri="{C3380CC4-5D6E-409C-BE32-E72D297353CC}">
              <c16:uniqueId val="{00000000-C51C-4A4A-B554-00C7F1FBCB19}"/>
            </c:ext>
          </c:extLst>
        </c:ser>
        <c:ser>
          <c:idx val="1"/>
          <c:order val="1"/>
          <c:tx>
            <c:strRef>
              <c:f>'dodávky dreva spolu'!$B$62</c:f>
              <c:strCache>
                <c:ptCount val="1"/>
                <c:pt idx="0">
                  <c:v>II grade logs</c:v>
                </c:pt>
              </c:strCache>
            </c:strRef>
          </c:tx>
          <c:spPr>
            <a:ln w="28575" cap="rnd">
              <a:solidFill>
                <a:schemeClr val="accent2"/>
              </a:solidFill>
              <a:round/>
            </a:ln>
            <a:effectLst/>
          </c:spPr>
          <c:marker>
            <c:symbol val="none"/>
          </c:marker>
          <c:cat>
            <c:numRef>
              <c:f>'dodávky dreva spolu'!$C$60:$S$60</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'dodávky dreva spolu'!$C$62:$S$62</c:f>
              <c:numCache>
                <c:formatCode>0.00</c:formatCode>
                <c:ptCount val="17"/>
                <c:pt idx="0">
                  <c:v>1.474074905954265</c:v>
                </c:pt>
                <c:pt idx="1">
                  <c:v>1.2325107018703134</c:v>
                </c:pt>
                <c:pt idx="2">
                  <c:v>1.2834214886655435</c:v>
                </c:pt>
                <c:pt idx="3">
                  <c:v>0.99186773103716319</c:v>
                </c:pt>
                <c:pt idx="4">
                  <c:v>1.2495519607146521</c:v>
                </c:pt>
                <c:pt idx="5">
                  <c:v>1.2631507257926944</c:v>
                </c:pt>
                <c:pt idx="6">
                  <c:v>1.1334538495308399</c:v>
                </c:pt>
                <c:pt idx="7">
                  <c:v>1.1641569710372308</c:v>
                </c:pt>
                <c:pt idx="8">
                  <c:v>0.83536171602333553</c:v>
                </c:pt>
                <c:pt idx="9">
                  <c:v>0.45886287864312586</c:v>
                </c:pt>
                <c:pt idx="10">
                  <c:v>0.54576680951824275</c:v>
                </c:pt>
                <c:pt idx="11">
                  <c:v>0.51215933420880577</c:v>
                </c:pt>
                <c:pt idx="12">
                  <c:v>0.65966097510516886</c:v>
                </c:pt>
                <c:pt idx="13">
                  <c:v>0.68873117087790714</c:v>
                </c:pt>
                <c:pt idx="14">
                  <c:v>0.40945190675693932</c:v>
                </c:pt>
                <c:pt idx="15">
                  <c:v>0.43436060609208177</c:v>
                </c:pt>
                <c:pt idx="16">
                  <c:v>0.50731200498473816</c:v>
                </c:pt>
              </c:numCache>
            </c:numRef>
          </c:val>
          <c:smooth val="0"/>
          <c:extLst xmlns:c16r2="http://schemas.microsoft.com/office/drawing/2015/06/chart">
            <c:ext xmlns:c16="http://schemas.microsoft.com/office/drawing/2014/chart" uri="{C3380CC4-5D6E-409C-BE32-E72D297353CC}">
              <c16:uniqueId val="{00000001-C51C-4A4A-B554-00C7F1FBCB19}"/>
            </c:ext>
          </c:extLst>
        </c:ser>
        <c:ser>
          <c:idx val="2"/>
          <c:order val="2"/>
          <c:tx>
            <c:strRef>
              <c:f>'dodávky dreva spolu'!$B$63</c:f>
              <c:strCache>
                <c:ptCount val="1"/>
                <c:pt idx="0">
                  <c:v>III grade logs</c:v>
                </c:pt>
              </c:strCache>
            </c:strRef>
          </c:tx>
          <c:spPr>
            <a:ln w="28575" cap="rnd">
              <a:solidFill>
                <a:schemeClr val="tx1"/>
              </a:solidFill>
              <a:round/>
            </a:ln>
            <a:effectLst/>
          </c:spPr>
          <c:marker>
            <c:symbol val="none"/>
          </c:marker>
          <c:cat>
            <c:numRef>
              <c:f>'dodávky dreva spolu'!$C$60:$S$60</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'dodávky dreva spolu'!$C$63:$S$63</c:f>
              <c:numCache>
                <c:formatCode>0.00</c:formatCode>
                <c:ptCount val="17"/>
                <c:pt idx="0">
                  <c:v>25.361028898355269</c:v>
                </c:pt>
                <c:pt idx="1">
                  <c:v>26.751802798287699</c:v>
                </c:pt>
                <c:pt idx="2">
                  <c:v>24.412286142987668</c:v>
                </c:pt>
                <c:pt idx="3">
                  <c:v>23.568732893560231</c:v>
                </c:pt>
                <c:pt idx="4">
                  <c:v>26.393532444360229</c:v>
                </c:pt>
                <c:pt idx="5">
                  <c:v>30.657550205313562</c:v>
                </c:pt>
                <c:pt idx="6">
                  <c:v>36.360268121643415</c:v>
                </c:pt>
                <c:pt idx="7">
                  <c:v>41.578990919017492</c:v>
                </c:pt>
                <c:pt idx="8">
                  <c:v>37.901216963444121</c:v>
                </c:pt>
                <c:pt idx="9">
                  <c:v>31.916684672844127</c:v>
                </c:pt>
                <c:pt idx="10">
                  <c:v>38.613763496489234</c:v>
                </c:pt>
                <c:pt idx="11">
                  <c:v>35.934733292189847</c:v>
                </c:pt>
                <c:pt idx="12">
                  <c:v>36.89916164276589</c:v>
                </c:pt>
                <c:pt idx="13">
                  <c:v>37.447098138517894</c:v>
                </c:pt>
                <c:pt idx="14">
                  <c:v>37.293989455027102</c:v>
                </c:pt>
                <c:pt idx="15">
                  <c:v>32.961017647486521</c:v>
                </c:pt>
                <c:pt idx="16">
                  <c:v>34.634110054592995</c:v>
                </c:pt>
              </c:numCache>
            </c:numRef>
          </c:val>
          <c:smooth val="0"/>
          <c:extLst xmlns:c16r2="http://schemas.microsoft.com/office/drawing/2015/06/chart">
            <c:ext xmlns:c16="http://schemas.microsoft.com/office/drawing/2014/chart" uri="{C3380CC4-5D6E-409C-BE32-E72D297353CC}">
              <c16:uniqueId val="{00000002-C51C-4A4A-B554-00C7F1FBCB19}"/>
            </c:ext>
          </c:extLst>
        </c:ser>
        <c:ser>
          <c:idx val="3"/>
          <c:order val="3"/>
          <c:tx>
            <c:strRef>
              <c:f>'dodávky dreva spolu'!$B$64</c:f>
              <c:strCache>
                <c:ptCount val="1"/>
                <c:pt idx="0">
                  <c:v>Mining timber, thin poles </c:v>
                </c:pt>
              </c:strCache>
            </c:strRef>
          </c:tx>
          <c:spPr>
            <a:ln w="28575" cap="rnd">
              <a:solidFill>
                <a:schemeClr val="accent4"/>
              </a:solidFill>
              <a:round/>
            </a:ln>
            <a:effectLst/>
          </c:spPr>
          <c:marker>
            <c:symbol val="none"/>
          </c:marker>
          <c:cat>
            <c:numRef>
              <c:f>'dodávky dreva spolu'!$C$60:$S$60</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'dodávky dreva spolu'!$C$64:$S$64</c:f>
              <c:numCache>
                <c:formatCode>0.00</c:formatCode>
                <c:ptCount val="17"/>
                <c:pt idx="0">
                  <c:v>0.15677195557232751</c:v>
                </c:pt>
                <c:pt idx="1">
                  <c:v>0.20381492362201936</c:v>
                </c:pt>
                <c:pt idx="2">
                  <c:v>0.55390468047534025</c:v>
                </c:pt>
                <c:pt idx="3">
                  <c:v>0.49498256400220697</c:v>
                </c:pt>
                <c:pt idx="4">
                  <c:v>0.25033356228732934</c:v>
                </c:pt>
                <c:pt idx="5">
                  <c:v>0.71991536647840659</c:v>
                </c:pt>
                <c:pt idx="6">
                  <c:v>0.18051082488605685</c:v>
                </c:pt>
                <c:pt idx="7">
                  <c:v>0.10020394488134041</c:v>
                </c:pt>
                <c:pt idx="8">
                  <c:v>7.6095368008779422E-3</c:v>
                </c:pt>
                <c:pt idx="9">
                  <c:v>0.21582412637300824</c:v>
                </c:pt>
                <c:pt idx="10">
                  <c:v>1.7535176060629425E-2</c:v>
                </c:pt>
                <c:pt idx="11">
                  <c:v>2.3299291218026905E-2</c:v>
                </c:pt>
                <c:pt idx="12">
                  <c:v>5.5733312918976631E-2</c:v>
                </c:pt>
                <c:pt idx="13">
                  <c:v>7.3175348736403398E-2</c:v>
                </c:pt>
                <c:pt idx="14">
                  <c:v>7.977531528792145E-2</c:v>
                </c:pt>
                <c:pt idx="15">
                  <c:v>8.4965532523379378E-2</c:v>
                </c:pt>
                <c:pt idx="16">
                  <c:v>0.15145217570416422</c:v>
                </c:pt>
              </c:numCache>
            </c:numRef>
          </c:val>
          <c:smooth val="0"/>
          <c:extLst xmlns:c16r2="http://schemas.microsoft.com/office/drawing/2015/06/chart">
            <c:ext xmlns:c16="http://schemas.microsoft.com/office/drawing/2014/chart" uri="{C3380CC4-5D6E-409C-BE32-E72D297353CC}">
              <c16:uniqueId val="{00000003-C51C-4A4A-B554-00C7F1FBCB19}"/>
            </c:ext>
          </c:extLst>
        </c:ser>
        <c:ser>
          <c:idx val="4"/>
          <c:order val="4"/>
          <c:tx>
            <c:strRef>
              <c:f>'dodávky dreva spolu'!$B$65</c:f>
              <c:strCache>
                <c:ptCount val="1"/>
                <c:pt idx="0">
                  <c:v>Pulpwood</c:v>
                </c:pt>
              </c:strCache>
            </c:strRef>
          </c:tx>
          <c:spPr>
            <a:ln w="28575" cap="rnd">
              <a:solidFill>
                <a:schemeClr val="accent5"/>
              </a:solidFill>
              <a:round/>
            </a:ln>
            <a:effectLst/>
          </c:spPr>
          <c:marker>
            <c:symbol val="none"/>
          </c:marker>
          <c:cat>
            <c:numRef>
              <c:f>'dodávky dreva spolu'!$C$60:$S$60</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'dodávky dreva spolu'!$C$65:$S$65</c:f>
              <c:numCache>
                <c:formatCode>0.00</c:formatCode>
                <c:ptCount val="17"/>
                <c:pt idx="0">
                  <c:v>62.144682204586879</c:v>
                </c:pt>
                <c:pt idx="1">
                  <c:v>60.588019918474032</c:v>
                </c:pt>
                <c:pt idx="2">
                  <c:v>66.537996205548623</c:v>
                </c:pt>
                <c:pt idx="3">
                  <c:v>66.280506201126883</c:v>
                </c:pt>
                <c:pt idx="4">
                  <c:v>64.827329212161402</c:v>
                </c:pt>
                <c:pt idx="5">
                  <c:v>59.01344712975208</c:v>
                </c:pt>
                <c:pt idx="6">
                  <c:v>49.542860699720684</c:v>
                </c:pt>
                <c:pt idx="7">
                  <c:v>49.297258182537966</c:v>
                </c:pt>
                <c:pt idx="8">
                  <c:v>52.384150592071585</c:v>
                </c:pt>
                <c:pt idx="9">
                  <c:v>57.124785488390032</c:v>
                </c:pt>
                <c:pt idx="10">
                  <c:v>53.112493750761722</c:v>
                </c:pt>
                <c:pt idx="11">
                  <c:v>52.973263199898625</c:v>
                </c:pt>
                <c:pt idx="12">
                  <c:v>53.001162081957112</c:v>
                </c:pt>
                <c:pt idx="13">
                  <c:v>51.68257162218076</c:v>
                </c:pt>
                <c:pt idx="14">
                  <c:v>52.64518870992665</c:v>
                </c:pt>
                <c:pt idx="15">
                  <c:v>56.496400909899833</c:v>
                </c:pt>
                <c:pt idx="16">
                  <c:v>56.189223646179833</c:v>
                </c:pt>
              </c:numCache>
            </c:numRef>
          </c:val>
          <c:smooth val="0"/>
          <c:extLst xmlns:c16r2="http://schemas.microsoft.com/office/drawing/2015/06/chart">
            <c:ext xmlns:c16="http://schemas.microsoft.com/office/drawing/2014/chart" uri="{C3380CC4-5D6E-409C-BE32-E72D297353CC}">
              <c16:uniqueId val="{00000004-C51C-4A4A-B554-00C7F1FBCB19}"/>
            </c:ext>
          </c:extLst>
        </c:ser>
        <c:ser>
          <c:idx val="5"/>
          <c:order val="5"/>
          <c:tx>
            <c:strRef>
              <c:f>'dodávky dreva spolu'!$B$66</c:f>
              <c:strCache>
                <c:ptCount val="1"/>
                <c:pt idx="0">
                  <c:v>Energy wood, fuel wood</c:v>
                </c:pt>
              </c:strCache>
            </c:strRef>
          </c:tx>
          <c:spPr>
            <a:ln w="28575" cap="rnd">
              <a:solidFill>
                <a:srgbClr val="FF0000"/>
              </a:solidFill>
              <a:round/>
            </a:ln>
            <a:effectLst/>
          </c:spPr>
          <c:marker>
            <c:symbol val="none"/>
          </c:marker>
          <c:cat>
            <c:numRef>
              <c:f>'dodávky dreva spolu'!$C$60:$S$60</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'dodávky dreva spolu'!$C$66:$S$66</c:f>
              <c:numCache>
                <c:formatCode>0.00</c:formatCode>
                <c:ptCount val="17"/>
                <c:pt idx="0">
                  <c:v>4.9072586636123745</c:v>
                </c:pt>
                <c:pt idx="1">
                  <c:v>4.9674250234348749</c:v>
                </c:pt>
                <c:pt idx="2">
                  <c:v>4.5928089837408601</c:v>
                </c:pt>
                <c:pt idx="3">
                  <c:v>5.286382526493747</c:v>
                </c:pt>
                <c:pt idx="4">
                  <c:v>4.9913550129082687</c:v>
                </c:pt>
                <c:pt idx="5">
                  <c:v>4.8066719295218343</c:v>
                </c:pt>
                <c:pt idx="6">
                  <c:v>7.8900454916260561</c:v>
                </c:pt>
                <c:pt idx="7">
                  <c:v>5.6136599263721667</c:v>
                </c:pt>
                <c:pt idx="8">
                  <c:v>7.3916724537745448</c:v>
                </c:pt>
                <c:pt idx="9">
                  <c:v>8.0183859441100154</c:v>
                </c:pt>
                <c:pt idx="10">
                  <c:v>6.6767359202485261</c:v>
                </c:pt>
                <c:pt idx="11">
                  <c:v>8.2648191595092868</c:v>
                </c:pt>
                <c:pt idx="12">
                  <c:v>7.8075378246154221</c:v>
                </c:pt>
                <c:pt idx="13">
                  <c:v>8.3038308317622924</c:v>
                </c:pt>
                <c:pt idx="14">
                  <c:v>7.490294957159958</c:v>
                </c:pt>
                <c:pt idx="15">
                  <c:v>7.4336185137610231</c:v>
                </c:pt>
                <c:pt idx="16">
                  <c:v>6.4832775340865592</c:v>
                </c:pt>
              </c:numCache>
            </c:numRef>
          </c:val>
          <c:smooth val="0"/>
          <c:extLst xmlns:c16r2="http://schemas.microsoft.com/office/drawing/2015/06/chart">
            <c:ext xmlns:c16="http://schemas.microsoft.com/office/drawing/2014/chart" uri="{C3380CC4-5D6E-409C-BE32-E72D297353CC}">
              <c16:uniqueId val="{00000005-C51C-4A4A-B554-00C7F1FBCB19}"/>
            </c:ext>
          </c:extLst>
        </c:ser>
        <c:ser>
          <c:idx val="6"/>
          <c:order val="6"/>
          <c:tx>
            <c:strRef>
              <c:f>'dodávky dreva spolu'!$B$67</c:f>
              <c:strCache>
                <c:ptCount val="1"/>
                <c:pt idx="0">
                  <c:v>Stumpage, raw trunks</c:v>
                </c:pt>
              </c:strCache>
            </c:strRef>
          </c:tx>
          <c:spPr>
            <a:ln w="28575" cap="rnd">
              <a:solidFill>
                <a:schemeClr val="accent6"/>
              </a:solidFill>
              <a:round/>
            </a:ln>
            <a:effectLst/>
          </c:spPr>
          <c:marker>
            <c:symbol val="none"/>
          </c:marker>
          <c:cat>
            <c:numRef>
              <c:f>'dodávky dreva spolu'!$C$60:$S$60</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'dodávky dreva spolu'!$C$67:$S$67</c:f>
              <c:numCache>
                <c:formatCode>0.00</c:formatCode>
                <c:ptCount val="17"/>
                <c:pt idx="0">
                  <c:v>5.6657280112945561</c:v>
                </c:pt>
                <c:pt idx="1">
                  <c:v>6.0065103183601805</c:v>
                </c:pt>
                <c:pt idx="2">
                  <c:v>2.3540337700584812</c:v>
                </c:pt>
                <c:pt idx="3">
                  <c:v>3.2743118692531192</c:v>
                </c:pt>
                <c:pt idx="4">
                  <c:v>2.0591332907005202</c:v>
                </c:pt>
                <c:pt idx="5">
                  <c:v>3.3455583936264222</c:v>
                </c:pt>
                <c:pt idx="6">
                  <c:v>4.7135358088884045</c:v>
                </c:pt>
                <c:pt idx="7">
                  <c:v>2.0527206441867598</c:v>
                </c:pt>
                <c:pt idx="8">
                  <c:v>1.401544338951267</c:v>
                </c:pt>
                <c:pt idx="9">
                  <c:v>2.2338136369561763</c:v>
                </c:pt>
                <c:pt idx="10">
                  <c:v>0.97164773448012565</c:v>
                </c:pt>
                <c:pt idx="11">
                  <c:v>2.2325343651261949</c:v>
                </c:pt>
                <c:pt idx="12">
                  <c:v>1.51693151027477</c:v>
                </c:pt>
                <c:pt idx="13">
                  <c:v>1.7409697404719289</c:v>
                </c:pt>
                <c:pt idx="14">
                  <c:v>2.0299159920642724</c:v>
                </c:pt>
                <c:pt idx="15">
                  <c:v>2.5028477648940699</c:v>
                </c:pt>
                <c:pt idx="16">
                  <c:v>1.9263813290327363</c:v>
                </c:pt>
              </c:numCache>
            </c:numRef>
          </c:val>
          <c:smooth val="0"/>
          <c:extLst xmlns:c16r2="http://schemas.microsoft.com/office/drawing/2015/06/chart">
            <c:ext xmlns:c16="http://schemas.microsoft.com/office/drawing/2014/chart" uri="{C3380CC4-5D6E-409C-BE32-E72D297353CC}">
              <c16:uniqueId val="{00000006-C51C-4A4A-B554-00C7F1FBCB19}"/>
            </c:ext>
          </c:extLst>
        </c:ser>
        <c:dLbls>
          <c:showLegendKey val="0"/>
          <c:showVal val="0"/>
          <c:showCatName val="0"/>
          <c:showSerName val="0"/>
          <c:showPercent val="0"/>
          <c:showBubbleSize val="0"/>
        </c:dLbls>
        <c:smooth val="0"/>
        <c:axId val="-2143080480"/>
        <c:axId val="-2143090816"/>
      </c:lineChart>
      <c:catAx>
        <c:axId val="-214308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2143090816"/>
        <c:crosses val="autoZero"/>
        <c:auto val="1"/>
        <c:lblAlgn val="ctr"/>
        <c:lblOffset val="100"/>
        <c:noMultiLvlLbl val="0"/>
      </c:catAx>
      <c:valAx>
        <c:axId val="-2143090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crossAx val="-2143080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noProof="0" dirty="0" smtClean="0"/>
              <a:t>Timber</a:t>
            </a:r>
            <a:r>
              <a:rPr lang="en-GB" sz="1600" b="1" baseline="0" noProof="0" dirty="0" smtClean="0"/>
              <a:t> export</a:t>
            </a:r>
            <a:endParaRPr lang="en-GB" sz="1600" b="1" noProof="0" dirty="0"/>
          </a:p>
        </c:rich>
      </c:tx>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lineChart>
        <c:grouping val="standard"/>
        <c:varyColors val="0"/>
        <c:ser>
          <c:idx val="0"/>
          <c:order val="0"/>
          <c:tx>
            <c:strRef>
              <c:f>Hárok3!$A$3</c:f>
              <c:strCache>
                <c:ptCount val="1"/>
                <c:pt idx="0">
                  <c:v>conifers I-III grade logs</c:v>
                </c:pt>
              </c:strCache>
            </c:strRef>
          </c:tx>
          <c:spPr>
            <a:ln w="28575" cap="rnd">
              <a:solidFill>
                <a:schemeClr val="accent6">
                  <a:lumMod val="75000"/>
                </a:schemeClr>
              </a:solidFill>
              <a:round/>
            </a:ln>
            <a:effectLst/>
          </c:spPr>
          <c:marker>
            <c:symbol val="none"/>
          </c:marker>
          <c:cat>
            <c:numRef>
              <c:f>Hárok3!$B$2:$R$2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Hárok3!$B$3:$R$3</c:f>
              <c:numCache>
                <c:formatCode>General</c:formatCode>
                <c:ptCount val="17"/>
                <c:pt idx="0">
                  <c:v>375</c:v>
                </c:pt>
                <c:pt idx="1">
                  <c:v>292</c:v>
                </c:pt>
                <c:pt idx="2">
                  <c:v>190</c:v>
                </c:pt>
                <c:pt idx="3">
                  <c:v>168</c:v>
                </c:pt>
                <c:pt idx="4">
                  <c:v>283</c:v>
                </c:pt>
                <c:pt idx="5">
                  <c:v>767</c:v>
                </c:pt>
                <c:pt idx="6">
                  <c:v>285</c:v>
                </c:pt>
                <c:pt idx="7">
                  <c:v>544</c:v>
                </c:pt>
                <c:pt idx="8">
                  <c:v>1010</c:v>
                </c:pt>
                <c:pt idx="9">
                  <c:v>1119</c:v>
                </c:pt>
                <c:pt idx="10">
                  <c:v>1491</c:v>
                </c:pt>
                <c:pt idx="11">
                  <c:v>1651</c:v>
                </c:pt>
                <c:pt idx="12">
                  <c:v>1261</c:v>
                </c:pt>
                <c:pt idx="13">
                  <c:v>1444</c:v>
                </c:pt>
                <c:pt idx="14">
                  <c:v>1624</c:v>
                </c:pt>
                <c:pt idx="15">
                  <c:v>1142</c:v>
                </c:pt>
                <c:pt idx="16">
                  <c:v>1029</c:v>
                </c:pt>
              </c:numCache>
            </c:numRef>
          </c:val>
          <c:smooth val="0"/>
          <c:extLst xmlns:c16r2="http://schemas.microsoft.com/office/drawing/2015/06/chart">
            <c:ext xmlns:c16="http://schemas.microsoft.com/office/drawing/2014/chart" uri="{C3380CC4-5D6E-409C-BE32-E72D297353CC}">
              <c16:uniqueId val="{00000000-4A15-4416-AC03-F66BCA61E64E}"/>
            </c:ext>
          </c:extLst>
        </c:ser>
        <c:ser>
          <c:idx val="1"/>
          <c:order val="1"/>
          <c:tx>
            <c:strRef>
              <c:f>Hárok3!$A$4</c:f>
              <c:strCache>
                <c:ptCount val="1"/>
                <c:pt idx="0">
                  <c:v>conifers IV, V grade</c:v>
                </c:pt>
              </c:strCache>
            </c:strRef>
          </c:tx>
          <c:spPr>
            <a:ln w="28575" cap="rnd">
              <a:solidFill>
                <a:schemeClr val="accent6">
                  <a:lumMod val="40000"/>
                  <a:lumOff val="60000"/>
                </a:schemeClr>
              </a:solidFill>
              <a:round/>
            </a:ln>
            <a:effectLst/>
          </c:spPr>
          <c:marker>
            <c:symbol val="none"/>
          </c:marker>
          <c:cat>
            <c:numRef>
              <c:f>Hárok3!$B$2:$R$2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Hárok3!$B$4:$R$4</c:f>
              <c:numCache>
                <c:formatCode>General</c:formatCode>
                <c:ptCount val="17"/>
                <c:pt idx="0">
                  <c:v>263</c:v>
                </c:pt>
                <c:pt idx="1">
                  <c:v>279</c:v>
                </c:pt>
                <c:pt idx="2">
                  <c:v>196</c:v>
                </c:pt>
                <c:pt idx="3">
                  <c:v>269</c:v>
                </c:pt>
                <c:pt idx="4">
                  <c:v>295</c:v>
                </c:pt>
                <c:pt idx="5">
                  <c:v>605</c:v>
                </c:pt>
                <c:pt idx="6">
                  <c:v>391</c:v>
                </c:pt>
                <c:pt idx="7">
                  <c:v>379</c:v>
                </c:pt>
                <c:pt idx="8">
                  <c:v>746</c:v>
                </c:pt>
                <c:pt idx="9">
                  <c:v>997</c:v>
                </c:pt>
                <c:pt idx="10">
                  <c:v>584</c:v>
                </c:pt>
                <c:pt idx="11">
                  <c:v>337</c:v>
                </c:pt>
                <c:pt idx="12">
                  <c:v>309</c:v>
                </c:pt>
                <c:pt idx="13">
                  <c:v>525</c:v>
                </c:pt>
                <c:pt idx="14">
                  <c:v>614</c:v>
                </c:pt>
                <c:pt idx="15">
                  <c:v>564</c:v>
                </c:pt>
                <c:pt idx="16">
                  <c:v>373</c:v>
                </c:pt>
              </c:numCache>
            </c:numRef>
          </c:val>
          <c:smooth val="0"/>
          <c:extLst xmlns:c16r2="http://schemas.microsoft.com/office/drawing/2015/06/chart">
            <c:ext xmlns:c16="http://schemas.microsoft.com/office/drawing/2014/chart" uri="{C3380CC4-5D6E-409C-BE32-E72D297353CC}">
              <c16:uniqueId val="{00000001-4A15-4416-AC03-F66BCA61E64E}"/>
            </c:ext>
          </c:extLst>
        </c:ser>
        <c:ser>
          <c:idx val="2"/>
          <c:order val="2"/>
          <c:tx>
            <c:strRef>
              <c:f>Hárok3!$A$5</c:f>
              <c:strCache>
                <c:ptCount val="1"/>
                <c:pt idx="0">
                  <c:v>broadleaves I-III grade logs</c:v>
                </c:pt>
              </c:strCache>
            </c:strRef>
          </c:tx>
          <c:spPr>
            <a:ln w="28575" cap="rnd">
              <a:solidFill>
                <a:schemeClr val="accent4">
                  <a:lumMod val="75000"/>
                </a:schemeClr>
              </a:solidFill>
              <a:round/>
            </a:ln>
            <a:effectLst/>
          </c:spPr>
          <c:marker>
            <c:symbol val="none"/>
          </c:marker>
          <c:cat>
            <c:numRef>
              <c:f>Hárok3!$B$2:$R$2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Hárok3!$B$5:$R$5</c:f>
              <c:numCache>
                <c:formatCode>General</c:formatCode>
                <c:ptCount val="17"/>
                <c:pt idx="0">
                  <c:v>278</c:v>
                </c:pt>
                <c:pt idx="1">
                  <c:v>231</c:v>
                </c:pt>
                <c:pt idx="2">
                  <c:v>184</c:v>
                </c:pt>
                <c:pt idx="3">
                  <c:v>167</c:v>
                </c:pt>
                <c:pt idx="4">
                  <c:v>133</c:v>
                </c:pt>
                <c:pt idx="5">
                  <c:v>111</c:v>
                </c:pt>
                <c:pt idx="6">
                  <c:v>218</c:v>
                </c:pt>
                <c:pt idx="7">
                  <c:v>122</c:v>
                </c:pt>
                <c:pt idx="8">
                  <c:v>100</c:v>
                </c:pt>
                <c:pt idx="9">
                  <c:v>187</c:v>
                </c:pt>
                <c:pt idx="10">
                  <c:v>125</c:v>
                </c:pt>
                <c:pt idx="11">
                  <c:v>202</c:v>
                </c:pt>
                <c:pt idx="12">
                  <c:v>141</c:v>
                </c:pt>
                <c:pt idx="13">
                  <c:v>238</c:v>
                </c:pt>
                <c:pt idx="14">
                  <c:v>278</c:v>
                </c:pt>
                <c:pt idx="15">
                  <c:v>306</c:v>
                </c:pt>
                <c:pt idx="16">
                  <c:v>307</c:v>
                </c:pt>
              </c:numCache>
            </c:numRef>
          </c:val>
          <c:smooth val="0"/>
          <c:extLst xmlns:c16r2="http://schemas.microsoft.com/office/drawing/2015/06/chart">
            <c:ext xmlns:c16="http://schemas.microsoft.com/office/drawing/2014/chart" uri="{C3380CC4-5D6E-409C-BE32-E72D297353CC}">
              <c16:uniqueId val="{00000002-4A15-4416-AC03-F66BCA61E64E}"/>
            </c:ext>
          </c:extLst>
        </c:ser>
        <c:ser>
          <c:idx val="3"/>
          <c:order val="3"/>
          <c:tx>
            <c:strRef>
              <c:f>Hárok3!$A$6</c:f>
              <c:strCache>
                <c:ptCount val="1"/>
                <c:pt idx="0">
                  <c:v>broadleaves IV, V grade</c:v>
                </c:pt>
              </c:strCache>
            </c:strRef>
          </c:tx>
          <c:spPr>
            <a:ln w="28575" cap="rnd">
              <a:solidFill>
                <a:schemeClr val="accent4">
                  <a:lumMod val="40000"/>
                  <a:lumOff val="60000"/>
                </a:schemeClr>
              </a:solidFill>
              <a:round/>
            </a:ln>
            <a:effectLst/>
          </c:spPr>
          <c:marker>
            <c:symbol val="none"/>
          </c:marker>
          <c:cat>
            <c:numRef>
              <c:f>Hárok3!$B$2:$R$2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Hárok3!$B$6:$R$6</c:f>
              <c:numCache>
                <c:formatCode>General</c:formatCode>
                <c:ptCount val="17"/>
                <c:pt idx="0">
                  <c:v>779</c:v>
                </c:pt>
                <c:pt idx="1">
                  <c:v>748</c:v>
                </c:pt>
                <c:pt idx="2">
                  <c:v>614</c:v>
                </c:pt>
                <c:pt idx="3">
                  <c:v>431</c:v>
                </c:pt>
                <c:pt idx="4">
                  <c:v>353</c:v>
                </c:pt>
                <c:pt idx="5">
                  <c:v>208</c:v>
                </c:pt>
                <c:pt idx="6">
                  <c:v>324</c:v>
                </c:pt>
                <c:pt idx="7">
                  <c:v>412</c:v>
                </c:pt>
                <c:pt idx="8">
                  <c:v>337</c:v>
                </c:pt>
                <c:pt idx="9">
                  <c:v>235</c:v>
                </c:pt>
                <c:pt idx="10">
                  <c:v>234</c:v>
                </c:pt>
                <c:pt idx="11">
                  <c:v>343</c:v>
                </c:pt>
                <c:pt idx="12">
                  <c:v>374</c:v>
                </c:pt>
                <c:pt idx="13">
                  <c:v>455</c:v>
                </c:pt>
                <c:pt idx="14">
                  <c:v>433</c:v>
                </c:pt>
                <c:pt idx="15">
                  <c:v>391</c:v>
                </c:pt>
                <c:pt idx="16">
                  <c:v>448</c:v>
                </c:pt>
              </c:numCache>
            </c:numRef>
          </c:val>
          <c:smooth val="0"/>
          <c:extLst xmlns:c16r2="http://schemas.microsoft.com/office/drawing/2015/06/chart">
            <c:ext xmlns:c16="http://schemas.microsoft.com/office/drawing/2014/chart" uri="{C3380CC4-5D6E-409C-BE32-E72D297353CC}">
              <c16:uniqueId val="{00000003-4A15-4416-AC03-F66BCA61E64E}"/>
            </c:ext>
          </c:extLst>
        </c:ser>
        <c:ser>
          <c:idx val="4"/>
          <c:order val="4"/>
          <c:tx>
            <c:strRef>
              <c:f>Hárok3!$A$7</c:f>
              <c:strCache>
                <c:ptCount val="1"/>
                <c:pt idx="0">
                  <c:v>Fuel wood</c:v>
                </c:pt>
              </c:strCache>
            </c:strRef>
          </c:tx>
          <c:spPr>
            <a:ln w="28575" cap="rnd">
              <a:solidFill>
                <a:srgbClr val="C00000"/>
              </a:solidFill>
              <a:round/>
            </a:ln>
            <a:effectLst/>
          </c:spPr>
          <c:marker>
            <c:symbol val="none"/>
          </c:marker>
          <c:cat>
            <c:numRef>
              <c:f>Hárok3!$B$2:$R$2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Hárok3!$B$7:$R$7</c:f>
              <c:numCache>
                <c:formatCode>General</c:formatCode>
                <c:ptCount val="17"/>
                <c:pt idx="0">
                  <c:v>251</c:v>
                </c:pt>
                <c:pt idx="1">
                  <c:v>135</c:v>
                </c:pt>
                <c:pt idx="2">
                  <c:v>99</c:v>
                </c:pt>
                <c:pt idx="3">
                  <c:v>89</c:v>
                </c:pt>
                <c:pt idx="4">
                  <c:v>72</c:v>
                </c:pt>
                <c:pt idx="5">
                  <c:v>124</c:v>
                </c:pt>
                <c:pt idx="6">
                  <c:v>15</c:v>
                </c:pt>
                <c:pt idx="7">
                  <c:v>76</c:v>
                </c:pt>
                <c:pt idx="8">
                  <c:v>97</c:v>
                </c:pt>
                <c:pt idx="9">
                  <c:v>147</c:v>
                </c:pt>
                <c:pt idx="10">
                  <c:v>130</c:v>
                </c:pt>
                <c:pt idx="11">
                  <c:v>151</c:v>
                </c:pt>
                <c:pt idx="12">
                  <c:v>275</c:v>
                </c:pt>
                <c:pt idx="13">
                  <c:v>460</c:v>
                </c:pt>
                <c:pt idx="14">
                  <c:v>459</c:v>
                </c:pt>
                <c:pt idx="15">
                  <c:v>284</c:v>
                </c:pt>
                <c:pt idx="16">
                  <c:v>292</c:v>
                </c:pt>
              </c:numCache>
            </c:numRef>
          </c:val>
          <c:smooth val="0"/>
          <c:extLst xmlns:c16r2="http://schemas.microsoft.com/office/drawing/2015/06/chart">
            <c:ext xmlns:c16="http://schemas.microsoft.com/office/drawing/2014/chart" uri="{C3380CC4-5D6E-409C-BE32-E72D297353CC}">
              <c16:uniqueId val="{00000004-4A15-4416-AC03-F66BCA61E64E}"/>
            </c:ext>
          </c:extLst>
        </c:ser>
        <c:dLbls>
          <c:showLegendKey val="0"/>
          <c:showVal val="0"/>
          <c:showCatName val="0"/>
          <c:showSerName val="0"/>
          <c:showPercent val="0"/>
          <c:showBubbleSize val="0"/>
        </c:dLbls>
        <c:smooth val="0"/>
        <c:axId val="-2143077216"/>
        <c:axId val="-2143090272"/>
      </c:lineChart>
      <c:catAx>
        <c:axId val="-214307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k-SK"/>
          </a:p>
        </c:txPr>
        <c:crossAx val="-2143090272"/>
        <c:crosses val="autoZero"/>
        <c:auto val="1"/>
        <c:lblAlgn val="ctr"/>
        <c:lblOffset val="100"/>
        <c:noMultiLvlLbl val="0"/>
      </c:catAx>
      <c:valAx>
        <c:axId val="-2143090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k-SK"/>
          </a:p>
        </c:txPr>
        <c:crossAx val="-214307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b="1" baseline="0" noProof="0" dirty="0" smtClean="0"/>
              <a:t>Timber import</a:t>
            </a:r>
            <a:endParaRPr lang="en-GB" sz="1600" b="1" baseline="0" noProof="0" dirty="0"/>
          </a:p>
        </c:rich>
      </c:tx>
      <c:overlay val="1"/>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manualLayout>
          <c:layoutTarget val="inner"/>
          <c:xMode val="edge"/>
          <c:yMode val="edge"/>
          <c:x val="6.235400837731403E-2"/>
          <c:y val="3.9471129892770497E-2"/>
          <c:w val="0.91360410883865317"/>
          <c:h val="0.71792894293474274"/>
        </c:manualLayout>
      </c:layout>
      <c:lineChart>
        <c:grouping val="standard"/>
        <c:varyColors val="0"/>
        <c:ser>
          <c:idx val="0"/>
          <c:order val="0"/>
          <c:tx>
            <c:strRef>
              <c:f>Hárok3!$A$25</c:f>
              <c:strCache>
                <c:ptCount val="1"/>
                <c:pt idx="0">
                  <c:v>conifers I-III grade logs</c:v>
                </c:pt>
              </c:strCache>
            </c:strRef>
          </c:tx>
          <c:spPr>
            <a:ln w="28575" cap="rnd">
              <a:solidFill>
                <a:schemeClr val="accent6">
                  <a:lumMod val="75000"/>
                </a:schemeClr>
              </a:solidFill>
              <a:round/>
            </a:ln>
            <a:effectLst/>
          </c:spPr>
          <c:marker>
            <c:symbol val="none"/>
          </c:marker>
          <c:cat>
            <c:numRef>
              <c:f>Hárok3!$B$24:$O$24</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Hárok3!$B$25:$O$25</c:f>
              <c:numCache>
                <c:formatCode>General</c:formatCode>
                <c:ptCount val="14"/>
                <c:pt idx="0">
                  <c:v>36</c:v>
                </c:pt>
                <c:pt idx="1">
                  <c:v>283</c:v>
                </c:pt>
                <c:pt idx="2">
                  <c:v>767</c:v>
                </c:pt>
                <c:pt idx="3">
                  <c:v>3</c:v>
                </c:pt>
                <c:pt idx="4">
                  <c:v>544</c:v>
                </c:pt>
                <c:pt idx="5">
                  <c:v>9</c:v>
                </c:pt>
                <c:pt idx="6">
                  <c:v>46</c:v>
                </c:pt>
                <c:pt idx="7">
                  <c:v>44</c:v>
                </c:pt>
                <c:pt idx="8">
                  <c:v>24</c:v>
                </c:pt>
                <c:pt idx="9">
                  <c:v>145</c:v>
                </c:pt>
                <c:pt idx="10">
                  <c:v>78</c:v>
                </c:pt>
                <c:pt idx="11">
                  <c:v>91</c:v>
                </c:pt>
                <c:pt idx="12">
                  <c:v>11</c:v>
                </c:pt>
                <c:pt idx="13">
                  <c:v>87</c:v>
                </c:pt>
              </c:numCache>
            </c:numRef>
          </c:val>
          <c:smooth val="0"/>
          <c:extLst xmlns:c16r2="http://schemas.microsoft.com/office/drawing/2015/06/chart">
            <c:ext xmlns:c16="http://schemas.microsoft.com/office/drawing/2014/chart" uri="{C3380CC4-5D6E-409C-BE32-E72D297353CC}">
              <c16:uniqueId val="{00000000-E6B7-4FDD-8D89-FCF62BE96ABA}"/>
            </c:ext>
          </c:extLst>
        </c:ser>
        <c:ser>
          <c:idx val="1"/>
          <c:order val="1"/>
          <c:tx>
            <c:strRef>
              <c:f>Hárok3!$A$26</c:f>
              <c:strCache>
                <c:ptCount val="1"/>
                <c:pt idx="0">
                  <c:v>conifers IV, V grade</c:v>
                </c:pt>
              </c:strCache>
            </c:strRef>
          </c:tx>
          <c:spPr>
            <a:ln w="28575" cap="rnd">
              <a:solidFill>
                <a:schemeClr val="accent6">
                  <a:lumMod val="40000"/>
                  <a:lumOff val="60000"/>
                </a:schemeClr>
              </a:solidFill>
              <a:round/>
            </a:ln>
            <a:effectLst/>
          </c:spPr>
          <c:marker>
            <c:symbol val="none"/>
          </c:marker>
          <c:cat>
            <c:numRef>
              <c:f>Hárok3!$B$24:$O$24</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Hárok3!$B$26:$O$26</c:f>
              <c:numCache>
                <c:formatCode>General</c:formatCode>
                <c:ptCount val="14"/>
                <c:pt idx="0">
                  <c:v>8</c:v>
                </c:pt>
                <c:pt idx="1">
                  <c:v>295</c:v>
                </c:pt>
                <c:pt idx="2">
                  <c:v>605</c:v>
                </c:pt>
                <c:pt idx="3">
                  <c:v>0</c:v>
                </c:pt>
                <c:pt idx="4">
                  <c:v>379</c:v>
                </c:pt>
                <c:pt idx="5">
                  <c:v>218</c:v>
                </c:pt>
                <c:pt idx="6">
                  <c:v>158</c:v>
                </c:pt>
                <c:pt idx="7">
                  <c:v>58</c:v>
                </c:pt>
                <c:pt idx="8">
                  <c:v>47</c:v>
                </c:pt>
                <c:pt idx="9">
                  <c:v>62</c:v>
                </c:pt>
                <c:pt idx="10">
                  <c:v>64</c:v>
                </c:pt>
                <c:pt idx="11">
                  <c:v>94</c:v>
                </c:pt>
                <c:pt idx="12">
                  <c:v>36</c:v>
                </c:pt>
                <c:pt idx="13">
                  <c:v>27</c:v>
                </c:pt>
              </c:numCache>
            </c:numRef>
          </c:val>
          <c:smooth val="0"/>
          <c:extLst xmlns:c16r2="http://schemas.microsoft.com/office/drawing/2015/06/chart">
            <c:ext xmlns:c16="http://schemas.microsoft.com/office/drawing/2014/chart" uri="{C3380CC4-5D6E-409C-BE32-E72D297353CC}">
              <c16:uniqueId val="{00000001-E6B7-4FDD-8D89-FCF62BE96ABA}"/>
            </c:ext>
          </c:extLst>
        </c:ser>
        <c:ser>
          <c:idx val="2"/>
          <c:order val="2"/>
          <c:tx>
            <c:strRef>
              <c:f>Hárok3!$A$27</c:f>
              <c:strCache>
                <c:ptCount val="1"/>
                <c:pt idx="0">
                  <c:v>broadleaves I-III grade logs</c:v>
                </c:pt>
              </c:strCache>
            </c:strRef>
          </c:tx>
          <c:spPr>
            <a:ln w="28575" cap="rnd">
              <a:solidFill>
                <a:schemeClr val="accent4">
                  <a:lumMod val="75000"/>
                </a:schemeClr>
              </a:solidFill>
              <a:round/>
            </a:ln>
            <a:effectLst/>
          </c:spPr>
          <c:marker>
            <c:symbol val="none"/>
          </c:marker>
          <c:cat>
            <c:numRef>
              <c:f>Hárok3!$B$24:$O$24</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Hárok3!$B$27:$O$27</c:f>
              <c:numCache>
                <c:formatCode>General</c:formatCode>
                <c:ptCount val="14"/>
                <c:pt idx="0">
                  <c:v>15</c:v>
                </c:pt>
                <c:pt idx="1">
                  <c:v>133</c:v>
                </c:pt>
                <c:pt idx="2">
                  <c:v>111</c:v>
                </c:pt>
                <c:pt idx="3">
                  <c:v>51</c:v>
                </c:pt>
                <c:pt idx="4">
                  <c:v>122</c:v>
                </c:pt>
                <c:pt idx="5">
                  <c:v>23</c:v>
                </c:pt>
                <c:pt idx="6">
                  <c:v>144</c:v>
                </c:pt>
                <c:pt idx="7">
                  <c:v>26</c:v>
                </c:pt>
                <c:pt idx="8">
                  <c:v>37</c:v>
                </c:pt>
                <c:pt idx="9">
                  <c:v>33</c:v>
                </c:pt>
                <c:pt idx="10">
                  <c:v>105</c:v>
                </c:pt>
                <c:pt idx="11">
                  <c:v>118</c:v>
                </c:pt>
                <c:pt idx="12">
                  <c:v>85</c:v>
                </c:pt>
                <c:pt idx="13">
                  <c:v>68</c:v>
                </c:pt>
              </c:numCache>
            </c:numRef>
          </c:val>
          <c:smooth val="0"/>
          <c:extLst xmlns:c16r2="http://schemas.microsoft.com/office/drawing/2015/06/chart">
            <c:ext xmlns:c16="http://schemas.microsoft.com/office/drawing/2014/chart" uri="{C3380CC4-5D6E-409C-BE32-E72D297353CC}">
              <c16:uniqueId val="{00000002-E6B7-4FDD-8D89-FCF62BE96ABA}"/>
            </c:ext>
          </c:extLst>
        </c:ser>
        <c:ser>
          <c:idx val="3"/>
          <c:order val="3"/>
          <c:tx>
            <c:strRef>
              <c:f>Hárok3!$A$28</c:f>
              <c:strCache>
                <c:ptCount val="1"/>
                <c:pt idx="0">
                  <c:v>broadleaves IV, V grade</c:v>
                </c:pt>
              </c:strCache>
            </c:strRef>
          </c:tx>
          <c:spPr>
            <a:ln w="28575" cap="rnd">
              <a:solidFill>
                <a:schemeClr val="accent4">
                  <a:lumMod val="40000"/>
                  <a:lumOff val="60000"/>
                </a:schemeClr>
              </a:solidFill>
              <a:round/>
            </a:ln>
            <a:effectLst/>
          </c:spPr>
          <c:marker>
            <c:symbol val="none"/>
          </c:marker>
          <c:cat>
            <c:numRef>
              <c:f>Hárok3!$B$24:$O$24</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Hárok3!$B$28:$O$28</c:f>
              <c:numCache>
                <c:formatCode>General</c:formatCode>
                <c:ptCount val="14"/>
                <c:pt idx="0">
                  <c:v>126</c:v>
                </c:pt>
                <c:pt idx="1">
                  <c:v>353</c:v>
                </c:pt>
                <c:pt idx="2">
                  <c:v>208</c:v>
                </c:pt>
                <c:pt idx="3">
                  <c:v>286</c:v>
                </c:pt>
                <c:pt idx="4">
                  <c:v>412</c:v>
                </c:pt>
                <c:pt idx="5">
                  <c:v>500</c:v>
                </c:pt>
                <c:pt idx="6">
                  <c:v>159</c:v>
                </c:pt>
                <c:pt idx="7">
                  <c:v>454</c:v>
                </c:pt>
                <c:pt idx="8">
                  <c:v>769</c:v>
                </c:pt>
                <c:pt idx="9">
                  <c:v>637</c:v>
                </c:pt>
                <c:pt idx="10">
                  <c:v>549</c:v>
                </c:pt>
                <c:pt idx="11">
                  <c:v>588</c:v>
                </c:pt>
                <c:pt idx="12">
                  <c:v>380</c:v>
                </c:pt>
                <c:pt idx="13">
                  <c:v>357</c:v>
                </c:pt>
              </c:numCache>
            </c:numRef>
          </c:val>
          <c:smooth val="0"/>
          <c:extLst xmlns:c16r2="http://schemas.microsoft.com/office/drawing/2015/06/chart">
            <c:ext xmlns:c16="http://schemas.microsoft.com/office/drawing/2014/chart" uri="{C3380CC4-5D6E-409C-BE32-E72D297353CC}">
              <c16:uniqueId val="{00000003-E6B7-4FDD-8D89-FCF62BE96ABA}"/>
            </c:ext>
          </c:extLst>
        </c:ser>
        <c:ser>
          <c:idx val="4"/>
          <c:order val="4"/>
          <c:tx>
            <c:strRef>
              <c:f>Hárok3!$A$29</c:f>
              <c:strCache>
                <c:ptCount val="1"/>
                <c:pt idx="0">
                  <c:v>Fuel wood</c:v>
                </c:pt>
              </c:strCache>
            </c:strRef>
          </c:tx>
          <c:spPr>
            <a:ln w="28575" cap="rnd">
              <a:solidFill>
                <a:srgbClr val="C00000"/>
              </a:solidFill>
              <a:round/>
            </a:ln>
            <a:effectLst/>
          </c:spPr>
          <c:marker>
            <c:symbol val="none"/>
          </c:marker>
          <c:cat>
            <c:numRef>
              <c:f>Hárok3!$B$24:$O$24</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Hárok3!$B$29:$O$29</c:f>
              <c:numCache>
                <c:formatCode>General</c:formatCode>
                <c:ptCount val="14"/>
                <c:pt idx="0">
                  <c:v>0</c:v>
                </c:pt>
                <c:pt idx="1">
                  <c:v>72</c:v>
                </c:pt>
                <c:pt idx="2">
                  <c:v>124</c:v>
                </c:pt>
                <c:pt idx="3">
                  <c:v>10</c:v>
                </c:pt>
                <c:pt idx="4">
                  <c:v>76</c:v>
                </c:pt>
                <c:pt idx="5">
                  <c:v>58</c:v>
                </c:pt>
                <c:pt idx="6">
                  <c:v>59</c:v>
                </c:pt>
                <c:pt idx="7">
                  <c:v>68</c:v>
                </c:pt>
                <c:pt idx="8">
                  <c:v>69</c:v>
                </c:pt>
                <c:pt idx="9">
                  <c:v>94</c:v>
                </c:pt>
                <c:pt idx="10">
                  <c:v>126</c:v>
                </c:pt>
                <c:pt idx="11">
                  <c:v>129</c:v>
                </c:pt>
                <c:pt idx="12">
                  <c:v>37</c:v>
                </c:pt>
                <c:pt idx="13">
                  <c:v>37</c:v>
                </c:pt>
              </c:numCache>
            </c:numRef>
          </c:val>
          <c:smooth val="0"/>
          <c:extLst xmlns:c16r2="http://schemas.microsoft.com/office/drawing/2015/06/chart">
            <c:ext xmlns:c16="http://schemas.microsoft.com/office/drawing/2014/chart" uri="{C3380CC4-5D6E-409C-BE32-E72D297353CC}">
              <c16:uniqueId val="{00000004-E6B7-4FDD-8D89-FCF62BE96ABA}"/>
            </c:ext>
          </c:extLst>
        </c:ser>
        <c:dLbls>
          <c:showLegendKey val="0"/>
          <c:showVal val="0"/>
          <c:showCatName val="0"/>
          <c:showSerName val="0"/>
          <c:showPercent val="0"/>
          <c:showBubbleSize val="0"/>
        </c:dLbls>
        <c:smooth val="0"/>
        <c:axId val="-37070960"/>
        <c:axId val="-37084016"/>
      </c:lineChart>
      <c:catAx>
        <c:axId val="-3707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k-SK"/>
          </a:p>
        </c:txPr>
        <c:crossAx val="-37084016"/>
        <c:crosses val="autoZero"/>
        <c:auto val="1"/>
        <c:lblAlgn val="ctr"/>
        <c:lblOffset val="100"/>
        <c:noMultiLvlLbl val="0"/>
      </c:catAx>
      <c:valAx>
        <c:axId val="-3708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k-SK"/>
          </a:p>
        </c:txPr>
        <c:crossAx val="-37070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k-SK" sz="1600" dirty="0" err="1" smtClean="0"/>
              <a:t>Conifers</a:t>
            </a:r>
            <a:endParaRPr lang="sk-SK" sz="16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manualLayout>
          <c:layoutTarget val="inner"/>
          <c:xMode val="edge"/>
          <c:yMode val="edge"/>
          <c:x val="0.20215106029112448"/>
          <c:y val="3.5254573846201238E-2"/>
          <c:w val="0.79318392975334395"/>
          <c:h val="0.71243545906700878"/>
        </c:manualLayout>
      </c:layout>
      <c:lineChart>
        <c:grouping val="standard"/>
        <c:varyColors val="0"/>
        <c:ser>
          <c:idx val="0"/>
          <c:order val="0"/>
          <c:tx>
            <c:strRef>
              <c:f>'ceny dreva'!$B$100</c:f>
              <c:strCache>
                <c:ptCount val="1"/>
                <c:pt idx="0">
                  <c:v>domestic price</c:v>
                </c:pt>
              </c:strCache>
            </c:strRef>
          </c:tx>
          <c:spPr>
            <a:ln w="28575" cap="rnd">
              <a:solidFill>
                <a:schemeClr val="accent6">
                  <a:lumMod val="75000"/>
                </a:schemeClr>
              </a:solidFill>
              <a:round/>
            </a:ln>
            <a:effectLst/>
          </c:spPr>
          <c:marker>
            <c:symbol val="none"/>
          </c:marker>
          <c:cat>
            <c:numRef>
              <c:f>'ceny dreva'!$C$99:$S$99</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'ceny dreva'!$C$100:$S$100</c:f>
              <c:numCache>
                <c:formatCode>0.00</c:formatCode>
                <c:ptCount val="17"/>
                <c:pt idx="0">
                  <c:v>45.542056695213432</c:v>
                </c:pt>
                <c:pt idx="1">
                  <c:v>48.994224258115914</c:v>
                </c:pt>
                <c:pt idx="2">
                  <c:v>52.811524928633069</c:v>
                </c:pt>
                <c:pt idx="3">
                  <c:v>48.263958042886543</c:v>
                </c:pt>
                <c:pt idx="4">
                  <c:v>46.272322910442803</c:v>
                </c:pt>
                <c:pt idx="5">
                  <c:v>40.197835756489411</c:v>
                </c:pt>
                <c:pt idx="6">
                  <c:v>47.766049259775606</c:v>
                </c:pt>
                <c:pt idx="7">
                  <c:v>50.786695877315275</c:v>
                </c:pt>
                <c:pt idx="8">
                  <c:v>43.15</c:v>
                </c:pt>
                <c:pt idx="9">
                  <c:v>32.71</c:v>
                </c:pt>
                <c:pt idx="10">
                  <c:v>36.630000000000003</c:v>
                </c:pt>
                <c:pt idx="11">
                  <c:v>51.17</c:v>
                </c:pt>
                <c:pt idx="12">
                  <c:v>53.65</c:v>
                </c:pt>
                <c:pt idx="13">
                  <c:v>53.05</c:v>
                </c:pt>
                <c:pt idx="15">
                  <c:v>51.2</c:v>
                </c:pt>
                <c:pt idx="16">
                  <c:v>49.6</c:v>
                </c:pt>
              </c:numCache>
            </c:numRef>
          </c:val>
          <c:smooth val="0"/>
          <c:extLst xmlns:c16r2="http://schemas.microsoft.com/office/drawing/2015/06/chart">
            <c:ext xmlns:c16="http://schemas.microsoft.com/office/drawing/2014/chart" uri="{C3380CC4-5D6E-409C-BE32-E72D297353CC}">
              <c16:uniqueId val="{00000000-0DDC-4B3F-AB13-F4E8C52B40E8}"/>
            </c:ext>
          </c:extLst>
        </c:ser>
        <c:ser>
          <c:idx val="1"/>
          <c:order val="1"/>
          <c:tx>
            <c:strRef>
              <c:f>'ceny dreva'!$B$101</c:f>
              <c:strCache>
                <c:ptCount val="1"/>
                <c:pt idx="0">
                  <c:v>export price</c:v>
                </c:pt>
              </c:strCache>
            </c:strRef>
          </c:tx>
          <c:spPr>
            <a:ln w="28575" cap="rnd">
              <a:solidFill>
                <a:srgbClr val="C00000"/>
              </a:solidFill>
              <a:round/>
            </a:ln>
            <a:effectLst/>
          </c:spPr>
          <c:marker>
            <c:symbol val="none"/>
          </c:marker>
          <c:cat>
            <c:numRef>
              <c:f>'ceny dreva'!$C$99:$S$99</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'ceny dreva'!$C$101:$S$101</c:f>
              <c:numCache>
                <c:formatCode>0.00</c:formatCode>
                <c:ptCount val="17"/>
                <c:pt idx="0">
                  <c:v>57.823806678616478</c:v>
                </c:pt>
                <c:pt idx="1">
                  <c:v>58.75323640709022</c:v>
                </c:pt>
                <c:pt idx="2">
                  <c:v>59.583084378941777</c:v>
                </c:pt>
                <c:pt idx="3">
                  <c:v>52.413197902144326</c:v>
                </c:pt>
                <c:pt idx="4">
                  <c:v>41.06087764721503</c:v>
                </c:pt>
                <c:pt idx="5">
                  <c:v>35.915820221735373</c:v>
                </c:pt>
                <c:pt idx="6">
                  <c:v>36.944831706831309</c:v>
                </c:pt>
                <c:pt idx="7">
                  <c:v>39.533957379008164</c:v>
                </c:pt>
                <c:pt idx="8">
                  <c:v>40.86</c:v>
                </c:pt>
                <c:pt idx="9">
                  <c:v>35.369999999999997</c:v>
                </c:pt>
                <c:pt idx="10">
                  <c:v>39.76</c:v>
                </c:pt>
                <c:pt idx="11">
                  <c:v>59.14</c:v>
                </c:pt>
                <c:pt idx="12">
                  <c:v>59.59</c:v>
                </c:pt>
                <c:pt idx="13">
                  <c:v>68.510000000000005</c:v>
                </c:pt>
                <c:pt idx="15">
                  <c:v>65.75</c:v>
                </c:pt>
                <c:pt idx="16">
                  <c:v>53.38</c:v>
                </c:pt>
              </c:numCache>
            </c:numRef>
          </c:val>
          <c:smooth val="0"/>
          <c:extLst xmlns:c16r2="http://schemas.microsoft.com/office/drawing/2015/06/chart">
            <c:ext xmlns:c16="http://schemas.microsoft.com/office/drawing/2014/chart" uri="{C3380CC4-5D6E-409C-BE32-E72D297353CC}">
              <c16:uniqueId val="{00000001-0DDC-4B3F-AB13-F4E8C52B40E8}"/>
            </c:ext>
          </c:extLst>
        </c:ser>
        <c:dLbls>
          <c:showLegendKey val="0"/>
          <c:showVal val="0"/>
          <c:showCatName val="0"/>
          <c:showSerName val="0"/>
          <c:showPercent val="0"/>
          <c:showBubbleSize val="0"/>
        </c:dLbls>
        <c:smooth val="0"/>
        <c:axId val="-2140532384"/>
        <c:axId val="-2140537824"/>
      </c:lineChart>
      <c:catAx>
        <c:axId val="-214053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2140537824"/>
        <c:crosses val="autoZero"/>
        <c:auto val="1"/>
        <c:lblAlgn val="ctr"/>
        <c:lblOffset val="100"/>
        <c:noMultiLvlLbl val="0"/>
      </c:catAx>
      <c:valAx>
        <c:axId val="-2140537824"/>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sk-SK" sz="1200" baseline="0"/>
                  <a:t>Eur</a:t>
                </a:r>
              </a:p>
            </c:rich>
          </c:tx>
          <c:layout>
            <c:manualLayout>
              <c:xMode val="edge"/>
              <c:yMode val="edge"/>
              <c:x val="8.4312778528261884E-2"/>
              <c:y val="0.3098299903317877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k-SK"/>
          </a:p>
        </c:txPr>
        <c:crossAx val="-21405323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sk-SK"/>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k-SK" sz="1600" dirty="0" err="1" smtClean="0"/>
              <a:t>Broadleaves</a:t>
            </a:r>
            <a:endParaRPr lang="sk-SK" sz="16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manualLayout>
          <c:layoutTarget val="inner"/>
          <c:xMode val="edge"/>
          <c:yMode val="edge"/>
          <c:x val="0.21543476002270248"/>
          <c:y val="3.5254573846201238E-2"/>
          <c:w val="0.78247118615252387"/>
          <c:h val="0.69774986434260067"/>
        </c:manualLayout>
      </c:layout>
      <c:lineChart>
        <c:grouping val="standard"/>
        <c:varyColors val="0"/>
        <c:ser>
          <c:idx val="0"/>
          <c:order val="0"/>
          <c:tx>
            <c:strRef>
              <c:f>'ceny dreva'!$B$103</c:f>
              <c:strCache>
                <c:ptCount val="1"/>
                <c:pt idx="0">
                  <c:v>domestic price</c:v>
                </c:pt>
              </c:strCache>
            </c:strRef>
          </c:tx>
          <c:spPr>
            <a:ln w="28575" cap="rnd">
              <a:solidFill>
                <a:schemeClr val="accent4">
                  <a:lumMod val="75000"/>
                </a:schemeClr>
              </a:solidFill>
              <a:round/>
            </a:ln>
            <a:effectLst/>
          </c:spPr>
          <c:marker>
            <c:symbol val="none"/>
          </c:marker>
          <c:cat>
            <c:numRef>
              <c:f>'ceny dreva'!$C$102:$S$102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'ceny dreva'!$C$103:$S$103</c:f>
              <c:numCache>
                <c:formatCode>0.00</c:formatCode>
                <c:ptCount val="17"/>
                <c:pt idx="0">
                  <c:v>35.451105357498506</c:v>
                </c:pt>
                <c:pt idx="1">
                  <c:v>39.135630352519414</c:v>
                </c:pt>
                <c:pt idx="2">
                  <c:v>38.57133373166036</c:v>
                </c:pt>
                <c:pt idx="3">
                  <c:v>36.015401978357566</c:v>
                </c:pt>
                <c:pt idx="4">
                  <c:v>39.932284405496908</c:v>
                </c:pt>
                <c:pt idx="5">
                  <c:v>41.127265484963154</c:v>
                </c:pt>
                <c:pt idx="6">
                  <c:v>44.479851291243442</c:v>
                </c:pt>
                <c:pt idx="7">
                  <c:v>49.060612095864037</c:v>
                </c:pt>
                <c:pt idx="8">
                  <c:v>45.71</c:v>
                </c:pt>
                <c:pt idx="9">
                  <c:v>36.58</c:v>
                </c:pt>
                <c:pt idx="10">
                  <c:v>38.270000000000003</c:v>
                </c:pt>
                <c:pt idx="11">
                  <c:v>41.28</c:v>
                </c:pt>
                <c:pt idx="12">
                  <c:v>41.3</c:v>
                </c:pt>
                <c:pt idx="13">
                  <c:v>42.37</c:v>
                </c:pt>
                <c:pt idx="15">
                  <c:v>41.7</c:v>
                </c:pt>
                <c:pt idx="16">
                  <c:v>43.37</c:v>
                </c:pt>
              </c:numCache>
            </c:numRef>
          </c:val>
          <c:smooth val="0"/>
          <c:extLst xmlns:c16r2="http://schemas.microsoft.com/office/drawing/2015/06/chart">
            <c:ext xmlns:c16="http://schemas.microsoft.com/office/drawing/2014/chart" uri="{C3380CC4-5D6E-409C-BE32-E72D297353CC}">
              <c16:uniqueId val="{00000000-82E0-4D07-96CF-AAE91C1C006A}"/>
            </c:ext>
          </c:extLst>
        </c:ser>
        <c:ser>
          <c:idx val="1"/>
          <c:order val="1"/>
          <c:tx>
            <c:strRef>
              <c:f>'ceny dreva'!$B$104</c:f>
              <c:strCache>
                <c:ptCount val="1"/>
                <c:pt idx="0">
                  <c:v>export price</c:v>
                </c:pt>
              </c:strCache>
            </c:strRef>
          </c:tx>
          <c:spPr>
            <a:ln w="28575" cap="rnd">
              <a:solidFill>
                <a:srgbClr val="C00000"/>
              </a:solidFill>
              <a:round/>
            </a:ln>
            <a:effectLst/>
          </c:spPr>
          <c:marker>
            <c:symbol val="none"/>
          </c:marker>
          <c:cat>
            <c:numRef>
              <c:f>'ceny dreva'!$C$102:$S$102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'ceny dreva'!$C$104:$S$104</c:f>
              <c:numCache>
                <c:formatCode>0.00</c:formatCode>
                <c:ptCount val="17"/>
                <c:pt idx="0">
                  <c:v>33.293500630684456</c:v>
                </c:pt>
                <c:pt idx="1">
                  <c:v>37.675097922060679</c:v>
                </c:pt>
                <c:pt idx="2">
                  <c:v>38.106618867423485</c:v>
                </c:pt>
                <c:pt idx="3">
                  <c:v>55.201487087565553</c:v>
                </c:pt>
                <c:pt idx="4">
                  <c:v>50.653920201819027</c:v>
                </c:pt>
                <c:pt idx="5">
                  <c:v>62.636924915355507</c:v>
                </c:pt>
                <c:pt idx="6">
                  <c:v>70.337914094137957</c:v>
                </c:pt>
                <c:pt idx="7">
                  <c:v>75.610502555932001</c:v>
                </c:pt>
                <c:pt idx="8">
                  <c:v>80.400000000000006</c:v>
                </c:pt>
                <c:pt idx="9">
                  <c:v>52.15</c:v>
                </c:pt>
                <c:pt idx="10">
                  <c:v>50.72</c:v>
                </c:pt>
                <c:pt idx="11">
                  <c:v>49.78</c:v>
                </c:pt>
                <c:pt idx="12">
                  <c:v>53.84</c:v>
                </c:pt>
                <c:pt idx="13">
                  <c:v>51.34</c:v>
                </c:pt>
                <c:pt idx="15">
                  <c:v>50.44</c:v>
                </c:pt>
                <c:pt idx="16">
                  <c:v>52.98</c:v>
                </c:pt>
              </c:numCache>
            </c:numRef>
          </c:val>
          <c:smooth val="0"/>
          <c:extLst xmlns:c16r2="http://schemas.microsoft.com/office/drawing/2015/06/chart">
            <c:ext xmlns:c16="http://schemas.microsoft.com/office/drawing/2014/chart" uri="{C3380CC4-5D6E-409C-BE32-E72D297353CC}">
              <c16:uniqueId val="{00000001-82E0-4D07-96CF-AAE91C1C006A}"/>
            </c:ext>
          </c:extLst>
        </c:ser>
        <c:dLbls>
          <c:showLegendKey val="0"/>
          <c:showVal val="0"/>
          <c:showCatName val="0"/>
          <c:showSerName val="0"/>
          <c:showPercent val="0"/>
          <c:showBubbleSize val="0"/>
        </c:dLbls>
        <c:smooth val="0"/>
        <c:axId val="-2140531296"/>
        <c:axId val="-2140529120"/>
      </c:lineChart>
      <c:catAx>
        <c:axId val="-214053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2140529120"/>
        <c:crosses val="autoZero"/>
        <c:auto val="1"/>
        <c:lblAlgn val="ctr"/>
        <c:lblOffset val="100"/>
        <c:noMultiLvlLbl val="0"/>
      </c:catAx>
      <c:valAx>
        <c:axId val="-2140529120"/>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sk-SK" sz="1200" baseline="0"/>
                  <a:t>Eur</a:t>
                </a:r>
              </a:p>
            </c:rich>
          </c:tx>
          <c:layout>
            <c:manualLayout>
              <c:xMode val="edge"/>
              <c:yMode val="edge"/>
              <c:x val="9.8532511024036554E-2"/>
              <c:y val="0.3555951533455578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k-SK"/>
          </a:p>
        </c:txPr>
        <c:crossAx val="-2140531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sk-SK"/>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Result!$C$3</c:f>
              <c:strCache>
                <c:ptCount val="1"/>
                <c:pt idx="0">
                  <c:v>Coniferous sawnwood</c:v>
                </c:pt>
              </c:strCache>
            </c:strRef>
          </c:tx>
          <c:spPr>
            <a:solidFill>
              <a:srgbClr val="92D050"/>
            </a:solidFill>
            <a:ln>
              <a:noFill/>
            </a:ln>
            <a:effectLst/>
          </c:spPr>
          <c:invertIfNegative val="0"/>
          <c:cat>
            <c:numRef>
              <c:f>[0]!YearAxis</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numCache>
            </c:numRef>
          </c:cat>
          <c:val>
            <c:numRef>
              <c:f>[0]!ConiferousSawnwood</c:f>
              <c:numCache>
                <c:formatCode>0.00</c:formatCode>
                <c:ptCount val="27"/>
                <c:pt idx="0">
                  <c:v>-86.962656465424516</c:v>
                </c:pt>
                <c:pt idx="1">
                  <c:v>9.3918221771713206</c:v>
                </c:pt>
                <c:pt idx="2">
                  <c:v>72.37758490014582</c:v>
                </c:pt>
                <c:pt idx="3">
                  <c:v>26.363158434944751</c:v>
                </c:pt>
                <c:pt idx="4">
                  <c:v>-16.316287117352317</c:v>
                </c:pt>
                <c:pt idx="5">
                  <c:v>-39.923072822999586</c:v>
                </c:pt>
                <c:pt idx="6">
                  <c:v>-38.789551054603464</c:v>
                </c:pt>
                <c:pt idx="7">
                  <c:v>-99.320460539627618</c:v>
                </c:pt>
                <c:pt idx="8">
                  <c:v>-375.60366122184865</c:v>
                </c:pt>
                <c:pt idx="9">
                  <c:v>-368.91283540001984</c:v>
                </c:pt>
                <c:pt idx="10">
                  <c:v>-363.07360974903321</c:v>
                </c:pt>
                <c:pt idx="11">
                  <c:v>-207.60949542548036</c:v>
                </c:pt>
                <c:pt idx="12">
                  <c:v>-350.6689615342878</c:v>
                </c:pt>
                <c:pt idx="13">
                  <c:v>-590.55910927996592</c:v>
                </c:pt>
                <c:pt idx="14">
                  <c:v>-659.33134212432424</c:v>
                </c:pt>
                <c:pt idx="15">
                  <c:v>-1236.8478992003347</c:v>
                </c:pt>
                <c:pt idx="16">
                  <c:v>-1024.2595476544539</c:v>
                </c:pt>
                <c:pt idx="17">
                  <c:v>-1092.4929869730117</c:v>
                </c:pt>
                <c:pt idx="18">
                  <c:v>-1163.2508144244305</c:v>
                </c:pt>
                <c:pt idx="19">
                  <c:v>-787.49553722371911</c:v>
                </c:pt>
                <c:pt idx="20">
                  <c:v>-944.15969155251537</c:v>
                </c:pt>
                <c:pt idx="21">
                  <c:v>-674.9566760422565</c:v>
                </c:pt>
                <c:pt idx="22">
                  <c:v>-334.37642714538708</c:v>
                </c:pt>
                <c:pt idx="23">
                  <c:v>-236.34309087008171</c:v>
                </c:pt>
                <c:pt idx="24">
                  <c:v>-394.74057224654905</c:v>
                </c:pt>
                <c:pt idx="25">
                  <c:v>-401.04605652706721</c:v>
                </c:pt>
                <c:pt idx="26">
                  <c:v>-418.54409858851102</c:v>
                </c:pt>
              </c:numCache>
            </c:numRef>
          </c:val>
          <c:extLst xmlns:c16r2="http://schemas.microsoft.com/office/drawing/2015/06/chart">
            <c:ext xmlns:c16="http://schemas.microsoft.com/office/drawing/2014/chart" uri="{C3380CC4-5D6E-409C-BE32-E72D297353CC}">
              <c16:uniqueId val="{00000000-56F6-49D3-9F31-E17A0EF6CA16}"/>
            </c:ext>
          </c:extLst>
        </c:ser>
        <c:ser>
          <c:idx val="1"/>
          <c:order val="1"/>
          <c:tx>
            <c:strRef>
              <c:f>Result!$D$3</c:f>
              <c:strCache>
                <c:ptCount val="1"/>
                <c:pt idx="0">
                  <c:v>Non-coniferous sawnwood</c:v>
                </c:pt>
              </c:strCache>
            </c:strRef>
          </c:tx>
          <c:spPr>
            <a:solidFill>
              <a:schemeClr val="accent4">
                <a:lumMod val="60000"/>
                <a:lumOff val="40000"/>
              </a:schemeClr>
            </a:solidFill>
            <a:ln>
              <a:noFill/>
            </a:ln>
            <a:effectLst/>
          </c:spPr>
          <c:invertIfNegative val="0"/>
          <c:cat>
            <c:numRef>
              <c:f>[0]!YearAxis</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numCache>
            </c:numRef>
          </c:cat>
          <c:val>
            <c:numRef>
              <c:f>[0]!NonconiferousSawnwood</c:f>
              <c:numCache>
                <c:formatCode>0.00</c:formatCode>
                <c:ptCount val="27"/>
                <c:pt idx="0">
                  <c:v>-169.63432911155618</c:v>
                </c:pt>
                <c:pt idx="1">
                  <c:v>-31.199920776765197</c:v>
                </c:pt>
                <c:pt idx="2">
                  <c:v>126.8137134763853</c:v>
                </c:pt>
                <c:pt idx="3">
                  <c:v>33.47993717636075</c:v>
                </c:pt>
                <c:pt idx="4">
                  <c:v>-58.569963156768438</c:v>
                </c:pt>
                <c:pt idx="5">
                  <c:v>30.233598128059668</c:v>
                </c:pt>
                <c:pt idx="6">
                  <c:v>42.936016953420506</c:v>
                </c:pt>
                <c:pt idx="7">
                  <c:v>37.286539804910973</c:v>
                </c:pt>
                <c:pt idx="8">
                  <c:v>-159.07326256934294</c:v>
                </c:pt>
                <c:pt idx="9">
                  <c:v>-158.89891778500274</c:v>
                </c:pt>
                <c:pt idx="10">
                  <c:v>-154.22955097710414</c:v>
                </c:pt>
                <c:pt idx="11">
                  <c:v>-33.12560870884667</c:v>
                </c:pt>
                <c:pt idx="12">
                  <c:v>-151.7584001886145</c:v>
                </c:pt>
                <c:pt idx="13">
                  <c:v>-225.58994031793009</c:v>
                </c:pt>
                <c:pt idx="14">
                  <c:v>-290.47877596451178</c:v>
                </c:pt>
                <c:pt idx="15">
                  <c:v>-371.51836227415674</c:v>
                </c:pt>
                <c:pt idx="16">
                  <c:v>-335.46273109323312</c:v>
                </c:pt>
                <c:pt idx="17">
                  <c:v>-532.29027813302105</c:v>
                </c:pt>
                <c:pt idx="18">
                  <c:v>-361.7899373469856</c:v>
                </c:pt>
                <c:pt idx="19">
                  <c:v>-284.15567656882575</c:v>
                </c:pt>
                <c:pt idx="20">
                  <c:v>-385.99424949003128</c:v>
                </c:pt>
                <c:pt idx="21">
                  <c:v>-345.01789243256798</c:v>
                </c:pt>
                <c:pt idx="22">
                  <c:v>-80.173615660229757</c:v>
                </c:pt>
                <c:pt idx="23">
                  <c:v>-70.771266293175358</c:v>
                </c:pt>
                <c:pt idx="24">
                  <c:v>-158.25006561608222</c:v>
                </c:pt>
                <c:pt idx="25">
                  <c:v>-81.624907876484031</c:v>
                </c:pt>
                <c:pt idx="26">
                  <c:v>-24.271354479048227</c:v>
                </c:pt>
              </c:numCache>
            </c:numRef>
          </c:val>
          <c:extLst xmlns:c16r2="http://schemas.microsoft.com/office/drawing/2015/06/chart">
            <c:ext xmlns:c16="http://schemas.microsoft.com/office/drawing/2014/chart" uri="{C3380CC4-5D6E-409C-BE32-E72D297353CC}">
              <c16:uniqueId val="{00000001-56F6-49D3-9F31-E17A0EF6CA16}"/>
            </c:ext>
          </c:extLst>
        </c:ser>
        <c:ser>
          <c:idx val="2"/>
          <c:order val="2"/>
          <c:tx>
            <c:strRef>
              <c:f>Result!$E$3</c:f>
              <c:strCache>
                <c:ptCount val="1"/>
                <c:pt idx="0">
                  <c:v>Wood-based panels</c:v>
                </c:pt>
              </c:strCache>
            </c:strRef>
          </c:tx>
          <c:spPr>
            <a:solidFill>
              <a:srgbClr val="FFFF00"/>
            </a:solidFill>
            <a:ln>
              <a:noFill/>
            </a:ln>
            <a:effectLst/>
          </c:spPr>
          <c:invertIfNegative val="0"/>
          <c:cat>
            <c:numRef>
              <c:f>[0]!YearAxis</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numCache>
            </c:numRef>
          </c:cat>
          <c:val>
            <c:numRef>
              <c:f>[0]!WoodBasedPanels</c:f>
              <c:numCache>
                <c:formatCode>0.00</c:formatCode>
                <c:ptCount val="27"/>
                <c:pt idx="0">
                  <c:v>-115.75581544146314</c:v>
                </c:pt>
                <c:pt idx="1">
                  <c:v>18.230679877767784</c:v>
                </c:pt>
                <c:pt idx="2">
                  <c:v>83.045067010202416</c:v>
                </c:pt>
                <c:pt idx="3">
                  <c:v>33.595705096557452</c:v>
                </c:pt>
                <c:pt idx="4">
                  <c:v>-36.483200875566411</c:v>
                </c:pt>
                <c:pt idx="5">
                  <c:v>-45.382996051508314</c:v>
                </c:pt>
                <c:pt idx="6">
                  <c:v>-18.1204037615218</c:v>
                </c:pt>
                <c:pt idx="7">
                  <c:v>-25.431752245512143</c:v>
                </c:pt>
                <c:pt idx="8">
                  <c:v>-38.107281684586155</c:v>
                </c:pt>
                <c:pt idx="9">
                  <c:v>-20.401164128006542</c:v>
                </c:pt>
                <c:pt idx="10">
                  <c:v>-43.314463634143976</c:v>
                </c:pt>
                <c:pt idx="11">
                  <c:v>10.196448873308498</c:v>
                </c:pt>
                <c:pt idx="12">
                  <c:v>-139.23646100633295</c:v>
                </c:pt>
                <c:pt idx="13">
                  <c:v>-124.65364293820176</c:v>
                </c:pt>
                <c:pt idx="14">
                  <c:v>-182.38136178965112</c:v>
                </c:pt>
                <c:pt idx="15">
                  <c:v>-284.93960186404695</c:v>
                </c:pt>
                <c:pt idx="16">
                  <c:v>-452.94357584590188</c:v>
                </c:pt>
                <c:pt idx="17">
                  <c:v>-456.58508487668519</c:v>
                </c:pt>
                <c:pt idx="18">
                  <c:v>-501.32211373519755</c:v>
                </c:pt>
                <c:pt idx="19">
                  <c:v>-433.83587696055855</c:v>
                </c:pt>
                <c:pt idx="20">
                  <c:v>-260.99534929076856</c:v>
                </c:pt>
                <c:pt idx="21">
                  <c:v>-248.3651880433211</c:v>
                </c:pt>
                <c:pt idx="22">
                  <c:v>-215.52688579010095</c:v>
                </c:pt>
                <c:pt idx="23">
                  <c:v>-196.4344487055219</c:v>
                </c:pt>
                <c:pt idx="24">
                  <c:v>-224.88801261022883</c:v>
                </c:pt>
                <c:pt idx="25">
                  <c:v>-470.93055518346347</c:v>
                </c:pt>
                <c:pt idx="26">
                  <c:v>-538.06882120523323</c:v>
                </c:pt>
              </c:numCache>
            </c:numRef>
          </c:val>
          <c:extLst xmlns:c16r2="http://schemas.microsoft.com/office/drawing/2015/06/chart">
            <c:ext xmlns:c16="http://schemas.microsoft.com/office/drawing/2014/chart" uri="{C3380CC4-5D6E-409C-BE32-E72D297353CC}">
              <c16:uniqueId val="{00000002-56F6-49D3-9F31-E17A0EF6CA16}"/>
            </c:ext>
          </c:extLst>
        </c:ser>
        <c:ser>
          <c:idx val="3"/>
          <c:order val="3"/>
          <c:tx>
            <c:strRef>
              <c:f>Result!$F$3</c:f>
              <c:strCache>
                <c:ptCount val="1"/>
                <c:pt idx="0">
                  <c:v>Paper and paperboard</c:v>
                </c:pt>
              </c:strCache>
            </c:strRef>
          </c:tx>
          <c:spPr>
            <a:solidFill>
              <a:srgbClr val="00CCFF"/>
            </a:solidFill>
            <a:ln>
              <a:noFill/>
            </a:ln>
            <a:effectLst/>
          </c:spPr>
          <c:invertIfNegative val="0"/>
          <c:cat>
            <c:numRef>
              <c:f>[0]!YearAxis</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numCache>
            </c:numRef>
          </c:cat>
          <c:val>
            <c:numRef>
              <c:f>[0]!PaperAndPaperboard</c:f>
              <c:numCache>
                <c:formatCode>0.00</c:formatCode>
                <c:ptCount val="27"/>
                <c:pt idx="0">
                  <c:v>-199.45182339243854</c:v>
                </c:pt>
                <c:pt idx="1">
                  <c:v>-52.381119582392614</c:v>
                </c:pt>
                <c:pt idx="2">
                  <c:v>124.1353947263903</c:v>
                </c:pt>
                <c:pt idx="3">
                  <c:v>4.2302234172911426</c:v>
                </c:pt>
                <c:pt idx="4">
                  <c:v>38.379512480788435</c:v>
                </c:pt>
                <c:pt idx="5">
                  <c:v>30.965014998706692</c:v>
                </c:pt>
                <c:pt idx="6">
                  <c:v>-130.81960584688642</c:v>
                </c:pt>
                <c:pt idx="7">
                  <c:v>-197.95462790485561</c:v>
                </c:pt>
                <c:pt idx="8">
                  <c:v>-112.26165114316063</c:v>
                </c:pt>
                <c:pt idx="9">
                  <c:v>-334.41986726896403</c:v>
                </c:pt>
                <c:pt idx="10">
                  <c:v>-370.52536794066157</c:v>
                </c:pt>
                <c:pt idx="11">
                  <c:v>-62.436575192585906</c:v>
                </c:pt>
                <c:pt idx="12">
                  <c:v>33.091304120483983</c:v>
                </c:pt>
                <c:pt idx="13">
                  <c:v>84.689453680838596</c:v>
                </c:pt>
                <c:pt idx="14">
                  <c:v>-68.576543786366983</c:v>
                </c:pt>
                <c:pt idx="15">
                  <c:v>-168.25948369004175</c:v>
                </c:pt>
                <c:pt idx="16">
                  <c:v>-125.8242165435978</c:v>
                </c:pt>
                <c:pt idx="17">
                  <c:v>-42.379869724105561</c:v>
                </c:pt>
                <c:pt idx="18">
                  <c:v>7.8441538782499265</c:v>
                </c:pt>
                <c:pt idx="19">
                  <c:v>-12.759694424608028</c:v>
                </c:pt>
                <c:pt idx="20">
                  <c:v>177.0810365815463</c:v>
                </c:pt>
                <c:pt idx="21">
                  <c:v>138.46021812285403</c:v>
                </c:pt>
                <c:pt idx="22">
                  <c:v>114.424038123184</c:v>
                </c:pt>
                <c:pt idx="23">
                  <c:v>53.851929743206256</c:v>
                </c:pt>
                <c:pt idx="24">
                  <c:v>13.318162134559998</c:v>
                </c:pt>
                <c:pt idx="25">
                  <c:v>-16.505275296832906</c:v>
                </c:pt>
                <c:pt idx="26">
                  <c:v>-78.254638616685043</c:v>
                </c:pt>
              </c:numCache>
            </c:numRef>
          </c:val>
          <c:extLst xmlns:c16r2="http://schemas.microsoft.com/office/drawing/2015/06/chart">
            <c:ext xmlns:c16="http://schemas.microsoft.com/office/drawing/2014/chart" uri="{C3380CC4-5D6E-409C-BE32-E72D297353CC}">
              <c16:uniqueId val="{00000003-56F6-49D3-9F31-E17A0EF6CA16}"/>
            </c:ext>
          </c:extLst>
        </c:ser>
        <c:dLbls>
          <c:showLegendKey val="0"/>
          <c:showVal val="0"/>
          <c:showCatName val="0"/>
          <c:showSerName val="0"/>
          <c:showPercent val="0"/>
          <c:showBubbleSize val="0"/>
        </c:dLbls>
        <c:gapWidth val="150"/>
        <c:overlap val="100"/>
        <c:axId val="-2140532928"/>
        <c:axId val="-2140540000"/>
      </c:barChart>
      <c:catAx>
        <c:axId val="-21405329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900" b="0" i="0" u="none" strike="noStrike" kern="1200" baseline="0">
                <a:solidFill>
                  <a:sysClr val="windowText" lastClr="000000"/>
                </a:solidFill>
                <a:latin typeface="+mn-lt"/>
                <a:ea typeface="+mn-ea"/>
                <a:cs typeface="+mn-cs"/>
              </a:defRPr>
            </a:pPr>
            <a:endParaRPr lang="sk-SK"/>
          </a:p>
        </c:txPr>
        <c:crossAx val="-2140540000"/>
        <c:crosses val="autoZero"/>
        <c:auto val="1"/>
        <c:lblAlgn val="ctr"/>
        <c:lblOffset val="100"/>
        <c:noMultiLvlLbl val="0"/>
      </c:catAx>
      <c:valAx>
        <c:axId val="-2140540000"/>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r>
                  <a:rPr lang="en-US" sz="1300" dirty="0"/>
                  <a:t>Gg CO</a:t>
                </a:r>
                <a:r>
                  <a:rPr lang="en-US" sz="1300" baseline="-25000" dirty="0"/>
                  <a:t>2</a:t>
                </a:r>
              </a:p>
            </c:rich>
          </c:tx>
          <c:overlay val="0"/>
          <c:spPr>
            <a:noFill/>
            <a:ln>
              <a:noFill/>
            </a:ln>
            <a:effectLst/>
          </c:spPr>
          <c:txPr>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sk-SK"/>
            </a:p>
          </c:txPr>
        </c:title>
        <c:numFmt formatCode="0.0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k-SK"/>
          </a:p>
        </c:txPr>
        <c:crossAx val="-2140532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100320793234178E-2"/>
          <c:y val="3.1791907514450865E-2"/>
          <c:w val="0.88052930883639546"/>
          <c:h val="0.72085880596105201"/>
        </c:manualLayout>
      </c:layout>
      <c:barChart>
        <c:barDir val="col"/>
        <c:grouping val="clustered"/>
        <c:varyColors val="0"/>
        <c:ser>
          <c:idx val="0"/>
          <c:order val="0"/>
          <c:tx>
            <c:strRef>
              <c:f>Hárok1!$H$57</c:f>
              <c:strCache>
                <c:ptCount val="1"/>
                <c:pt idx="0">
                  <c:v>NFIM</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Hárok1!$G$58:$G$63</c:f>
              <c:strCache>
                <c:ptCount val="6"/>
                <c:pt idx="0">
                  <c:v>total conifers</c:v>
                </c:pt>
                <c:pt idx="1">
                  <c:v>of that Norway spruce</c:v>
                </c:pt>
                <c:pt idx="2">
                  <c:v>total broadleaves</c:v>
                </c:pt>
                <c:pt idx="3">
                  <c:v>of that European beech</c:v>
                </c:pt>
                <c:pt idx="4">
                  <c:v>of that oaks</c:v>
                </c:pt>
                <c:pt idx="5">
                  <c:v>total growing stock</c:v>
                </c:pt>
              </c:strCache>
            </c:strRef>
          </c:cat>
          <c:val>
            <c:numRef>
              <c:f>Hárok1!$H$58:$H$63</c:f>
              <c:numCache>
                <c:formatCode>General</c:formatCode>
                <c:ptCount val="6"/>
                <c:pt idx="0">
                  <c:v>215</c:v>
                </c:pt>
                <c:pt idx="1">
                  <c:v>143</c:v>
                </c:pt>
                <c:pt idx="2">
                  <c:v>367.7</c:v>
                </c:pt>
                <c:pt idx="3">
                  <c:v>219.3</c:v>
                </c:pt>
                <c:pt idx="4">
                  <c:v>67.900000000000006</c:v>
                </c:pt>
                <c:pt idx="5">
                  <c:v>583</c:v>
                </c:pt>
              </c:numCache>
            </c:numRef>
          </c:val>
          <c:extLst xmlns:c16r2="http://schemas.microsoft.com/office/drawing/2015/06/chart">
            <c:ext xmlns:c16="http://schemas.microsoft.com/office/drawing/2014/chart" uri="{C3380CC4-5D6E-409C-BE32-E72D297353CC}">
              <c16:uniqueId val="{00000000-D860-4319-8183-030B949D255E}"/>
            </c:ext>
          </c:extLst>
        </c:ser>
        <c:ser>
          <c:idx val="1"/>
          <c:order val="1"/>
          <c:tx>
            <c:strRef>
              <c:f>Hárok1!$I$57</c:f>
              <c:strCache>
                <c:ptCount val="1"/>
                <c:pt idx="0">
                  <c:v>FMP</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Hárok1!$G$58:$G$63</c:f>
              <c:strCache>
                <c:ptCount val="6"/>
                <c:pt idx="0">
                  <c:v>total conifers</c:v>
                </c:pt>
                <c:pt idx="1">
                  <c:v>of that Norway spruce</c:v>
                </c:pt>
                <c:pt idx="2">
                  <c:v>total broadleaves</c:v>
                </c:pt>
                <c:pt idx="3">
                  <c:v>of that European beech</c:v>
                </c:pt>
                <c:pt idx="4">
                  <c:v>of that oaks</c:v>
                </c:pt>
                <c:pt idx="5">
                  <c:v>total growing stock</c:v>
                </c:pt>
              </c:strCache>
            </c:strRef>
          </c:cat>
          <c:val>
            <c:numRef>
              <c:f>Hárok1!$I$58:$I$63</c:f>
              <c:numCache>
                <c:formatCode>General</c:formatCode>
                <c:ptCount val="6"/>
                <c:pt idx="0">
                  <c:v>202</c:v>
                </c:pt>
                <c:pt idx="1">
                  <c:v>134</c:v>
                </c:pt>
                <c:pt idx="2">
                  <c:v>278</c:v>
                </c:pt>
                <c:pt idx="3">
                  <c:v>169</c:v>
                </c:pt>
                <c:pt idx="4">
                  <c:v>46</c:v>
                </c:pt>
                <c:pt idx="5">
                  <c:v>481</c:v>
                </c:pt>
              </c:numCache>
            </c:numRef>
          </c:val>
          <c:extLst xmlns:c16r2="http://schemas.microsoft.com/office/drawing/2015/06/chart">
            <c:ext xmlns:c16="http://schemas.microsoft.com/office/drawing/2014/chart" uri="{C3380CC4-5D6E-409C-BE32-E72D297353CC}">
              <c16:uniqueId val="{00000001-D860-4319-8183-030B949D255E}"/>
            </c:ext>
          </c:extLst>
        </c:ser>
        <c:ser>
          <c:idx val="2"/>
          <c:order val="2"/>
          <c:tx>
            <c:strRef>
              <c:f>Hárok1!$J$57</c:f>
              <c:strCache>
                <c:ptCount val="1"/>
                <c:pt idx="0">
                  <c:v>NFL</c:v>
                </c:pt>
              </c:strCache>
            </c:strRef>
          </c:tx>
          <c:spPr>
            <a:solidFill>
              <a:schemeClr val="accent4">
                <a:lumMod val="60000"/>
                <a:lumOff val="40000"/>
              </a:schemeClr>
            </a:solidFill>
            <a:ln>
              <a:noFill/>
            </a:ln>
            <a:effectLst/>
          </c:spPr>
          <c:invertIfNegative val="0"/>
          <c:cat>
            <c:strRef>
              <c:f>Hárok1!$G$58:$G$63</c:f>
              <c:strCache>
                <c:ptCount val="6"/>
                <c:pt idx="0">
                  <c:v>total conifers</c:v>
                </c:pt>
                <c:pt idx="1">
                  <c:v>of that Norway spruce</c:v>
                </c:pt>
                <c:pt idx="2">
                  <c:v>total broadleaves</c:v>
                </c:pt>
                <c:pt idx="3">
                  <c:v>of that European beech</c:v>
                </c:pt>
                <c:pt idx="4">
                  <c:v>of that oaks</c:v>
                </c:pt>
                <c:pt idx="5">
                  <c:v>total growing stock</c:v>
                </c:pt>
              </c:strCache>
            </c:strRef>
          </c:cat>
          <c:val>
            <c:numRef>
              <c:f>Hárok1!$J$58:$J$63</c:f>
              <c:numCache>
                <c:formatCode>General</c:formatCode>
                <c:ptCount val="6"/>
                <c:pt idx="0">
                  <c:v>13.7</c:v>
                </c:pt>
                <c:pt idx="1">
                  <c:v>10.3</c:v>
                </c:pt>
                <c:pt idx="2">
                  <c:v>31.8</c:v>
                </c:pt>
                <c:pt idx="3">
                  <c:v>4.9000000000000004</c:v>
                </c:pt>
                <c:pt idx="4">
                  <c:v>2.7</c:v>
                </c:pt>
                <c:pt idx="5">
                  <c:v>46</c:v>
                </c:pt>
              </c:numCache>
            </c:numRef>
          </c:val>
          <c:extLst xmlns:c16r2="http://schemas.microsoft.com/office/drawing/2015/06/chart">
            <c:ext xmlns:c16="http://schemas.microsoft.com/office/drawing/2014/chart" uri="{C3380CC4-5D6E-409C-BE32-E72D297353CC}">
              <c16:uniqueId val="{00000002-D860-4319-8183-030B949D255E}"/>
            </c:ext>
          </c:extLst>
        </c:ser>
        <c:dLbls>
          <c:showLegendKey val="0"/>
          <c:showVal val="0"/>
          <c:showCatName val="0"/>
          <c:showSerName val="0"/>
          <c:showPercent val="0"/>
          <c:showBubbleSize val="0"/>
        </c:dLbls>
        <c:gapWidth val="219"/>
        <c:overlap val="-27"/>
        <c:axId val="-37078032"/>
        <c:axId val="-37077488"/>
      </c:barChart>
      <c:catAx>
        <c:axId val="-3707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crossAx val="-37077488"/>
        <c:crosses val="autoZero"/>
        <c:auto val="1"/>
        <c:lblAlgn val="ctr"/>
        <c:lblOffset val="100"/>
        <c:noMultiLvlLbl val="0"/>
      </c:catAx>
      <c:valAx>
        <c:axId val="-37077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lumMod val="65000"/>
                        <a:lumOff val="35000"/>
                      </a:sysClr>
                    </a:solidFill>
                    <a:latin typeface="+mn-lt"/>
                    <a:ea typeface="+mn-ea"/>
                    <a:cs typeface="+mn-cs"/>
                  </a:defRPr>
                </a:pPr>
                <a:r>
                  <a:rPr lang="sk-SK" sz="1200">
                    <a:effectLst/>
                  </a:rPr>
                  <a:t>mill. m</a:t>
                </a:r>
                <a:r>
                  <a:rPr lang="sk-SK" sz="1200" baseline="30000">
                    <a:effectLst/>
                  </a:rPr>
                  <a:t>3</a:t>
                </a:r>
                <a:r>
                  <a:rPr lang="sk-SK" sz="1200">
                    <a:effectLst/>
                  </a:rPr>
                  <a:t> d</a:t>
                </a:r>
                <a:r>
                  <a:rPr lang="sk-SK" sz="1200" baseline="-25000">
                    <a:effectLst/>
                  </a:rPr>
                  <a:t>bh</a:t>
                </a:r>
                <a:r>
                  <a:rPr lang="sk-SK" sz="1200">
                    <a:effectLst/>
                  </a:rPr>
                  <a:t> ˃ 7 cm under bark </a:t>
                </a:r>
              </a:p>
            </c:rich>
          </c:tx>
          <c:layout>
            <c:manualLayout>
              <c:xMode val="edge"/>
              <c:yMode val="edge"/>
              <c:x val="4.8966046242231631E-4"/>
              <c:y val="0.22624508578916894"/>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lumMod val="65000"/>
                      <a:lumOff val="35000"/>
                    </a:sysClr>
                  </a:solidFill>
                  <a:latin typeface="+mn-lt"/>
                  <a:ea typeface="+mn-ea"/>
                  <a:cs typeface="+mn-cs"/>
                </a:defRPr>
              </a:pPr>
              <a:endParaRPr lang="sk-S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crossAx val="-37078032"/>
        <c:crosses val="autoZero"/>
        <c:crossBetween val="between"/>
      </c:valAx>
      <c:spPr>
        <a:noFill/>
        <a:ln>
          <a:noFill/>
        </a:ln>
        <a:effectLst/>
      </c:spPr>
    </c:plotArea>
    <c:legend>
      <c:legendPos val="b"/>
      <c:layout>
        <c:manualLayout>
          <c:xMode val="edge"/>
          <c:yMode val="edge"/>
          <c:x val="0.38979673374161561"/>
          <c:y val="0.95001251649902141"/>
          <c:w val="0.21670282881306505"/>
          <c:h val="4.9987483500978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7801560835937"/>
          <c:y val="0.14448038741187194"/>
          <c:w val="0.72065972016655822"/>
          <c:h val="0.80459366751100481"/>
        </c:manualLayout>
      </c:layout>
      <c:barChart>
        <c:barDir val="bar"/>
        <c:grouping val="clustered"/>
        <c:varyColors val="0"/>
        <c:ser>
          <c:idx val="0"/>
          <c:order val="0"/>
          <c:tx>
            <c:strRef>
              <c:f>'Zásoba dreva'!$D$53</c:f>
              <c:strCache>
                <c:ptCount val="1"/>
                <c:pt idx="0">
                  <c:v>2006</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'Zásoba dreva'!$C$54:$C$56</c:f>
              <c:strCache>
                <c:ptCount val="3"/>
                <c:pt idx="0">
                  <c:v>total</c:v>
                </c:pt>
                <c:pt idx="1">
                  <c:v>conifers</c:v>
                </c:pt>
                <c:pt idx="2">
                  <c:v>broadleaves</c:v>
                </c:pt>
              </c:strCache>
            </c:strRef>
          </c:cat>
          <c:val>
            <c:numRef>
              <c:f>'Zásoba dreva'!$D$54:$D$56</c:f>
              <c:numCache>
                <c:formatCode>General</c:formatCode>
                <c:ptCount val="3"/>
                <c:pt idx="0">
                  <c:v>443.8</c:v>
                </c:pt>
                <c:pt idx="1">
                  <c:v>209.8</c:v>
                </c:pt>
                <c:pt idx="2">
                  <c:v>234</c:v>
                </c:pt>
              </c:numCache>
            </c:numRef>
          </c:val>
          <c:extLst xmlns:c16r2="http://schemas.microsoft.com/office/drawing/2015/06/chart">
            <c:ext xmlns:c16="http://schemas.microsoft.com/office/drawing/2014/chart" uri="{C3380CC4-5D6E-409C-BE32-E72D297353CC}">
              <c16:uniqueId val="{00000000-5B41-40D9-BC1F-B19ABA5863BB}"/>
            </c:ext>
          </c:extLst>
        </c:ser>
        <c:ser>
          <c:idx val="1"/>
          <c:order val="1"/>
          <c:tx>
            <c:strRef>
              <c:f>'Zásoba dreva'!$E$53</c:f>
              <c:strCache>
                <c:ptCount val="1"/>
                <c:pt idx="0">
                  <c:v>2008</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'Zásoba dreva'!$C$54:$C$56</c:f>
              <c:strCache>
                <c:ptCount val="3"/>
                <c:pt idx="0">
                  <c:v>total</c:v>
                </c:pt>
                <c:pt idx="1">
                  <c:v>conifers</c:v>
                </c:pt>
                <c:pt idx="2">
                  <c:v>broadleaves</c:v>
                </c:pt>
              </c:strCache>
            </c:strRef>
          </c:cat>
          <c:val>
            <c:numRef>
              <c:f>'Zásoba dreva'!$E$54:$E$56</c:f>
              <c:numCache>
                <c:formatCode>General</c:formatCode>
                <c:ptCount val="3"/>
                <c:pt idx="0">
                  <c:v>452.1</c:v>
                </c:pt>
                <c:pt idx="1">
                  <c:v>211.2</c:v>
                </c:pt>
                <c:pt idx="2">
                  <c:v>240.9</c:v>
                </c:pt>
              </c:numCache>
            </c:numRef>
          </c:val>
          <c:extLst xmlns:c16r2="http://schemas.microsoft.com/office/drawing/2015/06/chart">
            <c:ext xmlns:c16="http://schemas.microsoft.com/office/drawing/2014/chart" uri="{C3380CC4-5D6E-409C-BE32-E72D297353CC}">
              <c16:uniqueId val="{00000001-5B41-40D9-BC1F-B19ABA5863BB}"/>
            </c:ext>
          </c:extLst>
        </c:ser>
        <c:ser>
          <c:idx val="2"/>
          <c:order val="2"/>
          <c:tx>
            <c:strRef>
              <c:f>'Zásoba dreva'!$F$53</c:f>
              <c:strCache>
                <c:ptCount val="1"/>
                <c:pt idx="0">
                  <c:v>2010</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'Zásoba dreva'!$C$54:$C$56</c:f>
              <c:strCache>
                <c:ptCount val="3"/>
                <c:pt idx="0">
                  <c:v>total</c:v>
                </c:pt>
                <c:pt idx="1">
                  <c:v>conifers</c:v>
                </c:pt>
                <c:pt idx="2">
                  <c:v>broadleaves</c:v>
                </c:pt>
              </c:strCache>
            </c:strRef>
          </c:cat>
          <c:val>
            <c:numRef>
              <c:f>'Zásoba dreva'!$F$54:$F$56</c:f>
              <c:numCache>
                <c:formatCode>General</c:formatCode>
                <c:ptCount val="3"/>
                <c:pt idx="0">
                  <c:v>461.95</c:v>
                </c:pt>
                <c:pt idx="1">
                  <c:v>212.16</c:v>
                </c:pt>
                <c:pt idx="2">
                  <c:v>249.79</c:v>
                </c:pt>
              </c:numCache>
            </c:numRef>
          </c:val>
          <c:extLst xmlns:c16r2="http://schemas.microsoft.com/office/drawing/2015/06/chart">
            <c:ext xmlns:c16="http://schemas.microsoft.com/office/drawing/2014/chart" uri="{C3380CC4-5D6E-409C-BE32-E72D297353CC}">
              <c16:uniqueId val="{00000002-5B41-40D9-BC1F-B19ABA5863BB}"/>
            </c:ext>
          </c:extLst>
        </c:ser>
        <c:ser>
          <c:idx val="3"/>
          <c:order val="3"/>
          <c:tx>
            <c:strRef>
              <c:f>'Zásoba dreva'!$G$53</c:f>
              <c:strCache>
                <c:ptCount val="1"/>
                <c:pt idx="0">
                  <c:v>2012</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'Zásoba dreva'!$C$54:$C$56</c:f>
              <c:strCache>
                <c:ptCount val="3"/>
                <c:pt idx="0">
                  <c:v>total</c:v>
                </c:pt>
                <c:pt idx="1">
                  <c:v>conifers</c:v>
                </c:pt>
                <c:pt idx="2">
                  <c:v>broadleaves</c:v>
                </c:pt>
              </c:strCache>
            </c:strRef>
          </c:cat>
          <c:val>
            <c:numRef>
              <c:f>'Zásoba dreva'!$G$54:$G$56</c:f>
              <c:numCache>
                <c:formatCode>General</c:formatCode>
                <c:ptCount val="3"/>
                <c:pt idx="0">
                  <c:v>466.07</c:v>
                </c:pt>
                <c:pt idx="1">
                  <c:v>211.93</c:v>
                </c:pt>
                <c:pt idx="2">
                  <c:v>254.14</c:v>
                </c:pt>
              </c:numCache>
            </c:numRef>
          </c:val>
          <c:extLst xmlns:c16r2="http://schemas.microsoft.com/office/drawing/2015/06/chart">
            <c:ext xmlns:c16="http://schemas.microsoft.com/office/drawing/2014/chart" uri="{C3380CC4-5D6E-409C-BE32-E72D297353CC}">
              <c16:uniqueId val="{00000003-5B41-40D9-BC1F-B19ABA5863BB}"/>
            </c:ext>
          </c:extLst>
        </c:ser>
        <c:ser>
          <c:idx val="4"/>
          <c:order val="4"/>
          <c:tx>
            <c:strRef>
              <c:f>'Zásoba dreva'!$H$53</c:f>
              <c:strCache>
                <c:ptCount val="1"/>
                <c:pt idx="0">
                  <c:v>2015</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'Zásoba dreva'!$C$54:$C$56</c:f>
              <c:strCache>
                <c:ptCount val="3"/>
                <c:pt idx="0">
                  <c:v>total</c:v>
                </c:pt>
                <c:pt idx="1">
                  <c:v>conifers</c:v>
                </c:pt>
                <c:pt idx="2">
                  <c:v>broadleaves</c:v>
                </c:pt>
              </c:strCache>
            </c:strRef>
          </c:cat>
          <c:val>
            <c:numRef>
              <c:f>'Zásoba dreva'!$H$54:$H$56</c:f>
              <c:numCache>
                <c:formatCode>General</c:formatCode>
                <c:ptCount val="3"/>
                <c:pt idx="0">
                  <c:v>478.12</c:v>
                </c:pt>
                <c:pt idx="1">
                  <c:v>202.21</c:v>
                </c:pt>
                <c:pt idx="2">
                  <c:v>275.91000000000003</c:v>
                </c:pt>
              </c:numCache>
            </c:numRef>
          </c:val>
          <c:extLst xmlns:c16r2="http://schemas.microsoft.com/office/drawing/2015/06/chart">
            <c:ext xmlns:c16="http://schemas.microsoft.com/office/drawing/2014/chart" uri="{C3380CC4-5D6E-409C-BE32-E72D297353CC}">
              <c16:uniqueId val="{00000004-5B41-40D9-BC1F-B19ABA5863BB}"/>
            </c:ext>
          </c:extLst>
        </c:ser>
        <c:ser>
          <c:idx val="5"/>
          <c:order val="5"/>
          <c:tx>
            <c:strRef>
              <c:f>'Zásoba dreva'!$I$53</c:f>
              <c:strCache>
                <c:ptCount val="1"/>
                <c:pt idx="0">
                  <c:v>2016</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'Zásoba dreva'!$C$54:$C$56</c:f>
              <c:strCache>
                <c:ptCount val="3"/>
                <c:pt idx="0">
                  <c:v>total</c:v>
                </c:pt>
                <c:pt idx="1">
                  <c:v>conifers</c:v>
                </c:pt>
                <c:pt idx="2">
                  <c:v>broadleaves</c:v>
                </c:pt>
              </c:strCache>
            </c:strRef>
          </c:cat>
          <c:val>
            <c:numRef>
              <c:f>'Zásoba dreva'!$I$54:$I$56</c:f>
              <c:numCache>
                <c:formatCode>General</c:formatCode>
                <c:ptCount val="3"/>
                <c:pt idx="0">
                  <c:v>480.65</c:v>
                </c:pt>
                <c:pt idx="1">
                  <c:v>201.97</c:v>
                </c:pt>
                <c:pt idx="2">
                  <c:v>278.68</c:v>
                </c:pt>
              </c:numCache>
            </c:numRef>
          </c:val>
          <c:extLst xmlns:c16r2="http://schemas.microsoft.com/office/drawing/2015/06/chart">
            <c:ext xmlns:c16="http://schemas.microsoft.com/office/drawing/2014/chart" uri="{C3380CC4-5D6E-409C-BE32-E72D297353CC}">
              <c16:uniqueId val="{00000005-5B41-40D9-BC1F-B19ABA5863BB}"/>
            </c:ext>
          </c:extLst>
        </c:ser>
        <c:dLbls>
          <c:dLblPos val="outEnd"/>
          <c:showLegendKey val="0"/>
          <c:showVal val="1"/>
          <c:showCatName val="0"/>
          <c:showSerName val="0"/>
          <c:showPercent val="0"/>
          <c:showBubbleSize val="0"/>
        </c:dLbls>
        <c:gapWidth val="182"/>
        <c:axId val="-37084560"/>
        <c:axId val="-37080752"/>
      </c:barChart>
      <c:catAx>
        <c:axId val="-37084560"/>
        <c:scaling>
          <c:orientation val="maxMin"/>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r>
                  <a:rPr lang="en-GB" sz="1000" b="0" i="0" baseline="0" noProof="0" dirty="0" smtClean="0">
                    <a:effectLst/>
                  </a:rPr>
                  <a:t>mill. m</a:t>
                </a:r>
                <a:r>
                  <a:rPr lang="en-GB" sz="1000" b="0" i="0" baseline="30000" noProof="0" dirty="0" smtClean="0">
                    <a:effectLst/>
                  </a:rPr>
                  <a:t>3</a:t>
                </a:r>
                <a:r>
                  <a:rPr lang="en-GB" sz="1000" b="0" i="0" baseline="0" noProof="0" dirty="0" smtClean="0">
                    <a:effectLst/>
                  </a:rPr>
                  <a:t> </a:t>
                </a:r>
                <a:r>
                  <a:rPr lang="en-GB" sz="1000" b="0" i="0" baseline="0" noProof="0" dirty="0" err="1" smtClean="0">
                    <a:effectLst/>
                  </a:rPr>
                  <a:t>d</a:t>
                </a:r>
                <a:r>
                  <a:rPr lang="en-GB" sz="1000" b="0" i="0" baseline="-25000" noProof="0" dirty="0" err="1" smtClean="0">
                    <a:effectLst/>
                  </a:rPr>
                  <a:t>bh</a:t>
                </a:r>
                <a:r>
                  <a:rPr lang="en-GB" sz="1000" b="0" i="0" baseline="0" noProof="0" dirty="0" smtClean="0">
                    <a:effectLst/>
                  </a:rPr>
                  <a:t> ˃ 7 </a:t>
                </a:r>
                <a:r>
                  <a:rPr lang="en-GB" sz="1200" b="0" i="0" baseline="0" noProof="0" dirty="0" smtClean="0">
                    <a:effectLst/>
                  </a:rPr>
                  <a:t>cm</a:t>
                </a:r>
                <a:r>
                  <a:rPr lang="en-GB" sz="1000" b="0" i="0" baseline="0" noProof="0" dirty="0" smtClean="0">
                    <a:effectLst/>
                  </a:rPr>
                  <a:t> under bark </a:t>
                </a:r>
                <a:endParaRPr lang="en-GB" sz="1000" noProof="0" dirty="0">
                  <a:effectLst/>
                </a:endParaRPr>
              </a:p>
            </c:rich>
          </c:tx>
          <c:layout>
            <c:manualLayout>
              <c:xMode val="edge"/>
              <c:yMode val="edge"/>
              <c:x val="1.7495504303647193E-2"/>
              <c:y val="0.36083774691830423"/>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endParaRPr lang="sk-S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sk-SK"/>
          </a:p>
        </c:txPr>
        <c:crossAx val="-37080752"/>
        <c:crosses val="autoZero"/>
        <c:auto val="1"/>
        <c:lblAlgn val="ctr"/>
        <c:lblOffset val="100"/>
        <c:noMultiLvlLbl val="0"/>
      </c:catAx>
      <c:valAx>
        <c:axId val="-3708075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k-SK"/>
          </a:p>
        </c:txPr>
        <c:crossAx val="-37084560"/>
        <c:crosses val="autoZero"/>
        <c:crossBetween val="between"/>
      </c:valAx>
      <c:spPr>
        <a:noFill/>
        <a:ln>
          <a:noFill/>
        </a:ln>
        <a:effectLst/>
      </c:spPr>
    </c:plotArea>
    <c:legend>
      <c:legendPos val="r"/>
      <c:layout>
        <c:manualLayout>
          <c:xMode val="edge"/>
          <c:yMode val="edge"/>
          <c:x val="0.85846229747597336"/>
          <c:y val="0.16747214124186033"/>
          <c:w val="0.12487103585735994"/>
          <c:h val="0.79249107702367649"/>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9914017597116"/>
          <c:y val="4.5197732801486187E-2"/>
          <c:w val="0.86825585158019636"/>
          <c:h val="0.73679131038806966"/>
        </c:manualLayout>
      </c:layout>
      <c:barChart>
        <c:barDir val="col"/>
        <c:grouping val="clustered"/>
        <c:varyColors val="0"/>
        <c:ser>
          <c:idx val="0"/>
          <c:order val="0"/>
          <c:tx>
            <c:strRef>
              <c:f>'Zásoba dreva'!$S$3</c:f>
              <c:strCache>
                <c:ptCount val="1"/>
                <c:pt idx="0">
                  <c:v>1980</c:v>
                </c:pt>
              </c:strCache>
            </c:strRef>
          </c:tx>
          <c:spPr>
            <a:solidFill>
              <a:schemeClr val="accent2"/>
            </a:solidFill>
            <a:ln>
              <a:noFill/>
            </a:ln>
            <a:effectLst/>
          </c:spPr>
          <c:invertIfNegative val="0"/>
          <c:cat>
            <c:strRef>
              <c:f>'Zásoba dreva'!$T$2:$AH$2</c:f>
              <c:strCach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strCache>
            </c:strRef>
          </c:cat>
          <c:val>
            <c:numRef>
              <c:f>'Zásoba dreva'!$T$3:$AH$3</c:f>
              <c:numCache>
                <c:formatCode>General</c:formatCode>
                <c:ptCount val="15"/>
                <c:pt idx="0">
                  <c:v>130</c:v>
                </c:pt>
                <c:pt idx="1">
                  <c:v>1870</c:v>
                </c:pt>
                <c:pt idx="2">
                  <c:v>8586</c:v>
                </c:pt>
                <c:pt idx="3">
                  <c:v>23197</c:v>
                </c:pt>
                <c:pt idx="4">
                  <c:v>33518</c:v>
                </c:pt>
                <c:pt idx="5">
                  <c:v>45650</c:v>
                </c:pt>
                <c:pt idx="6">
                  <c:v>56693</c:v>
                </c:pt>
                <c:pt idx="7">
                  <c:v>54475</c:v>
                </c:pt>
                <c:pt idx="8">
                  <c:v>40620</c:v>
                </c:pt>
                <c:pt idx="9">
                  <c:v>29856</c:v>
                </c:pt>
                <c:pt idx="10">
                  <c:v>19981</c:v>
                </c:pt>
                <c:pt idx="11">
                  <c:v>14857</c:v>
                </c:pt>
                <c:pt idx="12">
                  <c:v>11498</c:v>
                </c:pt>
                <c:pt idx="13">
                  <c:v>5579</c:v>
                </c:pt>
                <c:pt idx="14">
                  <c:v>5891</c:v>
                </c:pt>
              </c:numCache>
            </c:numRef>
          </c:val>
          <c:extLst xmlns:c16r2="http://schemas.microsoft.com/office/drawing/2015/06/chart">
            <c:ext xmlns:c16="http://schemas.microsoft.com/office/drawing/2014/chart" uri="{C3380CC4-5D6E-409C-BE32-E72D297353CC}">
              <c16:uniqueId val="{00000000-A4CC-4DBD-85C5-377284511D48}"/>
            </c:ext>
          </c:extLst>
        </c:ser>
        <c:ser>
          <c:idx val="1"/>
          <c:order val="1"/>
          <c:tx>
            <c:strRef>
              <c:f>'Zásoba dreva'!$S$4</c:f>
              <c:strCache>
                <c:ptCount val="1"/>
                <c:pt idx="0">
                  <c:v>1991</c:v>
                </c:pt>
              </c:strCache>
            </c:strRef>
          </c:tx>
          <c:spPr>
            <a:solidFill>
              <a:schemeClr val="accent4"/>
            </a:solidFill>
            <a:ln>
              <a:noFill/>
            </a:ln>
            <a:effectLst/>
          </c:spPr>
          <c:invertIfNegative val="0"/>
          <c:cat>
            <c:strRef>
              <c:f>'Zásoba dreva'!$T$2:$AH$2</c:f>
              <c:strCach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strCache>
            </c:strRef>
          </c:cat>
          <c:val>
            <c:numRef>
              <c:f>'Zásoba dreva'!$T$4:$AH$4</c:f>
              <c:numCache>
                <c:formatCode>General</c:formatCode>
                <c:ptCount val="15"/>
                <c:pt idx="0">
                  <c:v>227</c:v>
                </c:pt>
                <c:pt idx="1">
                  <c:v>1449</c:v>
                </c:pt>
                <c:pt idx="2">
                  <c:v>5781</c:v>
                </c:pt>
                <c:pt idx="3">
                  <c:v>15257</c:v>
                </c:pt>
                <c:pt idx="4">
                  <c:v>31972</c:v>
                </c:pt>
                <c:pt idx="5">
                  <c:v>40211</c:v>
                </c:pt>
                <c:pt idx="6">
                  <c:v>47942</c:v>
                </c:pt>
                <c:pt idx="7">
                  <c:v>57315</c:v>
                </c:pt>
                <c:pt idx="8">
                  <c:v>49665</c:v>
                </c:pt>
                <c:pt idx="9">
                  <c:v>31730</c:v>
                </c:pt>
                <c:pt idx="10">
                  <c:v>21394</c:v>
                </c:pt>
                <c:pt idx="11">
                  <c:v>12636</c:v>
                </c:pt>
                <c:pt idx="12">
                  <c:v>8885</c:v>
                </c:pt>
                <c:pt idx="13">
                  <c:v>6419</c:v>
                </c:pt>
                <c:pt idx="14">
                  <c:v>7855</c:v>
                </c:pt>
              </c:numCache>
            </c:numRef>
          </c:val>
          <c:extLst xmlns:c16r2="http://schemas.microsoft.com/office/drawing/2015/06/chart">
            <c:ext xmlns:c16="http://schemas.microsoft.com/office/drawing/2014/chart" uri="{C3380CC4-5D6E-409C-BE32-E72D297353CC}">
              <c16:uniqueId val="{00000001-A4CC-4DBD-85C5-377284511D48}"/>
            </c:ext>
          </c:extLst>
        </c:ser>
        <c:ser>
          <c:idx val="2"/>
          <c:order val="2"/>
          <c:tx>
            <c:strRef>
              <c:f>'Zásoba dreva'!$S$5</c:f>
              <c:strCache>
                <c:ptCount val="1"/>
                <c:pt idx="0">
                  <c:v>1998</c:v>
                </c:pt>
              </c:strCache>
            </c:strRef>
          </c:tx>
          <c:spPr>
            <a:solidFill>
              <a:schemeClr val="accent6"/>
            </a:solidFill>
            <a:ln>
              <a:noFill/>
            </a:ln>
            <a:effectLst/>
          </c:spPr>
          <c:invertIfNegative val="0"/>
          <c:cat>
            <c:strRef>
              <c:f>'Zásoba dreva'!$T$2:$AH$2</c:f>
              <c:strCach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strCache>
            </c:strRef>
          </c:cat>
          <c:val>
            <c:numRef>
              <c:f>'Zásoba dreva'!$T$5:$AH$5</c:f>
              <c:numCache>
                <c:formatCode>General</c:formatCode>
                <c:ptCount val="15"/>
                <c:pt idx="0">
                  <c:v>60</c:v>
                </c:pt>
                <c:pt idx="1">
                  <c:v>1881</c:v>
                </c:pt>
                <c:pt idx="2">
                  <c:v>8975</c:v>
                </c:pt>
                <c:pt idx="3">
                  <c:v>15056</c:v>
                </c:pt>
                <c:pt idx="4">
                  <c:v>31067</c:v>
                </c:pt>
                <c:pt idx="5">
                  <c:v>44331</c:v>
                </c:pt>
                <c:pt idx="6">
                  <c:v>49301</c:v>
                </c:pt>
                <c:pt idx="7">
                  <c:v>57174</c:v>
                </c:pt>
                <c:pt idx="8">
                  <c:v>59057</c:v>
                </c:pt>
                <c:pt idx="9">
                  <c:v>43905</c:v>
                </c:pt>
                <c:pt idx="10">
                  <c:v>26266</c:v>
                </c:pt>
                <c:pt idx="11">
                  <c:v>15804</c:v>
                </c:pt>
                <c:pt idx="12">
                  <c:v>10234</c:v>
                </c:pt>
                <c:pt idx="13">
                  <c:v>7434</c:v>
                </c:pt>
                <c:pt idx="14">
                  <c:v>10953</c:v>
                </c:pt>
              </c:numCache>
            </c:numRef>
          </c:val>
          <c:extLst xmlns:c16r2="http://schemas.microsoft.com/office/drawing/2015/06/chart">
            <c:ext xmlns:c16="http://schemas.microsoft.com/office/drawing/2014/chart" uri="{C3380CC4-5D6E-409C-BE32-E72D297353CC}">
              <c16:uniqueId val="{00000002-A4CC-4DBD-85C5-377284511D48}"/>
            </c:ext>
          </c:extLst>
        </c:ser>
        <c:ser>
          <c:idx val="3"/>
          <c:order val="3"/>
          <c:tx>
            <c:strRef>
              <c:f>'Zásoba dreva'!$S$6</c:f>
              <c:strCache>
                <c:ptCount val="1"/>
                <c:pt idx="0">
                  <c:v>2005</c:v>
                </c:pt>
              </c:strCache>
            </c:strRef>
          </c:tx>
          <c:spPr>
            <a:solidFill>
              <a:schemeClr val="accent2">
                <a:lumMod val="60000"/>
              </a:schemeClr>
            </a:solidFill>
            <a:ln>
              <a:noFill/>
            </a:ln>
            <a:effectLst/>
          </c:spPr>
          <c:invertIfNegative val="0"/>
          <c:cat>
            <c:strRef>
              <c:f>'Zásoba dreva'!$T$2:$AH$2</c:f>
              <c:strCach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strCache>
            </c:strRef>
          </c:cat>
          <c:val>
            <c:numRef>
              <c:f>'Zásoba dreva'!$T$6:$AH$6</c:f>
              <c:numCache>
                <c:formatCode>General</c:formatCode>
                <c:ptCount val="15"/>
                <c:pt idx="0">
                  <c:v>92</c:v>
                </c:pt>
                <c:pt idx="1">
                  <c:v>2348</c:v>
                </c:pt>
                <c:pt idx="2">
                  <c:v>12423</c:v>
                </c:pt>
                <c:pt idx="3">
                  <c:v>20291</c:v>
                </c:pt>
                <c:pt idx="4">
                  <c:v>26197</c:v>
                </c:pt>
                <c:pt idx="5">
                  <c:v>45072</c:v>
                </c:pt>
                <c:pt idx="6">
                  <c:v>55324</c:v>
                </c:pt>
                <c:pt idx="7">
                  <c:v>58863</c:v>
                </c:pt>
                <c:pt idx="8">
                  <c:v>63688</c:v>
                </c:pt>
                <c:pt idx="9">
                  <c:v>58895</c:v>
                </c:pt>
                <c:pt idx="10">
                  <c:v>38659</c:v>
                </c:pt>
                <c:pt idx="11">
                  <c:v>21951</c:v>
                </c:pt>
                <c:pt idx="12">
                  <c:v>12396</c:v>
                </c:pt>
                <c:pt idx="13">
                  <c:v>7922</c:v>
                </c:pt>
                <c:pt idx="14">
                  <c:v>14784</c:v>
                </c:pt>
              </c:numCache>
            </c:numRef>
          </c:val>
          <c:extLst xmlns:c16r2="http://schemas.microsoft.com/office/drawing/2015/06/chart">
            <c:ext xmlns:c16="http://schemas.microsoft.com/office/drawing/2014/chart" uri="{C3380CC4-5D6E-409C-BE32-E72D297353CC}">
              <c16:uniqueId val="{00000003-A4CC-4DBD-85C5-377284511D48}"/>
            </c:ext>
          </c:extLst>
        </c:ser>
        <c:ser>
          <c:idx val="4"/>
          <c:order val="4"/>
          <c:tx>
            <c:strRef>
              <c:f>'Zásoba dreva'!$S$7</c:f>
              <c:strCache>
                <c:ptCount val="1"/>
                <c:pt idx="0">
                  <c:v>2010</c:v>
                </c:pt>
              </c:strCache>
            </c:strRef>
          </c:tx>
          <c:spPr>
            <a:solidFill>
              <a:schemeClr val="accent4">
                <a:lumMod val="60000"/>
              </a:schemeClr>
            </a:solidFill>
            <a:ln>
              <a:noFill/>
            </a:ln>
            <a:effectLst/>
          </c:spPr>
          <c:invertIfNegative val="0"/>
          <c:cat>
            <c:strRef>
              <c:f>'Zásoba dreva'!$T$2:$AH$2</c:f>
              <c:strCach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strCache>
            </c:strRef>
          </c:cat>
          <c:val>
            <c:numRef>
              <c:f>'Zásoba dreva'!$T$7:$AH$7</c:f>
              <c:numCache>
                <c:formatCode>General</c:formatCode>
                <c:ptCount val="15"/>
                <c:pt idx="0">
                  <c:v>115</c:v>
                </c:pt>
                <c:pt idx="1">
                  <c:v>2346</c:v>
                </c:pt>
                <c:pt idx="2">
                  <c:v>13904</c:v>
                </c:pt>
                <c:pt idx="3">
                  <c:v>21343</c:v>
                </c:pt>
                <c:pt idx="4">
                  <c:v>25687</c:v>
                </c:pt>
                <c:pt idx="5">
                  <c:v>41484</c:v>
                </c:pt>
                <c:pt idx="6">
                  <c:v>57753</c:v>
                </c:pt>
                <c:pt idx="7">
                  <c:v>59851</c:v>
                </c:pt>
                <c:pt idx="8">
                  <c:v>62527</c:v>
                </c:pt>
                <c:pt idx="9">
                  <c:v>61670</c:v>
                </c:pt>
                <c:pt idx="10">
                  <c:v>45689</c:v>
                </c:pt>
                <c:pt idx="11">
                  <c:v>24280</c:v>
                </c:pt>
                <c:pt idx="12">
                  <c:v>13912</c:v>
                </c:pt>
                <c:pt idx="13">
                  <c:v>8677</c:v>
                </c:pt>
                <c:pt idx="14">
                  <c:v>17147</c:v>
                </c:pt>
              </c:numCache>
            </c:numRef>
          </c:val>
          <c:extLst xmlns:c16r2="http://schemas.microsoft.com/office/drawing/2015/06/chart">
            <c:ext xmlns:c16="http://schemas.microsoft.com/office/drawing/2014/chart" uri="{C3380CC4-5D6E-409C-BE32-E72D297353CC}">
              <c16:uniqueId val="{00000004-A4CC-4DBD-85C5-377284511D48}"/>
            </c:ext>
          </c:extLst>
        </c:ser>
        <c:ser>
          <c:idx val="5"/>
          <c:order val="5"/>
          <c:tx>
            <c:strRef>
              <c:f>'Zásoba dreva'!$S$8</c:f>
              <c:strCache>
                <c:ptCount val="1"/>
                <c:pt idx="0">
                  <c:v>2013</c:v>
                </c:pt>
              </c:strCache>
            </c:strRef>
          </c:tx>
          <c:spPr>
            <a:solidFill>
              <a:schemeClr val="accent6">
                <a:lumMod val="60000"/>
              </a:schemeClr>
            </a:solidFill>
            <a:ln>
              <a:noFill/>
            </a:ln>
            <a:effectLst/>
          </c:spPr>
          <c:invertIfNegative val="0"/>
          <c:cat>
            <c:strRef>
              <c:f>'Zásoba dreva'!$T$2:$AH$2</c:f>
              <c:strCach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strCache>
            </c:strRef>
          </c:cat>
          <c:val>
            <c:numRef>
              <c:f>'Zásoba dreva'!$T$8:$AH$8</c:f>
              <c:numCache>
                <c:formatCode>General</c:formatCode>
                <c:ptCount val="15"/>
                <c:pt idx="0">
                  <c:v>130.6</c:v>
                </c:pt>
                <c:pt idx="1">
                  <c:v>2161</c:v>
                </c:pt>
                <c:pt idx="2">
                  <c:v>12811.7</c:v>
                </c:pt>
                <c:pt idx="3">
                  <c:v>22133.8</c:v>
                </c:pt>
                <c:pt idx="4">
                  <c:v>29566.6</c:v>
                </c:pt>
                <c:pt idx="5">
                  <c:v>30758.9</c:v>
                </c:pt>
                <c:pt idx="6">
                  <c:v>44498.3</c:v>
                </c:pt>
                <c:pt idx="7">
                  <c:v>60800.2</c:v>
                </c:pt>
                <c:pt idx="8">
                  <c:v>60632.7</c:v>
                </c:pt>
                <c:pt idx="9">
                  <c:v>58590.2</c:v>
                </c:pt>
                <c:pt idx="10">
                  <c:v>56742.7</c:v>
                </c:pt>
                <c:pt idx="11">
                  <c:v>40056.800000000003</c:v>
                </c:pt>
                <c:pt idx="12">
                  <c:v>21049.4</c:v>
                </c:pt>
                <c:pt idx="13">
                  <c:v>11697.4</c:v>
                </c:pt>
                <c:pt idx="14">
                  <c:v>23823.9</c:v>
                </c:pt>
              </c:numCache>
            </c:numRef>
          </c:val>
          <c:extLst xmlns:c16r2="http://schemas.microsoft.com/office/drawing/2015/06/chart">
            <c:ext xmlns:c16="http://schemas.microsoft.com/office/drawing/2014/chart" uri="{C3380CC4-5D6E-409C-BE32-E72D297353CC}">
              <c16:uniqueId val="{00000005-A4CC-4DBD-85C5-377284511D48}"/>
            </c:ext>
          </c:extLst>
        </c:ser>
        <c:ser>
          <c:idx val="6"/>
          <c:order val="6"/>
          <c:tx>
            <c:strRef>
              <c:f>'Zásoba dreva'!$S$9</c:f>
              <c:strCache>
                <c:ptCount val="1"/>
                <c:pt idx="0">
                  <c:v>2016</c:v>
                </c:pt>
              </c:strCache>
            </c:strRef>
          </c:tx>
          <c:spPr>
            <a:solidFill>
              <a:schemeClr val="accent2">
                <a:lumMod val="80000"/>
                <a:lumOff val="20000"/>
              </a:schemeClr>
            </a:solidFill>
            <a:ln>
              <a:noFill/>
            </a:ln>
            <a:effectLst/>
          </c:spPr>
          <c:invertIfNegative val="0"/>
          <c:cat>
            <c:strRef>
              <c:f>'Zásoba dreva'!$T$2:$AH$2</c:f>
              <c:strCach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strCache>
            </c:strRef>
          </c:cat>
          <c:val>
            <c:numRef>
              <c:f>'Zásoba dreva'!$T$9:$AH$9</c:f>
              <c:numCache>
                <c:formatCode>General</c:formatCode>
                <c:ptCount val="15"/>
                <c:pt idx="0">
                  <c:v>168.4</c:v>
                </c:pt>
                <c:pt idx="1">
                  <c:v>2712.1</c:v>
                </c:pt>
                <c:pt idx="2">
                  <c:v>11659.9</c:v>
                </c:pt>
                <c:pt idx="3">
                  <c:v>23049.5</c:v>
                </c:pt>
                <c:pt idx="4">
                  <c:v>31571.5</c:v>
                </c:pt>
                <c:pt idx="5">
                  <c:v>32900.1</c:v>
                </c:pt>
                <c:pt idx="6">
                  <c:v>40049</c:v>
                </c:pt>
                <c:pt idx="7">
                  <c:v>59352.6</c:v>
                </c:pt>
                <c:pt idx="8">
                  <c:v>62017.3</c:v>
                </c:pt>
                <c:pt idx="9">
                  <c:v>56508.2</c:v>
                </c:pt>
                <c:pt idx="10">
                  <c:v>54583</c:v>
                </c:pt>
                <c:pt idx="11">
                  <c:v>43791.9</c:v>
                </c:pt>
                <c:pt idx="12">
                  <c:v>23983.4</c:v>
                </c:pt>
                <c:pt idx="13">
                  <c:v>13200.7</c:v>
                </c:pt>
                <c:pt idx="14">
                  <c:v>25104.5</c:v>
                </c:pt>
              </c:numCache>
            </c:numRef>
          </c:val>
          <c:extLst xmlns:c16r2="http://schemas.microsoft.com/office/drawing/2015/06/chart">
            <c:ext xmlns:c16="http://schemas.microsoft.com/office/drawing/2014/chart" uri="{C3380CC4-5D6E-409C-BE32-E72D297353CC}">
              <c16:uniqueId val="{00000006-A4CC-4DBD-85C5-377284511D48}"/>
            </c:ext>
          </c:extLst>
        </c:ser>
        <c:dLbls>
          <c:showLegendKey val="0"/>
          <c:showVal val="0"/>
          <c:showCatName val="0"/>
          <c:showSerName val="0"/>
          <c:showPercent val="0"/>
          <c:showBubbleSize val="0"/>
        </c:dLbls>
        <c:gapWidth val="219"/>
        <c:overlap val="-27"/>
        <c:axId val="-37079664"/>
        <c:axId val="-37078576"/>
      </c:barChart>
      <c:catAx>
        <c:axId val="-37079664"/>
        <c:scaling>
          <c:orientation val="minMax"/>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lumMod val="65000"/>
                        <a:lumOff val="35000"/>
                      </a:sysClr>
                    </a:solidFill>
                    <a:latin typeface="+mn-lt"/>
                    <a:ea typeface="+mn-ea"/>
                    <a:cs typeface="+mn-cs"/>
                  </a:defRPr>
                </a:pPr>
                <a:r>
                  <a:rPr lang="sk-SK" sz="1200" b="0" i="0" baseline="0">
                    <a:solidFill>
                      <a:sysClr val="windowText" lastClr="000000"/>
                    </a:solidFill>
                    <a:effectLst/>
                  </a:rPr>
                  <a:t>age classes (1 age class = 10 years)</a:t>
                </a:r>
                <a:endParaRPr lang="sk-SK" sz="1200" baseline="0">
                  <a:solidFill>
                    <a:sysClr val="windowText" lastClr="000000"/>
                  </a:solidFill>
                  <a:effectLst/>
                </a:endParaRPr>
              </a:p>
            </c:rich>
          </c:tx>
          <c:layout>
            <c:manualLayout>
              <c:xMode val="edge"/>
              <c:yMode val="edge"/>
              <c:x val="0.37032692224947289"/>
              <c:y val="0.85265474399868257"/>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lumMod val="65000"/>
                      <a:lumOff val="35000"/>
                    </a:sysClr>
                  </a:solidFill>
                  <a:latin typeface="+mn-lt"/>
                  <a:ea typeface="+mn-ea"/>
                  <a:cs typeface="+mn-cs"/>
                </a:defRPr>
              </a:pPr>
              <a:endParaRPr lang="sk-S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k-SK"/>
          </a:p>
        </c:txPr>
        <c:crossAx val="-37078576"/>
        <c:crosses val="autoZero"/>
        <c:auto val="1"/>
        <c:lblAlgn val="ctr"/>
        <c:lblOffset val="100"/>
        <c:noMultiLvlLbl val="0"/>
      </c:catAx>
      <c:valAx>
        <c:axId val="-37078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sk-SK" sz="1100" baseline="0">
                    <a:solidFill>
                      <a:sysClr val="windowText" lastClr="000000"/>
                    </a:solidFill>
                  </a:rPr>
                  <a:t>1000 m3</a:t>
                </a:r>
              </a:p>
            </c:rich>
          </c:tx>
          <c:layout>
            <c:manualLayout>
              <c:xMode val="edge"/>
              <c:yMode val="edge"/>
              <c:x val="1.0929010586005516E-2"/>
              <c:y val="0.34843167779657658"/>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sk-S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sk-SK"/>
          </a:p>
        </c:txPr>
        <c:crossAx val="-37079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150481189851271E-2"/>
          <c:y val="5.0925925925925923E-2"/>
          <c:w val="0.87129396325459318"/>
          <c:h val="0.70721347331583539"/>
        </c:manualLayout>
      </c:layout>
      <c:barChart>
        <c:barDir val="col"/>
        <c:grouping val="clustered"/>
        <c:varyColors val="0"/>
        <c:ser>
          <c:idx val="0"/>
          <c:order val="0"/>
          <c:tx>
            <c:strRef>
              <c:f>'Štruktúra lesov'!$O$156</c:f>
              <c:strCache>
                <c:ptCount val="1"/>
                <c:pt idx="0">
                  <c:v>actual age composition (%)</c:v>
                </c:pt>
              </c:strCache>
            </c:strRef>
          </c:tx>
          <c:spPr>
            <a:solidFill>
              <a:schemeClr val="accent5">
                <a:lumMod val="75000"/>
              </a:schemeClr>
            </a:solidFill>
            <a:ln>
              <a:noFill/>
            </a:ln>
            <a:effectLst/>
          </c:spPr>
          <c:invertIfNegative val="0"/>
          <c:cat>
            <c:strRef>
              <c:f>'Štruktúra lesov'!$P$155:$AE$155</c:f>
              <c:strCache>
                <c:ptCount val="16"/>
                <c:pt idx="0">
                  <c:v>clearing</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strCache>
            </c:strRef>
          </c:cat>
          <c:val>
            <c:numRef>
              <c:f>'Štruktúra lesov'!$P$156:$AE$156</c:f>
              <c:numCache>
                <c:formatCode>0.00</c:formatCode>
                <c:ptCount val="16"/>
                <c:pt idx="0">
                  <c:v>0.3716843018677316</c:v>
                </c:pt>
                <c:pt idx="1">
                  <c:v>9.9225717714362727</c:v>
                </c:pt>
                <c:pt idx="2">
                  <c:v>7.5966386900417309</c:v>
                </c:pt>
                <c:pt idx="3">
                  <c:v>6.0951390421285074</c:v>
                </c:pt>
                <c:pt idx="4">
                  <c:v>8.0270126941556672</c:v>
                </c:pt>
                <c:pt idx="5">
                  <c:v>7.1916746008354409</c:v>
                </c:pt>
                <c:pt idx="6">
                  <c:v>6.3513985483428774</c:v>
                </c:pt>
                <c:pt idx="7">
                  <c:v>6.8518812852890481</c:v>
                </c:pt>
                <c:pt idx="8">
                  <c:v>9.2952966453254238</c:v>
                </c:pt>
                <c:pt idx="9">
                  <c:v>9.0376483380938346</c:v>
                </c:pt>
                <c:pt idx="10">
                  <c:v>7.7387078903958244</c:v>
                </c:pt>
                <c:pt idx="11">
                  <c:v>7.0161713019186545</c:v>
                </c:pt>
                <c:pt idx="12">
                  <c:v>5.4558790776098016</c:v>
                </c:pt>
                <c:pt idx="13">
                  <c:v>3.1491320250827752</c:v>
                </c:pt>
                <c:pt idx="14">
                  <c:v>1.8909297405565388</c:v>
                </c:pt>
                <c:pt idx="15">
                  <c:v>4.0082340469198705</c:v>
                </c:pt>
              </c:numCache>
            </c:numRef>
          </c:val>
          <c:extLst xmlns:c16r2="http://schemas.microsoft.com/office/drawing/2015/06/chart">
            <c:ext xmlns:c16="http://schemas.microsoft.com/office/drawing/2014/chart" uri="{C3380CC4-5D6E-409C-BE32-E72D297353CC}">
              <c16:uniqueId val="{00000000-85B8-4237-8A44-029B3CD2419F}"/>
            </c:ext>
          </c:extLst>
        </c:ser>
        <c:dLbls>
          <c:showLegendKey val="0"/>
          <c:showVal val="0"/>
          <c:showCatName val="0"/>
          <c:showSerName val="0"/>
          <c:showPercent val="0"/>
          <c:showBubbleSize val="0"/>
        </c:dLbls>
        <c:gapWidth val="219"/>
        <c:overlap val="-27"/>
        <c:axId val="-37072048"/>
        <c:axId val="-37071504"/>
      </c:barChart>
      <c:lineChart>
        <c:grouping val="standard"/>
        <c:varyColors val="0"/>
        <c:ser>
          <c:idx val="1"/>
          <c:order val="1"/>
          <c:tx>
            <c:strRef>
              <c:f>'Štruktúra lesov'!$O$157</c:f>
              <c:strCache>
                <c:ptCount val="1"/>
                <c:pt idx="0">
                  <c:v>normal (ideal) age composition (%)</c:v>
                </c:pt>
              </c:strCache>
            </c:strRef>
          </c:tx>
          <c:spPr>
            <a:ln w="28575" cap="rnd">
              <a:solidFill>
                <a:schemeClr val="accent2"/>
              </a:solidFill>
              <a:round/>
            </a:ln>
            <a:effectLst/>
          </c:spPr>
          <c:marker>
            <c:symbol val="none"/>
          </c:marker>
          <c:cat>
            <c:strRef>
              <c:f>'Štruktúra lesov'!$P$155:$AE$155</c:f>
              <c:strCache>
                <c:ptCount val="16"/>
                <c:pt idx="0">
                  <c:v>clearing</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strCache>
            </c:strRef>
          </c:cat>
          <c:val>
            <c:numRef>
              <c:f>'Štruktúra lesov'!$P$157:$AE$157</c:f>
              <c:numCache>
                <c:formatCode>General</c:formatCode>
                <c:ptCount val="16"/>
                <c:pt idx="0">
                  <c:v>0.8</c:v>
                </c:pt>
                <c:pt idx="1">
                  <c:v>8.3000000000000007</c:v>
                </c:pt>
                <c:pt idx="2">
                  <c:v>8.3000000000000007</c:v>
                </c:pt>
                <c:pt idx="3">
                  <c:v>8.3000000000000007</c:v>
                </c:pt>
                <c:pt idx="4">
                  <c:v>8.3000000000000007</c:v>
                </c:pt>
                <c:pt idx="5">
                  <c:v>8.3000000000000007</c:v>
                </c:pt>
                <c:pt idx="6">
                  <c:v>8.3000000000000007</c:v>
                </c:pt>
                <c:pt idx="7">
                  <c:v>8.3000000000000007</c:v>
                </c:pt>
                <c:pt idx="8">
                  <c:v>8.3000000000000007</c:v>
                </c:pt>
                <c:pt idx="9">
                  <c:v>8.1999999999999993</c:v>
                </c:pt>
                <c:pt idx="10">
                  <c:v>8</c:v>
                </c:pt>
                <c:pt idx="11">
                  <c:v>6.8</c:v>
                </c:pt>
                <c:pt idx="12">
                  <c:v>5.2</c:v>
                </c:pt>
                <c:pt idx="13">
                  <c:v>3.1</c:v>
                </c:pt>
                <c:pt idx="14">
                  <c:v>1.3</c:v>
                </c:pt>
                <c:pt idx="15">
                  <c:v>0.2</c:v>
                </c:pt>
              </c:numCache>
            </c:numRef>
          </c:val>
          <c:smooth val="0"/>
          <c:extLst xmlns:c16r2="http://schemas.microsoft.com/office/drawing/2015/06/chart">
            <c:ext xmlns:c16="http://schemas.microsoft.com/office/drawing/2014/chart" uri="{C3380CC4-5D6E-409C-BE32-E72D297353CC}">
              <c16:uniqueId val="{00000001-85B8-4237-8A44-029B3CD2419F}"/>
            </c:ext>
          </c:extLst>
        </c:ser>
        <c:dLbls>
          <c:showLegendKey val="0"/>
          <c:showVal val="0"/>
          <c:showCatName val="0"/>
          <c:showSerName val="0"/>
          <c:showPercent val="0"/>
          <c:showBubbleSize val="0"/>
        </c:dLbls>
        <c:marker val="1"/>
        <c:smooth val="0"/>
        <c:axId val="-37072048"/>
        <c:axId val="-37071504"/>
      </c:lineChart>
      <c:catAx>
        <c:axId val="-370720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k-SK" sz="1100" baseline="0" dirty="0" err="1" smtClean="0"/>
                  <a:t>Age</a:t>
                </a:r>
                <a:r>
                  <a:rPr lang="sk-SK" sz="1100" baseline="0" dirty="0" smtClean="0"/>
                  <a:t> </a:t>
                </a:r>
                <a:r>
                  <a:rPr lang="sk-SK" sz="1100" baseline="0" dirty="0" err="1" smtClean="0"/>
                  <a:t>classes</a:t>
                </a:r>
                <a:endParaRPr lang="sk-SK" sz="1100" baseline="0" dirty="0"/>
              </a:p>
            </c:rich>
          </c:tx>
          <c:layout>
            <c:manualLayout>
              <c:xMode val="edge"/>
              <c:yMode val="edge"/>
              <c:x val="0.47134749845234014"/>
              <c:y val="0.850852252680625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k-S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k-SK"/>
          </a:p>
        </c:txPr>
        <c:crossAx val="-37071504"/>
        <c:crosses val="autoZero"/>
        <c:auto val="1"/>
        <c:lblAlgn val="ctr"/>
        <c:lblOffset val="100"/>
        <c:noMultiLvlLbl val="0"/>
      </c:catAx>
      <c:valAx>
        <c:axId val="-370715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k-SK"/>
          </a:p>
        </c:txPr>
        <c:crossAx val="-37072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5857314080986"/>
          <c:y val="4.2481818862787374E-2"/>
          <c:w val="0.87030891891253048"/>
          <c:h val="0.7718385339147823"/>
        </c:manualLayout>
      </c:layout>
      <c:barChart>
        <c:barDir val="col"/>
        <c:grouping val="clustered"/>
        <c:varyColors val="0"/>
        <c:ser>
          <c:idx val="0"/>
          <c:order val="0"/>
          <c:tx>
            <c:strRef>
              <c:f>'[grafy ZS_2016_17.xlsx]Štruktúra lesov'!$C$78</c:f>
              <c:strCache>
                <c:ptCount val="1"/>
                <c:pt idx="0">
                  <c:v>1970</c:v>
                </c:pt>
              </c:strCache>
            </c:strRef>
          </c:tx>
          <c:spPr>
            <a:solidFill>
              <a:schemeClr val="accent2"/>
            </a:solidFill>
            <a:ln>
              <a:noFill/>
            </a:ln>
            <a:effectLst/>
          </c:spPr>
          <c:invertIfNegative val="0"/>
          <c:cat>
            <c:strRef>
              <c:f>'[1]Štruktúra lesov'!$D$77:$S$77</c:f>
              <c:strCache>
                <c:ptCount val="16"/>
                <c:pt idx="0">
                  <c:v>clearing</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strCache>
            </c:strRef>
          </c:cat>
          <c:val>
            <c:numRef>
              <c:f>'[1]Štruktúra lesov'!$D$78:$S$78</c:f>
              <c:numCache>
                <c:formatCode>#,##0</c:formatCode>
                <c:ptCount val="16"/>
                <c:pt idx="0">
                  <c:v>7748</c:v>
                </c:pt>
                <c:pt idx="1">
                  <c:v>130640</c:v>
                </c:pt>
                <c:pt idx="2">
                  <c:v>178879</c:v>
                </c:pt>
                <c:pt idx="3">
                  <c:v>222691</c:v>
                </c:pt>
                <c:pt idx="4">
                  <c:v>195353</c:v>
                </c:pt>
                <c:pt idx="5">
                  <c:v>193598</c:v>
                </c:pt>
                <c:pt idx="6">
                  <c:v>200938</c:v>
                </c:pt>
                <c:pt idx="7">
                  <c:v>182004</c:v>
                </c:pt>
                <c:pt idx="8">
                  <c:v>138126</c:v>
                </c:pt>
                <c:pt idx="9">
                  <c:v>102695</c:v>
                </c:pt>
                <c:pt idx="10">
                  <c:v>76483</c:v>
                </c:pt>
                <c:pt idx="11">
                  <c:v>56758</c:v>
                </c:pt>
                <c:pt idx="12">
                  <c:v>45447</c:v>
                </c:pt>
                <c:pt idx="13">
                  <c:v>27206</c:v>
                </c:pt>
                <c:pt idx="14">
                  <c:v>15230</c:v>
                </c:pt>
                <c:pt idx="15">
                  <c:v>14965</c:v>
                </c:pt>
              </c:numCache>
            </c:numRef>
          </c:val>
          <c:extLst xmlns:c16r2="http://schemas.microsoft.com/office/drawing/2015/06/chart">
            <c:ext xmlns:c16="http://schemas.microsoft.com/office/drawing/2014/chart" uri="{C3380CC4-5D6E-409C-BE32-E72D297353CC}">
              <c16:uniqueId val="{00000000-D7BC-4CBF-AC06-F6B656465ABC}"/>
            </c:ext>
          </c:extLst>
        </c:ser>
        <c:ser>
          <c:idx val="1"/>
          <c:order val="1"/>
          <c:tx>
            <c:strRef>
              <c:f>'[grafy ZS_2016_17.xlsx]Štruktúra lesov'!$C$79</c:f>
              <c:strCache>
                <c:ptCount val="1"/>
                <c:pt idx="0">
                  <c:v>1980</c:v>
                </c:pt>
              </c:strCache>
            </c:strRef>
          </c:tx>
          <c:spPr>
            <a:solidFill>
              <a:schemeClr val="accent4"/>
            </a:solidFill>
            <a:ln>
              <a:noFill/>
            </a:ln>
            <a:effectLst/>
          </c:spPr>
          <c:invertIfNegative val="0"/>
          <c:cat>
            <c:strRef>
              <c:f>'[1]Štruktúra lesov'!$D$77:$S$77</c:f>
              <c:strCache>
                <c:ptCount val="16"/>
                <c:pt idx="0">
                  <c:v>clearing</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strCache>
            </c:strRef>
          </c:cat>
          <c:val>
            <c:numRef>
              <c:f>'[1]Štruktúra lesov'!$D$79:$S$79</c:f>
              <c:numCache>
                <c:formatCode>#,##0</c:formatCode>
                <c:ptCount val="16"/>
                <c:pt idx="0">
                  <c:v>20774</c:v>
                </c:pt>
                <c:pt idx="1">
                  <c:v>145085</c:v>
                </c:pt>
                <c:pt idx="2">
                  <c:v>152940</c:v>
                </c:pt>
                <c:pt idx="3">
                  <c:v>179339</c:v>
                </c:pt>
                <c:pt idx="4">
                  <c:v>214208</c:v>
                </c:pt>
                <c:pt idx="5">
                  <c:v>195358</c:v>
                </c:pt>
                <c:pt idx="6">
                  <c:v>198718</c:v>
                </c:pt>
                <c:pt idx="7">
                  <c:v>196775</c:v>
                </c:pt>
                <c:pt idx="8">
                  <c:v>170533</c:v>
                </c:pt>
                <c:pt idx="9">
                  <c:v>119546</c:v>
                </c:pt>
                <c:pt idx="10">
                  <c:v>88526</c:v>
                </c:pt>
                <c:pt idx="11">
                  <c:v>60723</c:v>
                </c:pt>
                <c:pt idx="12">
                  <c:v>45857</c:v>
                </c:pt>
                <c:pt idx="13">
                  <c:v>35874</c:v>
                </c:pt>
                <c:pt idx="14">
                  <c:v>18232</c:v>
                </c:pt>
                <c:pt idx="15">
                  <c:v>19154</c:v>
                </c:pt>
              </c:numCache>
            </c:numRef>
          </c:val>
          <c:extLst xmlns:c16r2="http://schemas.microsoft.com/office/drawing/2015/06/chart">
            <c:ext xmlns:c16="http://schemas.microsoft.com/office/drawing/2014/chart" uri="{C3380CC4-5D6E-409C-BE32-E72D297353CC}">
              <c16:uniqueId val="{00000001-D7BC-4CBF-AC06-F6B656465ABC}"/>
            </c:ext>
          </c:extLst>
        </c:ser>
        <c:ser>
          <c:idx val="2"/>
          <c:order val="2"/>
          <c:tx>
            <c:strRef>
              <c:f>'[grafy ZS_2016_17.xlsx]Štruktúra lesov'!$C$80</c:f>
              <c:strCache>
                <c:ptCount val="1"/>
                <c:pt idx="0">
                  <c:v>1991</c:v>
                </c:pt>
              </c:strCache>
            </c:strRef>
          </c:tx>
          <c:spPr>
            <a:solidFill>
              <a:schemeClr val="accent6"/>
            </a:solidFill>
            <a:ln>
              <a:noFill/>
            </a:ln>
            <a:effectLst/>
          </c:spPr>
          <c:invertIfNegative val="0"/>
          <c:cat>
            <c:strRef>
              <c:f>'[1]Štruktúra lesov'!$D$77:$S$77</c:f>
              <c:strCache>
                <c:ptCount val="16"/>
                <c:pt idx="0">
                  <c:v>clearing</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strCache>
            </c:strRef>
          </c:cat>
          <c:val>
            <c:numRef>
              <c:f>'[1]Štruktúra lesov'!$D$80:$S$80</c:f>
              <c:numCache>
                <c:formatCode>#,##0</c:formatCode>
                <c:ptCount val="16"/>
                <c:pt idx="0">
                  <c:v>25537</c:v>
                </c:pt>
                <c:pt idx="1">
                  <c:v>165857</c:v>
                </c:pt>
                <c:pt idx="2">
                  <c:v>144954</c:v>
                </c:pt>
                <c:pt idx="3">
                  <c:v>121741</c:v>
                </c:pt>
                <c:pt idx="4">
                  <c:v>150292</c:v>
                </c:pt>
                <c:pt idx="5">
                  <c:v>200770</c:v>
                </c:pt>
                <c:pt idx="6">
                  <c:v>192114</c:v>
                </c:pt>
                <c:pt idx="7">
                  <c:v>192151</c:v>
                </c:pt>
                <c:pt idx="8">
                  <c:v>195193</c:v>
                </c:pt>
                <c:pt idx="9">
                  <c:v>159009</c:v>
                </c:pt>
                <c:pt idx="10">
                  <c:v>102354</c:v>
                </c:pt>
                <c:pt idx="11">
                  <c:v>69235</c:v>
                </c:pt>
                <c:pt idx="12">
                  <c:v>43374</c:v>
                </c:pt>
                <c:pt idx="13">
                  <c:v>32343</c:v>
                </c:pt>
                <c:pt idx="14">
                  <c:v>23809</c:v>
                </c:pt>
                <c:pt idx="15">
                  <c:v>30148</c:v>
                </c:pt>
              </c:numCache>
            </c:numRef>
          </c:val>
          <c:extLst xmlns:c16r2="http://schemas.microsoft.com/office/drawing/2015/06/chart">
            <c:ext xmlns:c16="http://schemas.microsoft.com/office/drawing/2014/chart" uri="{C3380CC4-5D6E-409C-BE32-E72D297353CC}">
              <c16:uniqueId val="{00000002-D7BC-4CBF-AC06-F6B656465ABC}"/>
            </c:ext>
          </c:extLst>
        </c:ser>
        <c:ser>
          <c:idx val="3"/>
          <c:order val="3"/>
          <c:tx>
            <c:strRef>
              <c:f>'[grafy ZS_2016_17.xlsx]Štruktúra lesov'!$C$81</c:f>
              <c:strCache>
                <c:ptCount val="1"/>
                <c:pt idx="0">
                  <c:v>1998</c:v>
                </c:pt>
              </c:strCache>
            </c:strRef>
          </c:tx>
          <c:spPr>
            <a:solidFill>
              <a:schemeClr val="accent2">
                <a:lumMod val="60000"/>
              </a:schemeClr>
            </a:solidFill>
            <a:ln>
              <a:noFill/>
            </a:ln>
            <a:effectLst/>
          </c:spPr>
          <c:invertIfNegative val="0"/>
          <c:cat>
            <c:strRef>
              <c:f>'[1]Štruktúra lesov'!$D$77:$S$77</c:f>
              <c:strCache>
                <c:ptCount val="16"/>
                <c:pt idx="0">
                  <c:v>clearing</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strCache>
            </c:strRef>
          </c:cat>
          <c:val>
            <c:numRef>
              <c:f>'[1]Štruktúra lesov'!$D$81:$S$81</c:f>
              <c:numCache>
                <c:formatCode>#,##0</c:formatCode>
                <c:ptCount val="16"/>
                <c:pt idx="0">
                  <c:v>14771</c:v>
                </c:pt>
                <c:pt idx="1">
                  <c:v>143780</c:v>
                </c:pt>
                <c:pt idx="2">
                  <c:v>152405</c:v>
                </c:pt>
                <c:pt idx="3">
                  <c:v>134789</c:v>
                </c:pt>
                <c:pt idx="4">
                  <c:v>117538</c:v>
                </c:pt>
                <c:pt idx="5">
                  <c:v>174009</c:v>
                </c:pt>
                <c:pt idx="6">
                  <c:v>198422</c:v>
                </c:pt>
                <c:pt idx="7">
                  <c:v>188168</c:v>
                </c:pt>
                <c:pt idx="8">
                  <c:v>191427</c:v>
                </c:pt>
                <c:pt idx="9">
                  <c:v>179167</c:v>
                </c:pt>
                <c:pt idx="10">
                  <c:v>129504</c:v>
                </c:pt>
                <c:pt idx="11">
                  <c:v>76972</c:v>
                </c:pt>
                <c:pt idx="12">
                  <c:v>48067</c:v>
                </c:pt>
                <c:pt idx="13">
                  <c:v>32495</c:v>
                </c:pt>
                <c:pt idx="14">
                  <c:v>25395</c:v>
                </c:pt>
                <c:pt idx="15">
                  <c:v>39931</c:v>
                </c:pt>
              </c:numCache>
            </c:numRef>
          </c:val>
          <c:extLst xmlns:c16r2="http://schemas.microsoft.com/office/drawing/2015/06/chart">
            <c:ext xmlns:c16="http://schemas.microsoft.com/office/drawing/2014/chart" uri="{C3380CC4-5D6E-409C-BE32-E72D297353CC}">
              <c16:uniqueId val="{00000003-D7BC-4CBF-AC06-F6B656465ABC}"/>
            </c:ext>
          </c:extLst>
        </c:ser>
        <c:ser>
          <c:idx val="4"/>
          <c:order val="4"/>
          <c:tx>
            <c:strRef>
              <c:f>'[grafy ZS_2016_17.xlsx]Štruktúra lesov'!$C$82</c:f>
              <c:strCache>
                <c:ptCount val="1"/>
                <c:pt idx="0">
                  <c:v>2010</c:v>
                </c:pt>
              </c:strCache>
            </c:strRef>
          </c:tx>
          <c:spPr>
            <a:solidFill>
              <a:schemeClr val="accent4">
                <a:lumMod val="60000"/>
              </a:schemeClr>
            </a:solidFill>
            <a:ln>
              <a:noFill/>
            </a:ln>
            <a:effectLst/>
          </c:spPr>
          <c:invertIfNegative val="0"/>
          <c:cat>
            <c:strRef>
              <c:f>'[1]Štruktúra lesov'!$D$77:$S$77</c:f>
              <c:strCache>
                <c:ptCount val="16"/>
                <c:pt idx="0">
                  <c:v>clearing</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strCache>
            </c:strRef>
          </c:cat>
          <c:val>
            <c:numRef>
              <c:f>'[1]Štruktúra lesov'!$D$82:$S$82</c:f>
              <c:numCache>
                <c:formatCode>#,##0</c:formatCode>
                <c:ptCount val="16"/>
                <c:pt idx="0">
                  <c:v>9637</c:v>
                </c:pt>
                <c:pt idx="1">
                  <c:v>150302</c:v>
                </c:pt>
                <c:pt idx="2">
                  <c:v>141387</c:v>
                </c:pt>
                <c:pt idx="3">
                  <c:v>158043</c:v>
                </c:pt>
                <c:pt idx="4">
                  <c:v>137761</c:v>
                </c:pt>
                <c:pt idx="5">
                  <c:v>127364</c:v>
                </c:pt>
                <c:pt idx="6">
                  <c:v>160583</c:v>
                </c:pt>
                <c:pt idx="7">
                  <c:v>201307</c:v>
                </c:pt>
                <c:pt idx="8">
                  <c:v>194622</c:v>
                </c:pt>
                <c:pt idx="9">
                  <c:v>179591</c:v>
                </c:pt>
                <c:pt idx="10">
                  <c:v>166700</c:v>
                </c:pt>
                <c:pt idx="11">
                  <c:v>119527</c:v>
                </c:pt>
                <c:pt idx="12">
                  <c:v>68400</c:v>
                </c:pt>
                <c:pt idx="13">
                  <c:v>40231</c:v>
                </c:pt>
                <c:pt idx="14">
                  <c:v>26141</c:v>
                </c:pt>
                <c:pt idx="15">
                  <c:v>57308</c:v>
                </c:pt>
              </c:numCache>
            </c:numRef>
          </c:val>
          <c:extLst xmlns:c16r2="http://schemas.microsoft.com/office/drawing/2015/06/chart">
            <c:ext xmlns:c16="http://schemas.microsoft.com/office/drawing/2014/chart" uri="{C3380CC4-5D6E-409C-BE32-E72D297353CC}">
              <c16:uniqueId val="{00000004-D7BC-4CBF-AC06-F6B656465ABC}"/>
            </c:ext>
          </c:extLst>
        </c:ser>
        <c:ser>
          <c:idx val="5"/>
          <c:order val="5"/>
          <c:tx>
            <c:strRef>
              <c:f>'[grafy ZS_2016_17.xlsx]Štruktúra lesov'!$C$83</c:f>
              <c:strCache>
                <c:ptCount val="1"/>
                <c:pt idx="0">
                  <c:v>2014</c:v>
                </c:pt>
              </c:strCache>
            </c:strRef>
          </c:tx>
          <c:spPr>
            <a:solidFill>
              <a:schemeClr val="accent6">
                <a:lumMod val="60000"/>
              </a:schemeClr>
            </a:solidFill>
            <a:ln>
              <a:noFill/>
            </a:ln>
            <a:effectLst/>
          </c:spPr>
          <c:invertIfNegative val="0"/>
          <c:cat>
            <c:strRef>
              <c:f>'[1]Štruktúra lesov'!$D$77:$S$77</c:f>
              <c:strCache>
                <c:ptCount val="16"/>
                <c:pt idx="0">
                  <c:v>clearing</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strCache>
            </c:strRef>
          </c:cat>
          <c:val>
            <c:numRef>
              <c:f>'[1]Štruktúra lesov'!$D$83:$S$83</c:f>
              <c:numCache>
                <c:formatCode>#,##0</c:formatCode>
                <c:ptCount val="16"/>
                <c:pt idx="0">
                  <c:v>8094</c:v>
                </c:pt>
                <c:pt idx="1">
                  <c:v>194206</c:v>
                </c:pt>
                <c:pt idx="2">
                  <c:v>128651</c:v>
                </c:pt>
                <c:pt idx="3">
                  <c:v>130002</c:v>
                </c:pt>
                <c:pt idx="4">
                  <c:v>157174</c:v>
                </c:pt>
                <c:pt idx="5">
                  <c:v>136881</c:v>
                </c:pt>
                <c:pt idx="6">
                  <c:v>116076</c:v>
                </c:pt>
                <c:pt idx="7">
                  <c:v>143350</c:v>
                </c:pt>
                <c:pt idx="8">
                  <c:v>188409</c:v>
                </c:pt>
                <c:pt idx="9">
                  <c:v>173577</c:v>
                </c:pt>
                <c:pt idx="10">
                  <c:v>153616</c:v>
                </c:pt>
                <c:pt idx="11">
                  <c:v>141230</c:v>
                </c:pt>
                <c:pt idx="12">
                  <c:v>102760</c:v>
                </c:pt>
                <c:pt idx="13">
                  <c:v>57251</c:v>
                </c:pt>
                <c:pt idx="14">
                  <c:v>34724</c:v>
                </c:pt>
                <c:pt idx="15">
                  <c:v>75991</c:v>
                </c:pt>
              </c:numCache>
            </c:numRef>
          </c:val>
          <c:extLst xmlns:c16r2="http://schemas.microsoft.com/office/drawing/2015/06/chart">
            <c:ext xmlns:c16="http://schemas.microsoft.com/office/drawing/2014/chart" uri="{C3380CC4-5D6E-409C-BE32-E72D297353CC}">
              <c16:uniqueId val="{00000005-D7BC-4CBF-AC06-F6B656465ABC}"/>
            </c:ext>
          </c:extLst>
        </c:ser>
        <c:ser>
          <c:idx val="6"/>
          <c:order val="6"/>
          <c:tx>
            <c:strRef>
              <c:f>'[grafy ZS_2016_17.xlsx]Štruktúra lesov'!$C$84</c:f>
              <c:strCache>
                <c:ptCount val="1"/>
                <c:pt idx="0">
                  <c:v>2016</c:v>
                </c:pt>
              </c:strCache>
            </c:strRef>
          </c:tx>
          <c:spPr>
            <a:solidFill>
              <a:schemeClr val="accent2">
                <a:lumMod val="80000"/>
                <a:lumOff val="20000"/>
              </a:schemeClr>
            </a:solidFill>
            <a:ln>
              <a:noFill/>
            </a:ln>
            <a:effectLst/>
          </c:spPr>
          <c:invertIfNegative val="0"/>
          <c:cat>
            <c:strRef>
              <c:f>'[1]Štruktúra lesov'!$D$77:$S$77</c:f>
              <c:strCache>
                <c:ptCount val="16"/>
                <c:pt idx="0">
                  <c:v>clearing</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strCache>
            </c:strRef>
          </c:cat>
          <c:val>
            <c:numRef>
              <c:f>'[1]Štruktúra lesov'!$D$84:$S$84</c:f>
              <c:numCache>
                <c:formatCode>0</c:formatCode>
                <c:ptCount val="16"/>
                <c:pt idx="0">
                  <c:v>7226</c:v>
                </c:pt>
                <c:pt idx="1">
                  <c:v>192907</c:v>
                </c:pt>
                <c:pt idx="2">
                  <c:v>147688</c:v>
                </c:pt>
                <c:pt idx="3">
                  <c:v>118497</c:v>
                </c:pt>
                <c:pt idx="4">
                  <c:v>156055</c:v>
                </c:pt>
                <c:pt idx="5">
                  <c:v>139815</c:v>
                </c:pt>
                <c:pt idx="6">
                  <c:v>123479</c:v>
                </c:pt>
                <c:pt idx="7">
                  <c:v>133209</c:v>
                </c:pt>
                <c:pt idx="8">
                  <c:v>180712</c:v>
                </c:pt>
                <c:pt idx="9">
                  <c:v>175703</c:v>
                </c:pt>
                <c:pt idx="10">
                  <c:v>150450</c:v>
                </c:pt>
                <c:pt idx="11">
                  <c:v>136403</c:v>
                </c:pt>
                <c:pt idx="12">
                  <c:v>106069</c:v>
                </c:pt>
                <c:pt idx="13">
                  <c:v>61223</c:v>
                </c:pt>
                <c:pt idx="14">
                  <c:v>36762</c:v>
                </c:pt>
                <c:pt idx="15">
                  <c:v>77925</c:v>
                </c:pt>
              </c:numCache>
            </c:numRef>
          </c:val>
          <c:extLst xmlns:c16r2="http://schemas.microsoft.com/office/drawing/2015/06/chart">
            <c:ext xmlns:c16="http://schemas.microsoft.com/office/drawing/2014/chart" uri="{C3380CC4-5D6E-409C-BE32-E72D297353CC}">
              <c16:uniqueId val="{00000006-D7BC-4CBF-AC06-F6B656465ABC}"/>
            </c:ext>
          </c:extLst>
        </c:ser>
        <c:dLbls>
          <c:showLegendKey val="0"/>
          <c:showVal val="0"/>
          <c:showCatName val="0"/>
          <c:showSerName val="0"/>
          <c:showPercent val="0"/>
          <c:showBubbleSize val="0"/>
        </c:dLbls>
        <c:gapWidth val="219"/>
        <c:overlap val="-27"/>
        <c:axId val="-37079120"/>
        <c:axId val="-37075312"/>
      </c:barChart>
      <c:catAx>
        <c:axId val="-3707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k-SK"/>
          </a:p>
        </c:txPr>
        <c:crossAx val="-37075312"/>
        <c:crosses val="autoZero"/>
        <c:auto val="1"/>
        <c:lblAlgn val="ctr"/>
        <c:lblOffset val="100"/>
        <c:noMultiLvlLbl val="0"/>
      </c:catAx>
      <c:valAx>
        <c:axId val="-37075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crossAx val="-3707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'ťažba dreva'!$B$82</c:f>
              <c:strCache>
                <c:ptCount val="1"/>
                <c:pt idx="0">
                  <c:v>planned felling</c:v>
                </c:pt>
              </c:strCache>
            </c:strRef>
          </c:tx>
          <c:spPr>
            <a:ln w="28575" cap="rnd">
              <a:solidFill>
                <a:schemeClr val="accent1"/>
              </a:solidFill>
              <a:round/>
            </a:ln>
            <a:effectLst/>
          </c:spPr>
          <c:marker>
            <c:symbol val="none"/>
          </c:marker>
          <c:cat>
            <c:numRef>
              <c:f>'ťažba dreva'!$C$81:$X$81</c:f>
              <c:numCache>
                <c:formatCode>General</c:formatCode>
                <c:ptCount val="22"/>
                <c:pt idx="0">
                  <c:v>1990</c:v>
                </c:pt>
                <c:pt idx="1">
                  <c:v>1992</c:v>
                </c:pt>
                <c:pt idx="2">
                  <c:v>1194</c:v>
                </c:pt>
                <c:pt idx="3">
                  <c:v>1996</c:v>
                </c:pt>
                <c:pt idx="4">
                  <c:v>1998</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'ťažba dreva'!$C$82:$X$82</c:f>
              <c:numCache>
                <c:formatCode>General</c:formatCode>
                <c:ptCount val="22"/>
                <c:pt idx="0">
                  <c:v>5160</c:v>
                </c:pt>
                <c:pt idx="1">
                  <c:v>4862</c:v>
                </c:pt>
                <c:pt idx="2">
                  <c:v>4882</c:v>
                </c:pt>
                <c:pt idx="3">
                  <c:v>4951</c:v>
                </c:pt>
                <c:pt idx="4">
                  <c:v>5070</c:v>
                </c:pt>
                <c:pt idx="5">
                  <c:v>5326</c:v>
                </c:pt>
                <c:pt idx="6">
                  <c:v>5607</c:v>
                </c:pt>
                <c:pt idx="7">
                  <c:v>5915</c:v>
                </c:pt>
                <c:pt idx="8">
                  <c:v>6198</c:v>
                </c:pt>
                <c:pt idx="9">
                  <c:v>6539</c:v>
                </c:pt>
                <c:pt idx="10">
                  <c:v>6821</c:v>
                </c:pt>
                <c:pt idx="11">
                  <c:v>7041</c:v>
                </c:pt>
                <c:pt idx="12">
                  <c:v>7228</c:v>
                </c:pt>
                <c:pt idx="13">
                  <c:v>7522</c:v>
                </c:pt>
                <c:pt idx="14">
                  <c:v>7830</c:v>
                </c:pt>
                <c:pt idx="15">
                  <c:v>8219</c:v>
                </c:pt>
                <c:pt idx="16">
                  <c:v>8509</c:v>
                </c:pt>
                <c:pt idx="17">
                  <c:v>8871</c:v>
                </c:pt>
                <c:pt idx="18">
                  <c:v>9118</c:v>
                </c:pt>
                <c:pt idx="19">
                  <c:v>9349</c:v>
                </c:pt>
                <c:pt idx="20">
                  <c:v>9523</c:v>
                </c:pt>
                <c:pt idx="21">
                  <c:v>9691</c:v>
                </c:pt>
              </c:numCache>
            </c:numRef>
          </c:val>
          <c:smooth val="0"/>
          <c:extLst xmlns:c16r2="http://schemas.microsoft.com/office/drawing/2015/06/chart">
            <c:ext xmlns:c16="http://schemas.microsoft.com/office/drawing/2014/chart" uri="{C3380CC4-5D6E-409C-BE32-E72D297353CC}">
              <c16:uniqueId val="{00000000-D843-4B2E-8873-42DED2FA4DBF}"/>
            </c:ext>
          </c:extLst>
        </c:ser>
        <c:ser>
          <c:idx val="1"/>
          <c:order val="1"/>
          <c:tx>
            <c:strRef>
              <c:f>'ťažba dreva'!$B$83</c:f>
              <c:strCache>
                <c:ptCount val="1"/>
                <c:pt idx="0">
                  <c:v>actual felling</c:v>
                </c:pt>
              </c:strCache>
            </c:strRef>
          </c:tx>
          <c:spPr>
            <a:ln w="28575" cap="rnd">
              <a:solidFill>
                <a:schemeClr val="accent2"/>
              </a:solidFill>
              <a:round/>
            </a:ln>
            <a:effectLst/>
          </c:spPr>
          <c:marker>
            <c:symbol val="none"/>
          </c:marker>
          <c:cat>
            <c:numRef>
              <c:f>'ťažba dreva'!$C$81:$X$81</c:f>
              <c:numCache>
                <c:formatCode>General</c:formatCode>
                <c:ptCount val="22"/>
                <c:pt idx="0">
                  <c:v>1990</c:v>
                </c:pt>
                <c:pt idx="1">
                  <c:v>1992</c:v>
                </c:pt>
                <c:pt idx="2">
                  <c:v>1194</c:v>
                </c:pt>
                <c:pt idx="3">
                  <c:v>1996</c:v>
                </c:pt>
                <c:pt idx="4">
                  <c:v>1998</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'ťažba dreva'!$C$83:$X$83</c:f>
              <c:numCache>
                <c:formatCode>General</c:formatCode>
                <c:ptCount val="22"/>
                <c:pt idx="0">
                  <c:v>5276</c:v>
                </c:pt>
                <c:pt idx="1">
                  <c:v>4048</c:v>
                </c:pt>
                <c:pt idx="2">
                  <c:v>4910</c:v>
                </c:pt>
                <c:pt idx="3">
                  <c:v>5459</c:v>
                </c:pt>
                <c:pt idx="4">
                  <c:v>5533</c:v>
                </c:pt>
                <c:pt idx="5">
                  <c:v>6218</c:v>
                </c:pt>
                <c:pt idx="6">
                  <c:v>6184</c:v>
                </c:pt>
                <c:pt idx="7">
                  <c:v>6248</c:v>
                </c:pt>
                <c:pt idx="8">
                  <c:v>6652</c:v>
                </c:pt>
                <c:pt idx="9">
                  <c:v>7268</c:v>
                </c:pt>
                <c:pt idx="10">
                  <c:v>10190</c:v>
                </c:pt>
                <c:pt idx="11">
                  <c:v>8357</c:v>
                </c:pt>
                <c:pt idx="12">
                  <c:v>8367</c:v>
                </c:pt>
                <c:pt idx="13">
                  <c:v>9467</c:v>
                </c:pt>
                <c:pt idx="14">
                  <c:v>9248</c:v>
                </c:pt>
                <c:pt idx="15">
                  <c:v>9860</c:v>
                </c:pt>
                <c:pt idx="16">
                  <c:v>9467</c:v>
                </c:pt>
                <c:pt idx="17">
                  <c:v>8232</c:v>
                </c:pt>
                <c:pt idx="18">
                  <c:v>7837</c:v>
                </c:pt>
                <c:pt idx="19">
                  <c:v>9417</c:v>
                </c:pt>
                <c:pt idx="20">
                  <c:v>9249</c:v>
                </c:pt>
                <c:pt idx="21">
                  <c:v>9321</c:v>
                </c:pt>
              </c:numCache>
            </c:numRef>
          </c:val>
          <c:smooth val="0"/>
          <c:extLst xmlns:c16r2="http://schemas.microsoft.com/office/drawing/2015/06/chart">
            <c:ext xmlns:c16="http://schemas.microsoft.com/office/drawing/2014/chart" uri="{C3380CC4-5D6E-409C-BE32-E72D297353CC}">
              <c16:uniqueId val="{00000001-D843-4B2E-8873-42DED2FA4DBF}"/>
            </c:ext>
          </c:extLst>
        </c:ser>
        <c:ser>
          <c:idx val="2"/>
          <c:order val="2"/>
          <c:tx>
            <c:strRef>
              <c:f>'ťažba dreva'!$B$84</c:f>
              <c:strCache>
                <c:ptCount val="1"/>
                <c:pt idx="0">
                  <c:v>of which incidental felling</c:v>
                </c:pt>
              </c:strCache>
            </c:strRef>
          </c:tx>
          <c:spPr>
            <a:ln w="28575" cap="rnd">
              <a:solidFill>
                <a:schemeClr val="accent3"/>
              </a:solidFill>
              <a:round/>
            </a:ln>
            <a:effectLst/>
          </c:spPr>
          <c:marker>
            <c:symbol val="none"/>
          </c:marker>
          <c:cat>
            <c:numRef>
              <c:f>'ťažba dreva'!$C$81:$X$81</c:f>
              <c:numCache>
                <c:formatCode>General</c:formatCode>
                <c:ptCount val="22"/>
                <c:pt idx="0">
                  <c:v>1990</c:v>
                </c:pt>
                <c:pt idx="1">
                  <c:v>1992</c:v>
                </c:pt>
                <c:pt idx="2">
                  <c:v>1194</c:v>
                </c:pt>
                <c:pt idx="3">
                  <c:v>1996</c:v>
                </c:pt>
                <c:pt idx="4">
                  <c:v>1998</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'ťažba dreva'!$C$84:$X$84</c:f>
              <c:numCache>
                <c:formatCode>General</c:formatCode>
                <c:ptCount val="22"/>
                <c:pt idx="0">
                  <c:v>2604</c:v>
                </c:pt>
                <c:pt idx="1">
                  <c:v>1782</c:v>
                </c:pt>
                <c:pt idx="2">
                  <c:v>2969</c:v>
                </c:pt>
                <c:pt idx="3">
                  <c:v>3218</c:v>
                </c:pt>
                <c:pt idx="4">
                  <c:v>2305</c:v>
                </c:pt>
                <c:pt idx="5">
                  <c:v>3021</c:v>
                </c:pt>
                <c:pt idx="6">
                  <c:v>2442</c:v>
                </c:pt>
                <c:pt idx="7">
                  <c:v>2158</c:v>
                </c:pt>
                <c:pt idx="8">
                  <c:v>2677</c:v>
                </c:pt>
                <c:pt idx="9">
                  <c:v>2916</c:v>
                </c:pt>
                <c:pt idx="10">
                  <c:v>6533</c:v>
                </c:pt>
                <c:pt idx="11">
                  <c:v>4266</c:v>
                </c:pt>
                <c:pt idx="12">
                  <c:v>4701</c:v>
                </c:pt>
                <c:pt idx="13">
                  <c:v>6115</c:v>
                </c:pt>
                <c:pt idx="14">
                  <c:v>5586</c:v>
                </c:pt>
                <c:pt idx="15">
                  <c:v>6159</c:v>
                </c:pt>
                <c:pt idx="16">
                  <c:v>4992</c:v>
                </c:pt>
                <c:pt idx="17">
                  <c:v>3504</c:v>
                </c:pt>
                <c:pt idx="18">
                  <c:v>3110</c:v>
                </c:pt>
                <c:pt idx="19">
                  <c:v>6142</c:v>
                </c:pt>
                <c:pt idx="20">
                  <c:v>5213</c:v>
                </c:pt>
                <c:pt idx="21">
                  <c:v>4689.5</c:v>
                </c:pt>
              </c:numCache>
            </c:numRef>
          </c:val>
          <c:smooth val="0"/>
          <c:extLst xmlns:c16r2="http://schemas.microsoft.com/office/drawing/2015/06/chart">
            <c:ext xmlns:c16="http://schemas.microsoft.com/office/drawing/2014/chart" uri="{C3380CC4-5D6E-409C-BE32-E72D297353CC}">
              <c16:uniqueId val="{00000002-D843-4B2E-8873-42DED2FA4DBF}"/>
            </c:ext>
          </c:extLst>
        </c:ser>
        <c:ser>
          <c:idx val="3"/>
          <c:order val="3"/>
          <c:tx>
            <c:strRef>
              <c:f>'ťažba dreva'!$B$85</c:f>
              <c:strCache>
                <c:ptCount val="1"/>
                <c:pt idx="0">
                  <c:v>total current increment</c:v>
                </c:pt>
              </c:strCache>
            </c:strRef>
          </c:tx>
          <c:spPr>
            <a:ln w="28575" cap="rnd">
              <a:solidFill>
                <a:schemeClr val="accent4"/>
              </a:solidFill>
              <a:round/>
            </a:ln>
            <a:effectLst/>
          </c:spPr>
          <c:marker>
            <c:symbol val="none"/>
          </c:marker>
          <c:cat>
            <c:numRef>
              <c:f>'ťažba dreva'!$C$81:$X$81</c:f>
              <c:numCache>
                <c:formatCode>General</c:formatCode>
                <c:ptCount val="22"/>
                <c:pt idx="0">
                  <c:v>1990</c:v>
                </c:pt>
                <c:pt idx="1">
                  <c:v>1992</c:v>
                </c:pt>
                <c:pt idx="2">
                  <c:v>1194</c:v>
                </c:pt>
                <c:pt idx="3">
                  <c:v>1996</c:v>
                </c:pt>
                <c:pt idx="4">
                  <c:v>1998</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'ťažba dreva'!$C$85:$X$85</c:f>
              <c:numCache>
                <c:formatCode>General</c:formatCode>
                <c:ptCount val="22"/>
                <c:pt idx="1">
                  <c:v>10008</c:v>
                </c:pt>
                <c:pt idx="5">
                  <c:v>11204</c:v>
                </c:pt>
                <c:pt idx="6">
                  <c:v>11299</c:v>
                </c:pt>
                <c:pt idx="7">
                  <c:v>11391</c:v>
                </c:pt>
                <c:pt idx="8">
                  <c:v>11451</c:v>
                </c:pt>
                <c:pt idx="9">
                  <c:v>11534</c:v>
                </c:pt>
                <c:pt idx="10">
                  <c:v>11584</c:v>
                </c:pt>
                <c:pt idx="11">
                  <c:v>11671</c:v>
                </c:pt>
                <c:pt idx="12">
                  <c:v>11665</c:v>
                </c:pt>
                <c:pt idx="13">
                  <c:v>11786</c:v>
                </c:pt>
                <c:pt idx="14">
                  <c:v>11866</c:v>
                </c:pt>
                <c:pt idx="15">
                  <c:v>11953</c:v>
                </c:pt>
                <c:pt idx="16">
                  <c:v>12024</c:v>
                </c:pt>
                <c:pt idx="17">
                  <c:v>12126</c:v>
                </c:pt>
                <c:pt idx="18">
                  <c:v>11982</c:v>
                </c:pt>
                <c:pt idx="19">
                  <c:v>12079</c:v>
                </c:pt>
                <c:pt idx="20">
                  <c:v>12092</c:v>
                </c:pt>
                <c:pt idx="21">
                  <c:v>12079</c:v>
                </c:pt>
              </c:numCache>
            </c:numRef>
          </c:val>
          <c:smooth val="0"/>
          <c:extLst xmlns:c16r2="http://schemas.microsoft.com/office/drawing/2015/06/chart">
            <c:ext xmlns:c16="http://schemas.microsoft.com/office/drawing/2014/chart" uri="{C3380CC4-5D6E-409C-BE32-E72D297353CC}">
              <c16:uniqueId val="{00000003-D843-4B2E-8873-42DED2FA4DBF}"/>
            </c:ext>
          </c:extLst>
        </c:ser>
        <c:dLbls>
          <c:showLegendKey val="0"/>
          <c:showVal val="0"/>
          <c:showCatName val="0"/>
          <c:showSerName val="0"/>
          <c:showPercent val="0"/>
          <c:showBubbleSize val="0"/>
        </c:dLbls>
        <c:smooth val="0"/>
        <c:axId val="-2143078848"/>
        <c:axId val="-2143091360"/>
      </c:lineChart>
      <c:catAx>
        <c:axId val="-214307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k-SK"/>
          </a:p>
        </c:txPr>
        <c:crossAx val="-2143091360"/>
        <c:crosses val="autoZero"/>
        <c:auto val="1"/>
        <c:lblAlgn val="ctr"/>
        <c:lblOffset val="100"/>
        <c:noMultiLvlLbl val="0"/>
      </c:catAx>
      <c:valAx>
        <c:axId val="-2143091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sk-SK" sz="1500" baseline="0"/>
                  <a:t>1000 m3</a:t>
                </a:r>
              </a:p>
            </c:rich>
          </c:tx>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sk-S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k-SK"/>
          </a:p>
        </c:txPr>
        <c:crossAx val="-2143078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95991553271481"/>
          <c:y val="6.6616486129785976E-2"/>
          <c:w val="0.78400226331069989"/>
          <c:h val="0.70025152922755107"/>
        </c:manualLayout>
      </c:layout>
      <c:barChart>
        <c:barDir val="bar"/>
        <c:grouping val="clustered"/>
        <c:varyColors val="0"/>
        <c:ser>
          <c:idx val="1"/>
          <c:order val="1"/>
          <c:tx>
            <c:strRef>
              <c:f>'porovnanie NIML HUL'!$D$87</c:f>
              <c:strCache>
                <c:ptCount val="1"/>
                <c:pt idx="0">
                  <c:v>conifers_FMP</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'porovnanie NIML HUL'!$E$85:$K$85</c:f>
              <c:strCache>
                <c:ptCount val="7"/>
                <c:pt idx="0">
                  <c:v>I</c:v>
                </c:pt>
                <c:pt idx="1">
                  <c:v>II</c:v>
                </c:pt>
                <c:pt idx="2">
                  <c:v>III.A</c:v>
                </c:pt>
                <c:pt idx="3">
                  <c:v>III.B</c:v>
                </c:pt>
                <c:pt idx="4">
                  <c:v>V</c:v>
                </c:pt>
                <c:pt idx="5">
                  <c:v>VI</c:v>
                </c:pt>
                <c:pt idx="6">
                  <c:v>waste</c:v>
                </c:pt>
              </c:strCache>
            </c:strRef>
          </c:cat>
          <c:val>
            <c:numRef>
              <c:f>'porovnanie NIML HUL'!$E$87:$K$87</c:f>
              <c:numCache>
                <c:formatCode>0.00</c:formatCode>
                <c:ptCount val="7"/>
                <c:pt idx="0">
                  <c:v>2.2731575746305088</c:v>
                </c:pt>
                <c:pt idx="1">
                  <c:v>5.0746894278009131</c:v>
                </c:pt>
                <c:pt idx="2">
                  <c:v>43.489564611712218</c:v>
                </c:pt>
                <c:pt idx="3">
                  <c:v>26.533427643267622</c:v>
                </c:pt>
                <c:pt idx="4">
                  <c:v>20.852051241070807</c:v>
                </c:pt>
                <c:pt idx="5">
                  <c:v>1.760622097003768</c:v>
                </c:pt>
                <c:pt idx="6">
                  <c:v>1.6487404514162234E-2</c:v>
                </c:pt>
              </c:numCache>
            </c:numRef>
          </c:val>
          <c:extLst xmlns:c16r2="http://schemas.microsoft.com/office/drawing/2015/06/chart">
            <c:ext xmlns:c16="http://schemas.microsoft.com/office/drawing/2014/chart" uri="{C3380CC4-5D6E-409C-BE32-E72D297353CC}">
              <c16:uniqueId val="{00000000-EA82-4369-84E6-352A10A4270E}"/>
            </c:ext>
          </c:extLst>
        </c:ser>
        <c:ser>
          <c:idx val="2"/>
          <c:order val="2"/>
          <c:tx>
            <c:strRef>
              <c:f>'porovnanie NIML HUL'!$D$88</c:f>
              <c:strCache>
                <c:ptCount val="1"/>
                <c:pt idx="0">
                  <c:v>conifers_NFIM</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'porovnanie NIML HUL'!$E$85:$K$85</c:f>
              <c:strCache>
                <c:ptCount val="7"/>
                <c:pt idx="0">
                  <c:v>I</c:v>
                </c:pt>
                <c:pt idx="1">
                  <c:v>II</c:v>
                </c:pt>
                <c:pt idx="2">
                  <c:v>III.A</c:v>
                </c:pt>
                <c:pt idx="3">
                  <c:v>III.B</c:v>
                </c:pt>
                <c:pt idx="4">
                  <c:v>V</c:v>
                </c:pt>
                <c:pt idx="5">
                  <c:v>VI</c:v>
                </c:pt>
                <c:pt idx="6">
                  <c:v>waste</c:v>
                </c:pt>
              </c:strCache>
            </c:strRef>
          </c:cat>
          <c:val>
            <c:numRef>
              <c:f>'porovnanie NIML HUL'!$E$88:$K$88</c:f>
              <c:numCache>
                <c:formatCode>0.00</c:formatCode>
                <c:ptCount val="7"/>
                <c:pt idx="0">
                  <c:v>3</c:v>
                </c:pt>
                <c:pt idx="1">
                  <c:v>4.5999999999999996</c:v>
                </c:pt>
                <c:pt idx="2">
                  <c:v>40.1</c:v>
                </c:pt>
                <c:pt idx="3">
                  <c:v>29.1</c:v>
                </c:pt>
                <c:pt idx="4">
                  <c:v>21.3</c:v>
                </c:pt>
                <c:pt idx="5">
                  <c:v>1.8</c:v>
                </c:pt>
                <c:pt idx="6">
                  <c:v>0.1</c:v>
                </c:pt>
              </c:numCache>
            </c:numRef>
          </c:val>
          <c:extLst xmlns:c16r2="http://schemas.microsoft.com/office/drawing/2015/06/chart">
            <c:ext xmlns:c16="http://schemas.microsoft.com/office/drawing/2014/chart" uri="{C3380CC4-5D6E-409C-BE32-E72D297353CC}">
              <c16:uniqueId val="{00000001-EA82-4369-84E6-352A10A4270E}"/>
            </c:ext>
          </c:extLst>
        </c:ser>
        <c:ser>
          <c:idx val="4"/>
          <c:order val="4"/>
          <c:tx>
            <c:strRef>
              <c:f>'porovnanie NIML HUL'!$D$90</c:f>
              <c:strCache>
                <c:ptCount val="1"/>
                <c:pt idx="0">
                  <c:v>broadleaves_FMP</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'porovnanie NIML HUL'!$E$85:$K$85</c:f>
              <c:strCache>
                <c:ptCount val="7"/>
                <c:pt idx="0">
                  <c:v>I</c:v>
                </c:pt>
                <c:pt idx="1">
                  <c:v>II</c:v>
                </c:pt>
                <c:pt idx="2">
                  <c:v>III.A</c:v>
                </c:pt>
                <c:pt idx="3">
                  <c:v>III.B</c:v>
                </c:pt>
                <c:pt idx="4">
                  <c:v>V</c:v>
                </c:pt>
                <c:pt idx="5">
                  <c:v>VI</c:v>
                </c:pt>
                <c:pt idx="6">
                  <c:v>waste</c:v>
                </c:pt>
              </c:strCache>
            </c:strRef>
          </c:cat>
          <c:val>
            <c:numRef>
              <c:f>'porovnanie NIML HUL'!$E$90:$K$90</c:f>
              <c:numCache>
                <c:formatCode>0.00</c:formatCode>
                <c:ptCount val="7"/>
                <c:pt idx="0">
                  <c:v>1.7262537571349366</c:v>
                </c:pt>
                <c:pt idx="1">
                  <c:v>7.6399912343834639</c:v>
                </c:pt>
                <c:pt idx="2">
                  <c:v>19.387851511431919</c:v>
                </c:pt>
                <c:pt idx="3">
                  <c:v>25.674020040995444</c:v>
                </c:pt>
                <c:pt idx="4">
                  <c:v>40.455961335119518</c:v>
                </c:pt>
                <c:pt idx="5">
                  <c:v>5.0183800567942196</c:v>
                </c:pt>
                <c:pt idx="6">
                  <c:v>9.7542064140500762E-2</c:v>
                </c:pt>
              </c:numCache>
            </c:numRef>
          </c:val>
          <c:extLst xmlns:c16r2="http://schemas.microsoft.com/office/drawing/2015/06/chart">
            <c:ext xmlns:c16="http://schemas.microsoft.com/office/drawing/2014/chart" uri="{C3380CC4-5D6E-409C-BE32-E72D297353CC}">
              <c16:uniqueId val="{00000002-EA82-4369-84E6-352A10A4270E}"/>
            </c:ext>
          </c:extLst>
        </c:ser>
        <c:ser>
          <c:idx val="5"/>
          <c:order val="5"/>
          <c:tx>
            <c:strRef>
              <c:f>'porovnanie NIML HUL'!$D$91</c:f>
              <c:strCache>
                <c:ptCount val="1"/>
                <c:pt idx="0">
                  <c:v>broadleaves_NFIM</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'porovnanie NIML HUL'!$E$85:$K$85</c:f>
              <c:strCache>
                <c:ptCount val="7"/>
                <c:pt idx="0">
                  <c:v>I</c:v>
                </c:pt>
                <c:pt idx="1">
                  <c:v>II</c:v>
                </c:pt>
                <c:pt idx="2">
                  <c:v>III.A</c:v>
                </c:pt>
                <c:pt idx="3">
                  <c:v>III.B</c:v>
                </c:pt>
                <c:pt idx="4">
                  <c:v>V</c:v>
                </c:pt>
                <c:pt idx="5">
                  <c:v>VI</c:v>
                </c:pt>
                <c:pt idx="6">
                  <c:v>waste</c:v>
                </c:pt>
              </c:strCache>
            </c:strRef>
          </c:cat>
          <c:val>
            <c:numRef>
              <c:f>'porovnanie NIML HUL'!$E$91:$K$91</c:f>
              <c:numCache>
                <c:formatCode>General</c:formatCode>
                <c:ptCount val="7"/>
                <c:pt idx="0">
                  <c:v>1.8</c:v>
                </c:pt>
                <c:pt idx="1">
                  <c:v>6.1</c:v>
                </c:pt>
                <c:pt idx="2">
                  <c:v>15.1</c:v>
                </c:pt>
                <c:pt idx="3">
                  <c:v>25.9</c:v>
                </c:pt>
                <c:pt idx="4">
                  <c:v>43.5</c:v>
                </c:pt>
                <c:pt idx="5">
                  <c:v>7.3</c:v>
                </c:pt>
                <c:pt idx="6">
                  <c:v>0.2</c:v>
                </c:pt>
              </c:numCache>
            </c:numRef>
          </c:val>
          <c:extLst xmlns:c16r2="http://schemas.microsoft.com/office/drawing/2015/06/chart">
            <c:ext xmlns:c16="http://schemas.microsoft.com/office/drawing/2014/chart" uri="{C3380CC4-5D6E-409C-BE32-E72D297353CC}">
              <c16:uniqueId val="{00000003-EA82-4369-84E6-352A10A4270E}"/>
            </c:ext>
          </c:extLst>
        </c:ser>
        <c:dLbls>
          <c:dLblPos val="outEnd"/>
          <c:showLegendKey val="0"/>
          <c:showVal val="1"/>
          <c:showCatName val="0"/>
          <c:showSerName val="0"/>
          <c:showPercent val="0"/>
          <c:showBubbleSize val="0"/>
        </c:dLbls>
        <c:gapWidth val="182"/>
        <c:axId val="-2143086464"/>
        <c:axId val="-2143087008"/>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'porovnanie NIML HUL'!$D$86</c15:sqref>
                        </c15:formulaRef>
                      </c:ext>
                    </c:extLst>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c:ext uri="{02D57815-91ED-43cb-92C2-25804820EDAC}">
                        <c15:formulaRef>
                          <c15:sqref>'porovnanie NIML HUL'!$E$85:$K$85</c15:sqref>
                        </c15:formulaRef>
                      </c:ext>
                    </c:extLst>
                    <c:strCache>
                      <c:ptCount val="7"/>
                      <c:pt idx="0">
                        <c:v>I</c:v>
                      </c:pt>
                      <c:pt idx="1">
                        <c:v>II</c:v>
                      </c:pt>
                      <c:pt idx="2">
                        <c:v>III.A</c:v>
                      </c:pt>
                      <c:pt idx="3">
                        <c:v>III.B</c:v>
                      </c:pt>
                      <c:pt idx="4">
                        <c:v>V</c:v>
                      </c:pt>
                      <c:pt idx="5">
                        <c:v>VI</c:v>
                      </c:pt>
                      <c:pt idx="6">
                        <c:v>waste</c:v>
                      </c:pt>
                    </c:strCache>
                  </c:strRef>
                </c:cat>
                <c:val>
                  <c:numRef>
                    <c:extLst xmlns:c16r2="http://schemas.microsoft.com/office/drawing/2015/06/chart">
                      <c:ext uri="{02D57815-91ED-43cb-92C2-25804820EDAC}">
                        <c15:formulaRef>
                          <c15:sqref>'porovnanie NIML HUL'!$E$86:$K$86</c15:sqref>
                        </c15:formulaRef>
                      </c:ext>
                    </c:extLst>
                    <c:numCache>
                      <c:formatCode>General</c:formatCode>
                      <c:ptCount val="7"/>
                    </c:numCache>
                  </c:numRef>
                </c:val>
                <c:extLst xmlns:c16r2="http://schemas.microsoft.com/office/drawing/2015/06/chart">
                  <c:ext xmlns:c16="http://schemas.microsoft.com/office/drawing/2014/chart" uri="{C3380CC4-5D6E-409C-BE32-E72D297353CC}">
                    <c16:uniqueId val="{00000004-EA82-4369-84E6-352A10A4270E}"/>
                  </c:ext>
                </c:extLst>
              </c15:ser>
            </c15:filteredBarSeries>
            <c15:filteredBarSeries>
              <c15:ser>
                <c:idx val="3"/>
                <c:order val="3"/>
                <c:tx>
                  <c:strRef>
                    <c:extLst xmlns:c15="http://schemas.microsoft.com/office/drawing/2012/chart" xmlns:c16r2="http://schemas.microsoft.com/office/drawing/2015/06/chart">
                      <c:ext xmlns:c15="http://schemas.microsoft.com/office/drawing/2012/chart" uri="{02D57815-91ED-43cb-92C2-25804820EDAC}">
                        <c15:formulaRef>
                          <c15:sqref>'porovnanie NIML HUL'!$D$89</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xmlns:c15="http://schemas.microsoft.com/office/drawing/2012/char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r2="http://schemas.microsoft.com/office/drawing/2015/06/chart">
                      <c:ext xmlns:c15="http://schemas.microsoft.com/office/drawing/2012/chart" uri="{02D57815-91ED-43cb-92C2-25804820EDAC}">
                        <c15:formulaRef>
                          <c15:sqref>'porovnanie NIML HUL'!$E$85:$K$85</c15:sqref>
                        </c15:formulaRef>
                      </c:ext>
                    </c:extLst>
                    <c:strCache>
                      <c:ptCount val="7"/>
                      <c:pt idx="0">
                        <c:v>I</c:v>
                      </c:pt>
                      <c:pt idx="1">
                        <c:v>II</c:v>
                      </c:pt>
                      <c:pt idx="2">
                        <c:v>III.A</c:v>
                      </c:pt>
                      <c:pt idx="3">
                        <c:v>III.B</c:v>
                      </c:pt>
                      <c:pt idx="4">
                        <c:v>V</c:v>
                      </c:pt>
                      <c:pt idx="5">
                        <c:v>VI</c:v>
                      </c:pt>
                      <c:pt idx="6">
                        <c:v>waste</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'porovnanie NIML HUL'!$E$89:$K$89</c15:sqref>
                        </c15:formulaRef>
                      </c:ext>
                    </c:extLst>
                    <c:numCache>
                      <c:formatCode>General</c:formatCode>
                      <c:ptCount val="7"/>
                    </c:numCache>
                  </c:numRef>
                </c:val>
                <c:extLst xmlns:c15="http://schemas.microsoft.com/office/drawing/2012/chart" xmlns:c16r2="http://schemas.microsoft.com/office/drawing/2015/06/chart">
                  <c:ext xmlns:c16="http://schemas.microsoft.com/office/drawing/2014/chart" uri="{C3380CC4-5D6E-409C-BE32-E72D297353CC}">
                    <c16:uniqueId val="{00000005-EA82-4369-84E6-352A10A4270E}"/>
                  </c:ext>
                </c:extLst>
              </c15:ser>
            </c15:filteredBarSeries>
          </c:ext>
        </c:extLst>
      </c:barChart>
      <c:catAx>
        <c:axId val="-2143086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crossAx val="-2143087008"/>
        <c:crosses val="autoZero"/>
        <c:auto val="1"/>
        <c:lblAlgn val="ctr"/>
        <c:lblOffset val="100"/>
        <c:noMultiLvlLbl val="0"/>
      </c:catAx>
      <c:valAx>
        <c:axId val="-2143087008"/>
        <c:scaling>
          <c:orientation val="minMax"/>
        </c:scaling>
        <c:delete val="0"/>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crossAx val="-21430864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sk-SK"/>
          </a:p>
        </c:txPr>
      </c:dTable>
      <c:spPr>
        <a:noFill/>
        <a:ln>
          <a:noFill/>
        </a:ln>
        <a:effectLst/>
      </c:spPr>
    </c:plotArea>
    <c:legend>
      <c:legendPos val="b"/>
      <c:layout>
        <c:manualLayout>
          <c:xMode val="edge"/>
          <c:yMode val="edge"/>
          <c:x val="0.16608355112691844"/>
          <c:y val="0.96178201443492739"/>
          <c:w val="0.66783289774616317"/>
          <c:h val="2.432352004796325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sk-SK" sz="1400" dirty="0" err="1" smtClean="0"/>
              <a:t>Conifers</a:t>
            </a:r>
            <a:endParaRPr lang="sk-SK" sz="1400" dirty="0"/>
          </a:p>
        </c:rich>
      </c:tx>
      <c:layout>
        <c:manualLayout>
          <c:xMode val="edge"/>
          <c:yMode val="edge"/>
          <c:x val="3.7153507391581866E-2"/>
          <c:y val="1.8077622749905341E-2"/>
        </c:manualLayout>
      </c:layout>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manualLayout>
          <c:layoutTarget val="inner"/>
          <c:xMode val="edge"/>
          <c:yMode val="edge"/>
          <c:x val="0.23219603788119672"/>
          <c:y val="4.4561482422002884E-2"/>
          <c:w val="0.743883790085337"/>
          <c:h val="0.62354190449890823"/>
        </c:manualLayout>
      </c:layout>
      <c:barChart>
        <c:barDir val="col"/>
        <c:grouping val="clustered"/>
        <c:varyColors val="0"/>
        <c:ser>
          <c:idx val="0"/>
          <c:order val="0"/>
          <c:tx>
            <c:strRef>
              <c:f>'sortimentácia zásob a ťažby'!$A$50</c:f>
              <c:strCache>
                <c:ptCount val="1"/>
                <c:pt idx="0">
                  <c:v>FMP_conifers</c:v>
                </c:pt>
              </c:strCache>
            </c:strRef>
          </c:tx>
          <c:spPr>
            <a:solidFill>
              <a:schemeClr val="accent6">
                <a:lumMod val="40000"/>
                <a:lumOff val="60000"/>
              </a:schemeClr>
            </a:solidFill>
            <a:ln>
              <a:solidFill>
                <a:schemeClr val="accent6">
                  <a:lumMod val="20000"/>
                  <a:lumOff val="80000"/>
                </a:schemeClr>
              </a:solidFill>
            </a:ln>
            <a:effectLst/>
          </c:spPr>
          <c:invertIfNegative val="0"/>
          <c:dLbls>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'sortimentácia zásob a ťažby'!$B$49:$I$49</c:f>
              <c:strCache>
                <c:ptCount val="8"/>
                <c:pt idx="0">
                  <c:v>I</c:v>
                </c:pt>
                <c:pt idx="1">
                  <c:v>II</c:v>
                </c:pt>
                <c:pt idx="2">
                  <c:v>III</c:v>
                </c:pt>
                <c:pt idx="3">
                  <c:v>IV</c:v>
                </c:pt>
                <c:pt idx="4">
                  <c:v>V</c:v>
                </c:pt>
                <c:pt idx="5">
                  <c:v>VI</c:v>
                </c:pt>
                <c:pt idx="6">
                  <c:v>waste</c:v>
                </c:pt>
                <c:pt idx="7">
                  <c:v>raw trunks</c:v>
                </c:pt>
              </c:strCache>
            </c:strRef>
          </c:cat>
          <c:val>
            <c:numRef>
              <c:f>'sortimentácia zásob a ťažby'!$B$50:$I$50</c:f>
              <c:numCache>
                <c:formatCode>General</c:formatCode>
                <c:ptCount val="8"/>
                <c:pt idx="0">
                  <c:v>2.27</c:v>
                </c:pt>
                <c:pt idx="1">
                  <c:v>5.07</c:v>
                </c:pt>
                <c:pt idx="2">
                  <c:v>70.02</c:v>
                </c:pt>
                <c:pt idx="4">
                  <c:v>20.85</c:v>
                </c:pt>
                <c:pt idx="5">
                  <c:v>1.76</c:v>
                </c:pt>
                <c:pt idx="6">
                  <c:v>0.02</c:v>
                </c:pt>
              </c:numCache>
            </c:numRef>
          </c:val>
          <c:extLst xmlns:c16r2="http://schemas.microsoft.com/office/drawing/2015/06/chart">
            <c:ext xmlns:c16="http://schemas.microsoft.com/office/drawing/2014/chart" uri="{C3380CC4-5D6E-409C-BE32-E72D297353CC}">
              <c16:uniqueId val="{00000000-8550-4DEC-AAA8-BEA80DF74CAF}"/>
            </c:ext>
          </c:extLst>
        </c:ser>
        <c:ser>
          <c:idx val="1"/>
          <c:order val="1"/>
          <c:tx>
            <c:strRef>
              <c:f>'sortimentácia zásob a ťažby'!$A$51</c:f>
              <c:strCache>
                <c:ptCount val="1"/>
                <c:pt idx="0">
                  <c:v>Real_conifers</c:v>
                </c:pt>
              </c:strCache>
            </c:strRef>
          </c:tx>
          <c:spPr>
            <a:solidFill>
              <a:schemeClr val="accent6">
                <a:lumMod val="75000"/>
              </a:schemeClr>
            </a:solidFill>
            <a:ln>
              <a:noFill/>
            </a:ln>
            <a:effectLst/>
          </c:spPr>
          <c:invertIfNegative val="0"/>
          <c:dLbls>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'sortimentácia zásob a ťažby'!$B$49:$I$49</c:f>
              <c:strCache>
                <c:ptCount val="8"/>
                <c:pt idx="0">
                  <c:v>I</c:v>
                </c:pt>
                <c:pt idx="1">
                  <c:v>II</c:v>
                </c:pt>
                <c:pt idx="2">
                  <c:v>III</c:v>
                </c:pt>
                <c:pt idx="3">
                  <c:v>IV</c:v>
                </c:pt>
                <c:pt idx="4">
                  <c:v>V</c:v>
                </c:pt>
                <c:pt idx="5">
                  <c:v>VI</c:v>
                </c:pt>
                <c:pt idx="6">
                  <c:v>waste</c:v>
                </c:pt>
                <c:pt idx="7">
                  <c:v>raw trunks</c:v>
                </c:pt>
              </c:strCache>
            </c:strRef>
          </c:cat>
          <c:val>
            <c:numRef>
              <c:f>'sortimentácia zásob a ťažby'!$B$51:$I$51</c:f>
              <c:numCache>
                <c:formatCode>General</c:formatCode>
                <c:ptCount val="8"/>
                <c:pt idx="0">
                  <c:v>0.09</c:v>
                </c:pt>
                <c:pt idx="1">
                  <c:v>0.04</c:v>
                </c:pt>
                <c:pt idx="2">
                  <c:v>57.24</c:v>
                </c:pt>
                <c:pt idx="3">
                  <c:v>0.48</c:v>
                </c:pt>
                <c:pt idx="4">
                  <c:v>27.5</c:v>
                </c:pt>
                <c:pt idx="5">
                  <c:v>4.83</c:v>
                </c:pt>
                <c:pt idx="7">
                  <c:v>9.8000000000000007</c:v>
                </c:pt>
              </c:numCache>
            </c:numRef>
          </c:val>
          <c:extLst xmlns:c16r2="http://schemas.microsoft.com/office/drawing/2015/06/chart">
            <c:ext xmlns:c16="http://schemas.microsoft.com/office/drawing/2014/chart" uri="{C3380CC4-5D6E-409C-BE32-E72D297353CC}">
              <c16:uniqueId val="{00000001-8550-4DEC-AAA8-BEA80DF74CAF}"/>
            </c:ext>
          </c:extLst>
        </c:ser>
        <c:dLbls>
          <c:dLblPos val="outEnd"/>
          <c:showLegendKey val="0"/>
          <c:showVal val="1"/>
          <c:showCatName val="0"/>
          <c:showSerName val="0"/>
          <c:showPercent val="0"/>
          <c:showBubbleSize val="0"/>
        </c:dLbls>
        <c:gapWidth val="219"/>
        <c:overlap val="-27"/>
        <c:axId val="-2143077760"/>
        <c:axId val="-2143082112"/>
      </c:barChart>
      <c:catAx>
        <c:axId val="-214307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2143082112"/>
        <c:crosses val="autoZero"/>
        <c:auto val="1"/>
        <c:lblAlgn val="ctr"/>
        <c:lblOffset val="100"/>
        <c:noMultiLvlLbl val="0"/>
      </c:catAx>
      <c:valAx>
        <c:axId val="-2143082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k-SK"/>
          </a:p>
        </c:txPr>
        <c:crossAx val="-21430777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sk-SK"/>
          </a:p>
        </c:txPr>
      </c:dTable>
      <c:spPr>
        <a:noFill/>
        <a:ln>
          <a:noFill/>
        </a:ln>
        <a:effectLst/>
      </c:spPr>
    </c:plotArea>
    <c:legend>
      <c:legendPos val="b"/>
      <c:layout>
        <c:manualLayout>
          <c:xMode val="edge"/>
          <c:yMode val="edge"/>
          <c:x val="0.29827113844109687"/>
          <c:y val="0.92948446036160937"/>
          <c:w val="0.40345772311780626"/>
          <c:h val="4.882239233850418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sz="900" baseline="0"/>
      </a:pPr>
      <a:endParaRPr lang="sk-S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11823-8E89-415A-89AC-5D1771AADB11}" type="datetimeFigureOut">
              <a:rPr lang="sk-SK" smtClean="0"/>
              <a:t>13.12.2017</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6DE66-5111-4767-B068-9B15AF8BA34C}" type="slidenum">
              <a:rPr lang="sk-SK" smtClean="0"/>
              <a:t>‹#›</a:t>
            </a:fld>
            <a:endParaRPr lang="sk-SK"/>
          </a:p>
        </p:txBody>
      </p:sp>
    </p:spTree>
    <p:extLst>
      <p:ext uri="{BB962C8B-B14F-4D97-AF65-F5344CB8AC3E}">
        <p14:creationId xmlns:p14="http://schemas.microsoft.com/office/powerpoint/2010/main" val="292875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This presentation relates to the „Research of utilization of wood as renewable raw material in Slovakia“ and </a:t>
            </a:r>
            <a:r>
              <a:rPr lang="sk-SK" noProof="0" dirty="0" err="1" smtClean="0"/>
              <a:t>it</a:t>
            </a:r>
            <a:r>
              <a:rPr lang="sk-SK" noProof="0" dirty="0" smtClean="0"/>
              <a:t> </a:t>
            </a:r>
            <a:r>
              <a:rPr lang="sk-SK" noProof="0" dirty="0" err="1" smtClean="0"/>
              <a:t>is</a:t>
            </a:r>
            <a:r>
              <a:rPr lang="sk-SK" noProof="0" dirty="0" smtClean="0"/>
              <a:t> </a:t>
            </a:r>
            <a:r>
              <a:rPr lang="sk-SK" noProof="0" dirty="0" err="1" smtClean="0"/>
              <a:t>based</a:t>
            </a:r>
            <a:r>
              <a:rPr lang="en-US" noProof="0" dirty="0" smtClean="0"/>
              <a:t> on the preliminary results of the ongoing research project funded by the Agency for the support of research and development in Slovakia.</a:t>
            </a:r>
          </a:p>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Zástupný objekt pre číslo snímky 3"/>
          <p:cNvSpPr>
            <a:spLocks noGrp="1"/>
          </p:cNvSpPr>
          <p:nvPr>
            <p:ph type="sldNum" sz="quarter" idx="10"/>
          </p:nvPr>
        </p:nvSpPr>
        <p:spPr/>
        <p:txBody>
          <a:bodyPr/>
          <a:lstStyle/>
          <a:p>
            <a:fld id="{B9F6DE66-5111-4767-B068-9B15AF8BA34C}" type="slidenum">
              <a:rPr lang="sk-SK" smtClean="0"/>
              <a:t>1</a:t>
            </a:fld>
            <a:endParaRPr lang="sk-SK"/>
          </a:p>
        </p:txBody>
      </p:sp>
    </p:spTree>
    <p:extLst>
      <p:ext uri="{BB962C8B-B14F-4D97-AF65-F5344CB8AC3E}">
        <p14:creationId xmlns:p14="http://schemas.microsoft.com/office/powerpoint/2010/main" val="3310813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B9F6DE66-5111-4767-B068-9B15AF8BA34C}" type="slidenum">
              <a:rPr lang="sk-SK" smtClean="0"/>
              <a:t>12</a:t>
            </a:fld>
            <a:endParaRPr lang="sk-SK"/>
          </a:p>
        </p:txBody>
      </p:sp>
    </p:spTree>
    <p:extLst>
      <p:ext uri="{BB962C8B-B14F-4D97-AF65-F5344CB8AC3E}">
        <p14:creationId xmlns:p14="http://schemas.microsoft.com/office/powerpoint/2010/main" val="2585758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noProof="0" dirty="0" smtClean="0"/>
              <a:t>Due to current state and development of forests we can observe ...</a:t>
            </a:r>
          </a:p>
          <a:p>
            <a:endParaRPr lang="en-GB" noProof="0" dirty="0"/>
          </a:p>
        </p:txBody>
      </p:sp>
      <p:sp>
        <p:nvSpPr>
          <p:cNvPr id="4" name="Zástupný objekt pre číslo snímky 3"/>
          <p:cNvSpPr>
            <a:spLocks noGrp="1"/>
          </p:cNvSpPr>
          <p:nvPr>
            <p:ph type="sldNum" sz="quarter" idx="10"/>
          </p:nvPr>
        </p:nvSpPr>
        <p:spPr/>
        <p:txBody>
          <a:bodyPr/>
          <a:lstStyle/>
          <a:p>
            <a:fld id="{B9F6DE66-5111-4767-B068-9B15AF8BA34C}" type="slidenum">
              <a:rPr lang="sk-SK" smtClean="0"/>
              <a:t>15</a:t>
            </a:fld>
            <a:endParaRPr lang="sk-SK"/>
          </a:p>
        </p:txBody>
      </p:sp>
    </p:spTree>
    <p:extLst>
      <p:ext uri="{BB962C8B-B14F-4D97-AF65-F5344CB8AC3E}">
        <p14:creationId xmlns:p14="http://schemas.microsoft.com/office/powerpoint/2010/main" val="1265554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GB" noProof="0" dirty="0" smtClean="0"/>
              <a:t>Distribution of volume of growing stock in Slovakian forests onto quality grades of wood assortments we have found out separately for both conifers and broadleaves from the both information sources: FMP and NFIM.</a:t>
            </a:r>
          </a:p>
          <a:p>
            <a:r>
              <a:rPr lang="en-GB" noProof="0" dirty="0" smtClean="0"/>
              <a:t>W</a:t>
            </a:r>
            <a:r>
              <a:rPr lang="sk-SK" noProof="0" dirty="0" err="1" smtClean="0"/>
              <a:t>ithin</a:t>
            </a:r>
            <a:r>
              <a:rPr lang="sk-SK" noProof="0" dirty="0" smtClean="0"/>
              <a:t> </a:t>
            </a:r>
            <a:r>
              <a:rPr lang="sk-SK" noProof="0" dirty="0" err="1" smtClean="0"/>
              <a:t>this</a:t>
            </a:r>
            <a:r>
              <a:rPr lang="sk-SK" noProof="0" dirty="0" smtClean="0"/>
              <a:t> </a:t>
            </a:r>
            <a:r>
              <a:rPr lang="sk-SK" noProof="0" dirty="0" err="1" smtClean="0"/>
              <a:t>analysis</a:t>
            </a:r>
            <a:r>
              <a:rPr lang="sk-SK" noProof="0" dirty="0" smtClean="0"/>
              <a:t> w</a:t>
            </a:r>
            <a:r>
              <a:rPr lang="en-GB" noProof="0" dirty="0" smtClean="0"/>
              <a:t>e obtained data for quality grades differentiated into</a:t>
            </a:r>
            <a:r>
              <a:rPr lang="sk-SK" noProof="0" dirty="0" smtClean="0"/>
              <a:t> 3 </a:t>
            </a:r>
            <a:r>
              <a:rPr lang="sk-SK" noProof="0" dirty="0" err="1" smtClean="0"/>
              <a:t>categories</a:t>
            </a:r>
            <a:r>
              <a:rPr lang="sk-SK" noProof="0" dirty="0" smtClean="0"/>
              <a:t> of</a:t>
            </a:r>
            <a:r>
              <a:rPr lang="en-GB" noProof="0" dirty="0" smtClean="0"/>
              <a:t> quality grades logs</a:t>
            </a:r>
            <a:r>
              <a:rPr lang="sk-SK" noProof="0" dirty="0" smtClean="0"/>
              <a:t> (I, II, IIIA and IIIB)</a:t>
            </a:r>
            <a:r>
              <a:rPr lang="en-GB" noProof="0" dirty="0" smtClean="0"/>
              <a:t>, the fifth grade – pulpwood and the sixth grade – energy and fuelwood.</a:t>
            </a:r>
          </a:p>
          <a:p>
            <a:r>
              <a:rPr lang="en-GB" noProof="0" dirty="0" smtClean="0"/>
              <a:t>Differences between both information sources</a:t>
            </a:r>
            <a:r>
              <a:rPr lang="sk-SK" noProof="0" dirty="0" smtClean="0"/>
              <a:t> – </a:t>
            </a:r>
            <a:r>
              <a:rPr lang="sk-SK" noProof="0" dirty="0" err="1" smtClean="0"/>
              <a:t>from</a:t>
            </a:r>
            <a:r>
              <a:rPr lang="sk-SK" noProof="0" dirty="0" smtClean="0"/>
              <a:t> FMP and NFIM –</a:t>
            </a:r>
            <a:r>
              <a:rPr lang="en-GB" noProof="0" dirty="0" smtClean="0"/>
              <a:t> are</a:t>
            </a:r>
            <a:r>
              <a:rPr lang="sk-SK" noProof="0" dirty="0" smtClean="0"/>
              <a:t> </a:t>
            </a:r>
            <a:r>
              <a:rPr lang="en-GB" noProof="0" dirty="0" smtClean="0"/>
              <a:t>most to 4%. </a:t>
            </a:r>
          </a:p>
          <a:p>
            <a:endParaRPr lang="en-US" dirty="0" smtClean="0"/>
          </a:p>
          <a:p>
            <a:endParaRPr lang="sk-SK" dirty="0"/>
          </a:p>
        </p:txBody>
      </p:sp>
      <p:sp>
        <p:nvSpPr>
          <p:cNvPr id="4" name="Zástupný objekt pre číslo snímky 3"/>
          <p:cNvSpPr>
            <a:spLocks noGrp="1"/>
          </p:cNvSpPr>
          <p:nvPr>
            <p:ph type="sldNum" sz="quarter" idx="10"/>
          </p:nvPr>
        </p:nvSpPr>
        <p:spPr/>
        <p:txBody>
          <a:bodyPr/>
          <a:lstStyle/>
          <a:p>
            <a:fld id="{B9F6DE66-5111-4767-B068-9B15AF8BA34C}" type="slidenum">
              <a:rPr lang="sk-SK" smtClean="0"/>
              <a:t>16</a:t>
            </a:fld>
            <a:endParaRPr lang="sk-SK"/>
          </a:p>
        </p:txBody>
      </p:sp>
    </p:spTree>
    <p:extLst>
      <p:ext uri="{BB962C8B-B14F-4D97-AF65-F5344CB8AC3E}">
        <p14:creationId xmlns:p14="http://schemas.microsoft.com/office/powerpoint/2010/main" val="831699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smtClean="0"/>
              <a:t>Based on the comparison of share of quality grades in planned felling and in real felling we can state that we do not reach...</a:t>
            </a:r>
          </a:p>
          <a:p>
            <a:endParaRPr lang="sk-SK" dirty="0"/>
          </a:p>
        </p:txBody>
      </p:sp>
      <p:sp>
        <p:nvSpPr>
          <p:cNvPr id="4" name="Zástupný objekt pre číslo snímky 3"/>
          <p:cNvSpPr>
            <a:spLocks noGrp="1"/>
          </p:cNvSpPr>
          <p:nvPr>
            <p:ph type="sldNum" sz="quarter" idx="10"/>
          </p:nvPr>
        </p:nvSpPr>
        <p:spPr/>
        <p:txBody>
          <a:bodyPr/>
          <a:lstStyle/>
          <a:p>
            <a:fld id="{B9F6DE66-5111-4767-B068-9B15AF8BA34C}" type="slidenum">
              <a:rPr lang="sk-SK" smtClean="0"/>
              <a:t>17</a:t>
            </a:fld>
            <a:endParaRPr lang="sk-SK"/>
          </a:p>
        </p:txBody>
      </p:sp>
    </p:spTree>
    <p:extLst>
      <p:ext uri="{BB962C8B-B14F-4D97-AF65-F5344CB8AC3E}">
        <p14:creationId xmlns:p14="http://schemas.microsoft.com/office/powerpoint/2010/main" val="842735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err="1" smtClean="0"/>
              <a:t>We</a:t>
            </a:r>
            <a:r>
              <a:rPr lang="sk-SK" dirty="0" smtClean="0"/>
              <a:t> </a:t>
            </a:r>
            <a:r>
              <a:rPr lang="sk-SK" dirty="0" err="1" smtClean="0"/>
              <a:t>have</a:t>
            </a:r>
            <a:r>
              <a:rPr lang="sk-SK" dirty="0" smtClean="0"/>
              <a:t> </a:t>
            </a:r>
            <a:r>
              <a:rPr lang="sk-SK" dirty="0" err="1" smtClean="0"/>
              <a:t>analysed</a:t>
            </a:r>
            <a:r>
              <a:rPr lang="sk-SK" dirty="0" smtClean="0"/>
              <a:t> </a:t>
            </a:r>
            <a:r>
              <a:rPr lang="sk-SK" dirty="0" err="1" smtClean="0"/>
              <a:t>also</a:t>
            </a:r>
            <a:r>
              <a:rPr lang="sk-SK" dirty="0" smtClean="0"/>
              <a:t> </a:t>
            </a:r>
            <a:r>
              <a:rPr lang="sk-SK" dirty="0" err="1" smtClean="0"/>
              <a:t>development</a:t>
            </a:r>
            <a:r>
              <a:rPr lang="sk-SK" dirty="0" smtClean="0"/>
              <a:t> of</a:t>
            </a:r>
            <a:r>
              <a:rPr lang="en-US" dirty="0" smtClean="0"/>
              <a:t> the timber supply. In supply of conifer ...</a:t>
            </a:r>
          </a:p>
          <a:p>
            <a:endParaRPr lang="sk-SK" dirty="0"/>
          </a:p>
        </p:txBody>
      </p:sp>
      <p:sp>
        <p:nvSpPr>
          <p:cNvPr id="4" name="Zástupný objekt pre číslo snímky 3"/>
          <p:cNvSpPr>
            <a:spLocks noGrp="1"/>
          </p:cNvSpPr>
          <p:nvPr>
            <p:ph type="sldNum" sz="quarter" idx="10"/>
          </p:nvPr>
        </p:nvSpPr>
        <p:spPr/>
        <p:txBody>
          <a:bodyPr/>
          <a:lstStyle/>
          <a:p>
            <a:fld id="{B9F6DE66-5111-4767-B068-9B15AF8BA34C}" type="slidenum">
              <a:rPr lang="sk-SK" smtClean="0"/>
              <a:t>18</a:t>
            </a:fld>
            <a:endParaRPr lang="sk-SK"/>
          </a:p>
        </p:txBody>
      </p:sp>
    </p:spTree>
    <p:extLst>
      <p:ext uri="{BB962C8B-B14F-4D97-AF65-F5344CB8AC3E}">
        <p14:creationId xmlns:p14="http://schemas.microsoft.com/office/powerpoint/2010/main" val="3314704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smtClean="0"/>
              <a:t>Based on analysis of timber export and import we can state that...</a:t>
            </a:r>
          </a:p>
          <a:p>
            <a:endParaRPr lang="sk-SK" dirty="0"/>
          </a:p>
        </p:txBody>
      </p:sp>
      <p:sp>
        <p:nvSpPr>
          <p:cNvPr id="4" name="Zástupný objekt pre číslo snímky 3"/>
          <p:cNvSpPr>
            <a:spLocks noGrp="1"/>
          </p:cNvSpPr>
          <p:nvPr>
            <p:ph type="sldNum" sz="quarter" idx="10"/>
          </p:nvPr>
        </p:nvSpPr>
        <p:spPr/>
        <p:txBody>
          <a:bodyPr/>
          <a:lstStyle/>
          <a:p>
            <a:fld id="{B9F6DE66-5111-4767-B068-9B15AF8BA34C}" type="slidenum">
              <a:rPr lang="sk-SK" smtClean="0"/>
              <a:t>19</a:t>
            </a:fld>
            <a:endParaRPr lang="sk-SK"/>
          </a:p>
        </p:txBody>
      </p:sp>
    </p:spTree>
    <p:extLst>
      <p:ext uri="{BB962C8B-B14F-4D97-AF65-F5344CB8AC3E}">
        <p14:creationId xmlns:p14="http://schemas.microsoft.com/office/powerpoint/2010/main" val="3736683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smtClean="0"/>
              <a:t>We have elaborated also detailed analysis of domestic and export prices for assortments of raw timber. ...</a:t>
            </a:r>
          </a:p>
          <a:p>
            <a:endParaRPr lang="sk-SK" dirty="0"/>
          </a:p>
        </p:txBody>
      </p:sp>
      <p:sp>
        <p:nvSpPr>
          <p:cNvPr id="4" name="Zástupný objekt pre číslo snímky 3"/>
          <p:cNvSpPr>
            <a:spLocks noGrp="1"/>
          </p:cNvSpPr>
          <p:nvPr>
            <p:ph type="sldNum" sz="quarter" idx="10"/>
          </p:nvPr>
        </p:nvSpPr>
        <p:spPr/>
        <p:txBody>
          <a:bodyPr/>
          <a:lstStyle/>
          <a:p>
            <a:fld id="{B9F6DE66-5111-4767-B068-9B15AF8BA34C}" type="slidenum">
              <a:rPr lang="sk-SK" smtClean="0"/>
              <a:t>20</a:t>
            </a:fld>
            <a:endParaRPr lang="sk-SK"/>
          </a:p>
        </p:txBody>
      </p:sp>
    </p:spTree>
    <p:extLst>
      <p:ext uri="{BB962C8B-B14F-4D97-AF65-F5344CB8AC3E}">
        <p14:creationId xmlns:p14="http://schemas.microsoft.com/office/powerpoint/2010/main" val="1701797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smtClean="0"/>
              <a:t>Following the mentioned analyses we have quantified </a:t>
            </a:r>
            <a:r>
              <a:rPr lang="sk-SK" dirty="0" err="1" smtClean="0"/>
              <a:t>the</a:t>
            </a:r>
            <a:r>
              <a:rPr lang="sk-SK" dirty="0" smtClean="0"/>
              <a:t> </a:t>
            </a:r>
            <a:r>
              <a:rPr lang="sk-SK" dirty="0" err="1" smtClean="0"/>
              <a:t>individual</a:t>
            </a:r>
            <a:r>
              <a:rPr lang="sk-SK" dirty="0" smtClean="0"/>
              <a:t> </a:t>
            </a:r>
            <a:r>
              <a:rPr lang="sk-SK" dirty="0" err="1" smtClean="0"/>
              <a:t>items</a:t>
            </a:r>
            <a:r>
              <a:rPr lang="sk-SK" dirty="0" smtClean="0"/>
              <a:t> of </a:t>
            </a:r>
            <a:r>
              <a:rPr lang="en-US" dirty="0" err="1" smtClean="0"/>
              <a:t>th</a:t>
            </a:r>
            <a:r>
              <a:rPr lang="sk-SK" dirty="0" smtClean="0"/>
              <a:t>e</a:t>
            </a:r>
            <a:r>
              <a:rPr lang="en-US" dirty="0" smtClean="0"/>
              <a:t> simplified basic model of the actual wood use. </a:t>
            </a:r>
            <a:endParaRPr lang="sk-SK" dirty="0" smtClean="0"/>
          </a:p>
          <a:p>
            <a:r>
              <a:rPr lang="sk-SK" dirty="0" smtClean="0"/>
              <a:t>As</a:t>
            </a:r>
            <a:r>
              <a:rPr lang="sk-SK" baseline="0" dirty="0" smtClean="0"/>
              <a:t> </a:t>
            </a:r>
            <a:r>
              <a:rPr lang="sk-SK" baseline="0" dirty="0" err="1" smtClean="0"/>
              <a:t>regards</a:t>
            </a:r>
            <a:r>
              <a:rPr lang="sk-SK" baseline="0" dirty="0" smtClean="0"/>
              <a:t> </a:t>
            </a:r>
            <a:r>
              <a:rPr lang="sk-SK" baseline="0" dirty="0" err="1" smtClean="0"/>
              <a:t>quantification</a:t>
            </a:r>
            <a:r>
              <a:rPr lang="sk-SK" baseline="0" dirty="0" smtClean="0"/>
              <a:t> t</a:t>
            </a:r>
            <a:r>
              <a:rPr lang="en-US" dirty="0" smtClean="0"/>
              <a:t>here are still missing some needed data </a:t>
            </a:r>
            <a:r>
              <a:rPr lang="sk-SK" dirty="0" smtClean="0"/>
              <a:t>(</a:t>
            </a:r>
            <a:r>
              <a:rPr lang="sk-SK" dirty="0" err="1" smtClean="0"/>
              <a:t>displayed</a:t>
            </a:r>
            <a:r>
              <a:rPr lang="sk-SK" dirty="0" smtClean="0"/>
              <a:t> by </a:t>
            </a:r>
            <a:r>
              <a:rPr lang="sk-SK" dirty="0" err="1" smtClean="0"/>
              <a:t>yellow</a:t>
            </a:r>
            <a:r>
              <a:rPr lang="sk-SK" dirty="0" smtClean="0"/>
              <a:t> </a:t>
            </a:r>
            <a:r>
              <a:rPr lang="sk-SK" dirty="0" err="1" smtClean="0"/>
              <a:t>colour</a:t>
            </a:r>
            <a:r>
              <a:rPr lang="sk-SK" dirty="0" smtClean="0"/>
              <a:t>)</a:t>
            </a:r>
            <a:r>
              <a:rPr lang="sk-SK" baseline="0" dirty="0" smtClean="0"/>
              <a:t> </a:t>
            </a:r>
            <a:r>
              <a:rPr lang="en-US" dirty="0" smtClean="0"/>
              <a:t>related mainly to volumes of: recycled wood, waste from pulp and paper industries, waste from wood-based panels industries and volume of woody material used in wood</a:t>
            </a:r>
            <a:r>
              <a:rPr lang="sk-SK" dirty="0" smtClean="0"/>
              <a:t>-</a:t>
            </a:r>
            <a:r>
              <a:rPr lang="en-US" dirty="0" smtClean="0"/>
              <a:t>processing industry for energy purposes.</a:t>
            </a:r>
            <a:r>
              <a:rPr lang="sk-SK" dirty="0" smtClean="0"/>
              <a:t> </a:t>
            </a:r>
            <a:r>
              <a:rPr lang="sk-SK" dirty="0" err="1" smtClean="0"/>
              <a:t>We</a:t>
            </a:r>
            <a:r>
              <a:rPr lang="sk-SK" dirty="0" smtClean="0"/>
              <a:t> </a:t>
            </a:r>
            <a:r>
              <a:rPr lang="sk-SK" dirty="0" err="1" smtClean="0"/>
              <a:t>will</a:t>
            </a:r>
            <a:r>
              <a:rPr lang="sk-SK" dirty="0" smtClean="0"/>
              <a:t> </a:t>
            </a:r>
            <a:r>
              <a:rPr lang="sk-SK" dirty="0" err="1" smtClean="0"/>
              <a:t>have</a:t>
            </a:r>
            <a:r>
              <a:rPr lang="sk-SK" dirty="0" smtClean="0"/>
              <a:t> to </a:t>
            </a:r>
            <a:r>
              <a:rPr lang="sk-SK" dirty="0" err="1" smtClean="0"/>
              <a:t>work</a:t>
            </a:r>
            <a:r>
              <a:rPr lang="sk-SK" dirty="0" smtClean="0"/>
              <a:t> on </a:t>
            </a:r>
            <a:r>
              <a:rPr lang="sk-SK" dirty="0" err="1" smtClean="0"/>
              <a:t>methods</a:t>
            </a:r>
            <a:r>
              <a:rPr lang="sk-SK" dirty="0" smtClean="0"/>
              <a:t> </a:t>
            </a:r>
            <a:r>
              <a:rPr lang="sk-SK" dirty="0" err="1" smtClean="0"/>
              <a:t>for</a:t>
            </a:r>
            <a:r>
              <a:rPr lang="sk-SK" dirty="0" smtClean="0"/>
              <a:t> </a:t>
            </a:r>
            <a:r>
              <a:rPr lang="sk-SK" dirty="0" err="1" smtClean="0"/>
              <a:t>obtaining</a:t>
            </a:r>
            <a:r>
              <a:rPr lang="sk-SK" dirty="0" smtClean="0"/>
              <a:t> </a:t>
            </a:r>
            <a:r>
              <a:rPr lang="sk-SK" dirty="0" err="1" smtClean="0"/>
              <a:t>the</a:t>
            </a:r>
            <a:r>
              <a:rPr lang="sk-SK" dirty="0" smtClean="0"/>
              <a:t> </a:t>
            </a:r>
            <a:r>
              <a:rPr lang="sk-SK" dirty="0" err="1" smtClean="0"/>
              <a:t>missing</a:t>
            </a:r>
            <a:r>
              <a:rPr lang="sk-SK" dirty="0" smtClean="0"/>
              <a:t> </a:t>
            </a:r>
            <a:r>
              <a:rPr lang="sk-SK" dirty="0" err="1" smtClean="0"/>
              <a:t>data</a:t>
            </a:r>
            <a:r>
              <a:rPr lang="sk-SK"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k-SK" dirty="0" err="1" smtClean="0"/>
              <a:t>This</a:t>
            </a:r>
            <a:r>
              <a:rPr lang="sk-SK" dirty="0" smtClean="0"/>
              <a:t> </a:t>
            </a:r>
            <a:r>
              <a:rPr lang="sk-SK" dirty="0" err="1" smtClean="0"/>
              <a:t>basic</a:t>
            </a:r>
            <a:r>
              <a:rPr lang="sk-SK" dirty="0" smtClean="0"/>
              <a:t> model</a:t>
            </a:r>
            <a:r>
              <a:rPr lang="en-US" dirty="0" smtClean="0"/>
              <a:t> provides a reference basis for ...</a:t>
            </a:r>
          </a:p>
          <a:p>
            <a:endParaRPr lang="sk-SK" dirty="0"/>
          </a:p>
        </p:txBody>
      </p:sp>
      <p:sp>
        <p:nvSpPr>
          <p:cNvPr id="4" name="Zástupný objekt pre číslo snímky 3"/>
          <p:cNvSpPr>
            <a:spLocks noGrp="1"/>
          </p:cNvSpPr>
          <p:nvPr>
            <p:ph type="sldNum" sz="quarter" idx="10"/>
          </p:nvPr>
        </p:nvSpPr>
        <p:spPr/>
        <p:txBody>
          <a:bodyPr/>
          <a:lstStyle/>
          <a:p>
            <a:fld id="{B9F6DE66-5111-4767-B068-9B15AF8BA34C}" type="slidenum">
              <a:rPr lang="sk-SK" smtClean="0"/>
              <a:t>21</a:t>
            </a:fld>
            <a:endParaRPr lang="sk-SK"/>
          </a:p>
        </p:txBody>
      </p:sp>
    </p:spTree>
    <p:extLst>
      <p:ext uri="{BB962C8B-B14F-4D97-AF65-F5344CB8AC3E}">
        <p14:creationId xmlns:p14="http://schemas.microsoft.com/office/powerpoint/2010/main" val="3891978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smtClean="0"/>
              <a:t>The most important task of the next research will be the proposal of optimal models of Sustainable wood utilization. They will be based on...</a:t>
            </a:r>
          </a:p>
          <a:p>
            <a:endParaRPr lang="en-US" dirty="0" smtClean="0"/>
          </a:p>
          <a:p>
            <a:r>
              <a:rPr lang="en-US" dirty="0" smtClean="0"/>
              <a:t>Cascade utilization= use of wood raw material in a way that brings higher added value (priority use in construction, furniture production, long life cycle products); energy should primarily be generated from wood waste, residues or recycled products.</a:t>
            </a:r>
          </a:p>
          <a:p>
            <a:endParaRPr lang="sk-SK" dirty="0"/>
          </a:p>
        </p:txBody>
      </p:sp>
      <p:sp>
        <p:nvSpPr>
          <p:cNvPr id="4" name="Zástupný objekt pre číslo snímky 3"/>
          <p:cNvSpPr>
            <a:spLocks noGrp="1"/>
          </p:cNvSpPr>
          <p:nvPr>
            <p:ph type="sldNum" sz="quarter" idx="10"/>
          </p:nvPr>
        </p:nvSpPr>
        <p:spPr/>
        <p:txBody>
          <a:bodyPr/>
          <a:lstStyle/>
          <a:p>
            <a:fld id="{B9F6DE66-5111-4767-B068-9B15AF8BA34C}" type="slidenum">
              <a:rPr lang="sk-SK" smtClean="0"/>
              <a:t>22</a:t>
            </a:fld>
            <a:endParaRPr lang="sk-SK"/>
          </a:p>
        </p:txBody>
      </p:sp>
    </p:spTree>
    <p:extLst>
      <p:ext uri="{BB962C8B-B14F-4D97-AF65-F5344CB8AC3E}">
        <p14:creationId xmlns:p14="http://schemas.microsoft.com/office/powerpoint/2010/main" val="1493922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smtClean="0"/>
              <a:t>Within the carbon balance in research solution we apply the „Stock change approach“. This approach evaluates the annual change of the carbon stock in Harvested wood products</a:t>
            </a:r>
            <a:r>
              <a:rPr lang="sk-SK" baseline="0" dirty="0" smtClean="0"/>
              <a:t> ...</a:t>
            </a:r>
            <a:endParaRPr lang="en-US" dirty="0" smtClean="0"/>
          </a:p>
        </p:txBody>
      </p:sp>
      <p:sp>
        <p:nvSpPr>
          <p:cNvPr id="4" name="Zástupný objekt pre číslo snímky 3"/>
          <p:cNvSpPr>
            <a:spLocks noGrp="1"/>
          </p:cNvSpPr>
          <p:nvPr>
            <p:ph type="sldNum" sz="quarter" idx="10"/>
          </p:nvPr>
        </p:nvSpPr>
        <p:spPr/>
        <p:txBody>
          <a:bodyPr/>
          <a:lstStyle/>
          <a:p>
            <a:fld id="{B9F6DE66-5111-4767-B068-9B15AF8BA34C}" type="slidenum">
              <a:rPr lang="sk-SK" smtClean="0"/>
              <a:t>23</a:t>
            </a:fld>
            <a:endParaRPr lang="sk-SK"/>
          </a:p>
        </p:txBody>
      </p:sp>
    </p:spTree>
    <p:extLst>
      <p:ext uri="{BB962C8B-B14F-4D97-AF65-F5344CB8AC3E}">
        <p14:creationId xmlns:p14="http://schemas.microsoft.com/office/powerpoint/2010/main" val="3589481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a:t>
            </a:r>
          </a:p>
          <a:p>
            <a:r>
              <a:rPr lang="sk-SK" dirty="0" smtClean="0"/>
              <a:t>In</a:t>
            </a:r>
            <a:r>
              <a:rPr lang="sk-SK" baseline="0" dirty="0" smtClean="0"/>
              <a:t> </a:t>
            </a:r>
            <a:r>
              <a:rPr lang="sk-SK" baseline="0" dirty="0" err="1" smtClean="0"/>
              <a:t>order</a:t>
            </a:r>
            <a:r>
              <a:rPr lang="sk-SK" baseline="0" dirty="0" smtClean="0"/>
              <a:t> to</a:t>
            </a:r>
            <a:r>
              <a:rPr lang="sk-SK" dirty="0" smtClean="0"/>
              <a:t> </a:t>
            </a:r>
            <a:r>
              <a:rPr lang="sk-SK" dirty="0" err="1" smtClean="0"/>
              <a:t>secure</a:t>
            </a:r>
            <a:r>
              <a:rPr lang="sk-SK" dirty="0" smtClean="0"/>
              <a:t> </a:t>
            </a:r>
            <a:r>
              <a:rPr lang="sk-SK" dirty="0" err="1" smtClean="0"/>
              <a:t>this</a:t>
            </a:r>
            <a:r>
              <a:rPr lang="sk-SK" baseline="0" dirty="0" smtClean="0"/>
              <a:t> </a:t>
            </a:r>
            <a:r>
              <a:rPr lang="sk-SK" baseline="0" dirty="0" err="1" smtClean="0"/>
              <a:t>objective</a:t>
            </a:r>
            <a:r>
              <a:rPr lang="sk-SK" baseline="0" dirty="0" smtClean="0"/>
              <a:t> </a:t>
            </a:r>
            <a:r>
              <a:rPr lang="sk-SK" baseline="0" dirty="0" err="1" smtClean="0"/>
              <a:t>it</a:t>
            </a:r>
            <a:r>
              <a:rPr lang="sk-SK" baseline="0" dirty="0" smtClean="0"/>
              <a:t> </a:t>
            </a:r>
            <a:r>
              <a:rPr lang="sk-SK" baseline="0" dirty="0" err="1" smtClean="0"/>
              <a:t>is</a:t>
            </a:r>
            <a:r>
              <a:rPr lang="sk-SK" baseline="0" dirty="0" smtClean="0"/>
              <a:t> </a:t>
            </a:r>
            <a:r>
              <a:rPr lang="sk-SK" baseline="0" dirty="0" err="1" smtClean="0"/>
              <a:t>necessary</a:t>
            </a:r>
            <a:r>
              <a:rPr lang="sk-SK" baseline="0" dirty="0" smtClean="0"/>
              <a:t> to </a:t>
            </a:r>
            <a:r>
              <a:rPr lang="sk-SK" baseline="0" dirty="0" err="1" smtClean="0"/>
              <a:t>carry</a:t>
            </a:r>
            <a:r>
              <a:rPr lang="sk-SK" baseline="0" dirty="0" smtClean="0"/>
              <a:t> </a:t>
            </a:r>
            <a:r>
              <a:rPr lang="sk-SK" baseline="0" dirty="0" err="1" smtClean="0"/>
              <a:t>out</a:t>
            </a:r>
            <a:r>
              <a:rPr lang="sk-SK" baseline="0" dirty="0" smtClean="0"/>
              <a:t> </a:t>
            </a:r>
            <a:r>
              <a:rPr lang="sk-SK" baseline="0" dirty="0" err="1" smtClean="0"/>
              <a:t>some</a:t>
            </a:r>
            <a:r>
              <a:rPr lang="sk-SK" baseline="0" dirty="0" smtClean="0"/>
              <a:t> </a:t>
            </a:r>
            <a:r>
              <a:rPr lang="sk-SK" baseline="0" dirty="0" err="1" smtClean="0"/>
              <a:t>preparatory</a:t>
            </a:r>
            <a:r>
              <a:rPr lang="sk-SK" baseline="0" dirty="0" smtClean="0"/>
              <a:t> and </a:t>
            </a:r>
            <a:r>
              <a:rPr lang="sk-SK" baseline="0" dirty="0" err="1" smtClean="0"/>
              <a:t>analytical</a:t>
            </a:r>
            <a:r>
              <a:rPr lang="sk-SK" baseline="0" dirty="0" smtClean="0"/>
              <a:t> </a:t>
            </a:r>
            <a:r>
              <a:rPr lang="sk-SK" baseline="0" dirty="0" err="1" smtClean="0"/>
              <a:t>work</a:t>
            </a:r>
            <a:r>
              <a:rPr lang="sk-SK" baseline="0" dirty="0" smtClean="0"/>
              <a:t>, ...</a:t>
            </a:r>
            <a:endParaRPr lang="sk-SK" dirty="0"/>
          </a:p>
        </p:txBody>
      </p:sp>
      <p:sp>
        <p:nvSpPr>
          <p:cNvPr id="4" name="Zástupný objekt pre číslo snímky 3"/>
          <p:cNvSpPr>
            <a:spLocks noGrp="1"/>
          </p:cNvSpPr>
          <p:nvPr>
            <p:ph type="sldNum" sz="quarter" idx="10"/>
          </p:nvPr>
        </p:nvSpPr>
        <p:spPr/>
        <p:txBody>
          <a:bodyPr/>
          <a:lstStyle/>
          <a:p>
            <a:fld id="{B9F6DE66-5111-4767-B068-9B15AF8BA34C}" type="slidenum">
              <a:rPr lang="sk-SK" smtClean="0"/>
              <a:t>2</a:t>
            </a:fld>
            <a:endParaRPr lang="sk-SK"/>
          </a:p>
        </p:txBody>
      </p:sp>
    </p:spTree>
    <p:extLst>
      <p:ext uri="{BB962C8B-B14F-4D97-AF65-F5344CB8AC3E}">
        <p14:creationId xmlns:p14="http://schemas.microsoft.com/office/powerpoint/2010/main" val="2822885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smtClean="0"/>
              <a:t>On this slide is displayed the outcome of estimation of ...</a:t>
            </a:r>
          </a:p>
          <a:p>
            <a:endParaRPr lang="en-US" dirty="0" smtClean="0"/>
          </a:p>
          <a:p>
            <a:endParaRPr lang="sk-SK" dirty="0"/>
          </a:p>
        </p:txBody>
      </p:sp>
      <p:sp>
        <p:nvSpPr>
          <p:cNvPr id="4" name="Zástupný objekt pre číslo snímky 3"/>
          <p:cNvSpPr>
            <a:spLocks noGrp="1"/>
          </p:cNvSpPr>
          <p:nvPr>
            <p:ph type="sldNum" sz="quarter" idx="10"/>
          </p:nvPr>
        </p:nvSpPr>
        <p:spPr/>
        <p:txBody>
          <a:bodyPr/>
          <a:lstStyle/>
          <a:p>
            <a:fld id="{B9F6DE66-5111-4767-B068-9B15AF8BA34C}" type="slidenum">
              <a:rPr lang="sk-SK" smtClean="0"/>
              <a:t>25</a:t>
            </a:fld>
            <a:endParaRPr lang="sk-SK"/>
          </a:p>
        </p:txBody>
      </p:sp>
    </p:spTree>
    <p:extLst>
      <p:ext uri="{BB962C8B-B14F-4D97-AF65-F5344CB8AC3E}">
        <p14:creationId xmlns:p14="http://schemas.microsoft.com/office/powerpoint/2010/main" val="3164500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B9F6DE66-5111-4767-B068-9B15AF8BA34C}" type="slidenum">
              <a:rPr lang="sk-SK" smtClean="0"/>
              <a:t>26</a:t>
            </a:fld>
            <a:endParaRPr lang="sk-SK"/>
          </a:p>
        </p:txBody>
      </p:sp>
    </p:spTree>
    <p:extLst>
      <p:ext uri="{BB962C8B-B14F-4D97-AF65-F5344CB8AC3E}">
        <p14:creationId xmlns:p14="http://schemas.microsoft.com/office/powerpoint/2010/main" val="92708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GB" noProof="0" dirty="0" smtClean="0"/>
              <a:t>For the needs of our research, following the analysis of use of wood resources in Slovakia, we designed this </a:t>
            </a:r>
            <a:r>
              <a:rPr lang="en-GB" b="1" u="sng" noProof="0" dirty="0" smtClean="0"/>
              <a:t>very simplified </a:t>
            </a:r>
            <a:r>
              <a:rPr lang="en-GB" noProof="0" dirty="0" smtClean="0"/>
              <a:t>structure of </a:t>
            </a:r>
            <a:r>
              <a:rPr lang="sk-SK" noProof="0" dirty="0" err="1" smtClean="0"/>
              <a:t>the</a:t>
            </a:r>
            <a:r>
              <a:rPr lang="sk-SK" noProof="0" dirty="0" smtClean="0"/>
              <a:t> </a:t>
            </a:r>
            <a:r>
              <a:rPr lang="en-GB" noProof="0" dirty="0" smtClean="0"/>
              <a:t>basic wood flows.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The proposed structure of the model covers the flows of the three main groups of raw wood assortments: (</a:t>
            </a:r>
            <a:r>
              <a:rPr lang="en-GB" sz="1200" kern="1200" noProof="0" dirty="0" err="1" smtClean="0">
                <a:solidFill>
                  <a:schemeClr val="tx1"/>
                </a:solidFill>
                <a:effectLst/>
                <a:latin typeface="+mn-lt"/>
                <a:ea typeface="+mn-ea"/>
                <a:cs typeface="+mn-cs"/>
              </a:rPr>
              <a:t>i</a:t>
            </a:r>
            <a:r>
              <a:rPr lang="en-GB" sz="1200" kern="1200" noProof="0" dirty="0" smtClean="0">
                <a:solidFill>
                  <a:schemeClr val="tx1"/>
                </a:solidFill>
                <a:effectLst/>
                <a:latin typeface="+mn-lt"/>
                <a:ea typeface="+mn-ea"/>
                <a:cs typeface="+mn-cs"/>
              </a:rPr>
              <a:t>) </a:t>
            </a:r>
            <a:r>
              <a:rPr lang="en-GB" sz="1200" kern="1200" noProof="0" dirty="0" err="1" smtClean="0">
                <a:solidFill>
                  <a:schemeClr val="tx1"/>
                </a:solidFill>
                <a:effectLst/>
                <a:latin typeface="+mn-lt"/>
                <a:ea typeface="+mn-ea"/>
                <a:cs typeface="+mn-cs"/>
              </a:rPr>
              <a:t>sawlogs</a:t>
            </a:r>
            <a:r>
              <a:rPr lang="en-GB" sz="1200" kern="1200" noProof="0" dirty="0" smtClean="0">
                <a:solidFill>
                  <a:schemeClr val="tx1"/>
                </a:solidFill>
                <a:effectLst/>
                <a:latin typeface="+mn-lt"/>
                <a:ea typeface="+mn-ea"/>
                <a:cs typeface="+mn-cs"/>
              </a:rPr>
              <a:t>, (ii) pulpwood, (iii) fuelwood and separate flow of forest chips. </a:t>
            </a:r>
            <a:endParaRPr lang="sk-SK" sz="1200" kern="1200" noProof="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The wood flows cover the primary and secondary sources on one side, and their utilization on the other side through the flows of material (semi-finished products), waste and energy. </a:t>
            </a:r>
            <a:endParaRPr lang="sk-SK" sz="1200" kern="1200" noProof="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In the analysis of individual material flows the apparent consumption (production + import – export) is taken into the account. </a:t>
            </a:r>
          </a:p>
        </p:txBody>
      </p:sp>
      <p:sp>
        <p:nvSpPr>
          <p:cNvPr id="4" name="Zástupný objekt pre číslo snímky 3"/>
          <p:cNvSpPr>
            <a:spLocks noGrp="1"/>
          </p:cNvSpPr>
          <p:nvPr>
            <p:ph type="sldNum" sz="quarter" idx="10"/>
          </p:nvPr>
        </p:nvSpPr>
        <p:spPr/>
        <p:txBody>
          <a:bodyPr/>
          <a:lstStyle/>
          <a:p>
            <a:fld id="{B9F6DE66-5111-4767-B068-9B15AF8BA34C}" type="slidenum">
              <a:rPr lang="sk-SK" smtClean="0"/>
              <a:t>3</a:t>
            </a:fld>
            <a:endParaRPr lang="sk-SK"/>
          </a:p>
        </p:txBody>
      </p:sp>
    </p:spTree>
    <p:extLst>
      <p:ext uri="{BB962C8B-B14F-4D97-AF65-F5344CB8AC3E}">
        <p14:creationId xmlns:p14="http://schemas.microsoft.com/office/powerpoint/2010/main" val="3005053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noProof="0" dirty="0" smtClean="0"/>
              <a:t>For solution of this task we carry out analyses of different external and internal factors in the fields of 1) wood production, 2) wood processing and use and 3) supply chains. On this slide there is displayed the list of mentioned key factors.</a:t>
            </a:r>
            <a:endParaRPr lang="en-GB" noProof="0" dirty="0" smtClean="0"/>
          </a:p>
        </p:txBody>
      </p:sp>
      <p:sp>
        <p:nvSpPr>
          <p:cNvPr id="4" name="Zástupný objekt pre číslo snímky 3"/>
          <p:cNvSpPr>
            <a:spLocks noGrp="1"/>
          </p:cNvSpPr>
          <p:nvPr>
            <p:ph type="sldNum" sz="quarter" idx="10"/>
          </p:nvPr>
        </p:nvSpPr>
        <p:spPr/>
        <p:txBody>
          <a:bodyPr/>
          <a:lstStyle/>
          <a:p>
            <a:fld id="{B9F6DE66-5111-4767-B068-9B15AF8BA34C}" type="slidenum">
              <a:rPr lang="sk-SK" smtClean="0"/>
              <a:t>4</a:t>
            </a:fld>
            <a:endParaRPr lang="sk-SK"/>
          </a:p>
        </p:txBody>
      </p:sp>
    </p:spTree>
    <p:extLst>
      <p:ext uri="{BB962C8B-B14F-4D97-AF65-F5344CB8AC3E}">
        <p14:creationId xmlns:p14="http://schemas.microsoft.com/office/powerpoint/2010/main" val="2997340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GB" noProof="0" dirty="0" smtClean="0"/>
              <a:t>In accordance with the approved abstract for this scientific conference our presentation provides some</a:t>
            </a:r>
            <a:r>
              <a:rPr lang="en-GB" baseline="0" noProof="0" dirty="0" smtClean="0"/>
              <a:t> results of the analyses on:</a:t>
            </a:r>
            <a:r>
              <a:rPr lang="en-GB" noProof="0" dirty="0" smtClean="0"/>
              <a:t> ...</a:t>
            </a:r>
          </a:p>
          <a:p>
            <a:endParaRPr lang="en-GB" noProof="0" dirty="0"/>
          </a:p>
        </p:txBody>
      </p:sp>
      <p:sp>
        <p:nvSpPr>
          <p:cNvPr id="4" name="Zástupný objekt pre číslo snímky 3"/>
          <p:cNvSpPr>
            <a:spLocks noGrp="1"/>
          </p:cNvSpPr>
          <p:nvPr>
            <p:ph type="sldNum" sz="quarter" idx="10"/>
          </p:nvPr>
        </p:nvSpPr>
        <p:spPr/>
        <p:txBody>
          <a:bodyPr/>
          <a:lstStyle/>
          <a:p>
            <a:fld id="{B9F6DE66-5111-4767-B068-9B15AF8BA34C}" type="slidenum">
              <a:rPr lang="sk-SK" smtClean="0"/>
              <a:t>5</a:t>
            </a:fld>
            <a:endParaRPr lang="sk-SK"/>
          </a:p>
        </p:txBody>
      </p:sp>
    </p:spTree>
    <p:extLst>
      <p:ext uri="{BB962C8B-B14F-4D97-AF65-F5344CB8AC3E}">
        <p14:creationId xmlns:p14="http://schemas.microsoft.com/office/powerpoint/2010/main" val="2410232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noProof="0" dirty="0" smtClean="0"/>
              <a:t>Forest Management Plans are the main source of the basic information on forests in Slovakia at present. They result from the forest stands description.</a:t>
            </a:r>
          </a:p>
          <a:p>
            <a:endParaRPr lang="en-GB" noProof="0" dirty="0"/>
          </a:p>
        </p:txBody>
      </p:sp>
      <p:sp>
        <p:nvSpPr>
          <p:cNvPr id="4" name="Zástupný objekt pre číslo snímky 3"/>
          <p:cNvSpPr>
            <a:spLocks noGrp="1"/>
          </p:cNvSpPr>
          <p:nvPr>
            <p:ph type="sldNum" sz="quarter" idx="10"/>
          </p:nvPr>
        </p:nvSpPr>
        <p:spPr/>
        <p:txBody>
          <a:bodyPr/>
          <a:lstStyle/>
          <a:p>
            <a:fld id="{B9F6DE66-5111-4767-B068-9B15AF8BA34C}" type="slidenum">
              <a:rPr lang="sk-SK" smtClean="0"/>
              <a:t>7</a:t>
            </a:fld>
            <a:endParaRPr lang="sk-SK"/>
          </a:p>
        </p:txBody>
      </p:sp>
    </p:spTree>
    <p:extLst>
      <p:ext uri="{BB962C8B-B14F-4D97-AF65-F5344CB8AC3E}">
        <p14:creationId xmlns:p14="http://schemas.microsoft.com/office/powerpoint/2010/main" val="3240747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GB" noProof="0" dirty="0" smtClean="0"/>
              <a:t>Another source of information is</a:t>
            </a:r>
            <a:r>
              <a:rPr lang="en-GB" baseline="0" noProof="0" dirty="0" smtClean="0"/>
              <a:t> NFIM.</a:t>
            </a:r>
            <a:endParaRPr lang="en-GB" noProof="0" dirty="0"/>
          </a:p>
        </p:txBody>
      </p:sp>
      <p:sp>
        <p:nvSpPr>
          <p:cNvPr id="4" name="Zástupný objekt pre číslo snímky 3"/>
          <p:cNvSpPr>
            <a:spLocks noGrp="1"/>
          </p:cNvSpPr>
          <p:nvPr>
            <p:ph type="sldNum" sz="quarter" idx="10"/>
          </p:nvPr>
        </p:nvSpPr>
        <p:spPr/>
        <p:txBody>
          <a:bodyPr/>
          <a:lstStyle/>
          <a:p>
            <a:fld id="{B9F6DE66-5111-4767-B068-9B15AF8BA34C}" type="slidenum">
              <a:rPr lang="sk-SK" smtClean="0"/>
              <a:t>8</a:t>
            </a:fld>
            <a:endParaRPr lang="sk-SK"/>
          </a:p>
        </p:txBody>
      </p:sp>
    </p:spTree>
    <p:extLst>
      <p:ext uri="{BB962C8B-B14F-4D97-AF65-F5344CB8AC3E}">
        <p14:creationId xmlns:p14="http://schemas.microsoft.com/office/powerpoint/2010/main" val="3413836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smtClean="0"/>
              <a:t>On this slide you can see data on forest area and forest percentage collected through the both methods: NFIM and FMP. In addition to forests on forest land there were found out about 288 </a:t>
            </a:r>
            <a:r>
              <a:rPr lang="en-US" dirty="0" err="1" smtClean="0"/>
              <a:t>ths</a:t>
            </a:r>
            <a:r>
              <a:rPr lang="en-US" dirty="0" smtClean="0"/>
              <a:t>. ha of forests on the non-forest land in Slovakia within the NFIM. The forest percentage in Slovakia including forests on non-forest land is more than 45%.</a:t>
            </a:r>
            <a:endParaRPr lang="sk-SK" dirty="0"/>
          </a:p>
        </p:txBody>
      </p:sp>
      <p:sp>
        <p:nvSpPr>
          <p:cNvPr id="4" name="Zástupný objekt pre číslo snímky 3"/>
          <p:cNvSpPr>
            <a:spLocks noGrp="1"/>
          </p:cNvSpPr>
          <p:nvPr>
            <p:ph type="sldNum" sz="quarter" idx="10"/>
          </p:nvPr>
        </p:nvSpPr>
        <p:spPr/>
        <p:txBody>
          <a:bodyPr/>
          <a:lstStyle/>
          <a:p>
            <a:fld id="{B9F6DE66-5111-4767-B068-9B15AF8BA34C}" type="slidenum">
              <a:rPr lang="sk-SK" smtClean="0"/>
              <a:t>10</a:t>
            </a:fld>
            <a:endParaRPr lang="sk-SK"/>
          </a:p>
        </p:txBody>
      </p:sp>
    </p:spTree>
    <p:extLst>
      <p:ext uri="{BB962C8B-B14F-4D97-AF65-F5344CB8AC3E}">
        <p14:creationId xmlns:p14="http://schemas.microsoft.com/office/powerpoint/2010/main" val="3741172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GB" noProof="0" dirty="0" smtClean="0"/>
              <a:t>1) In forests of Slovakia the European beech...</a:t>
            </a:r>
          </a:p>
          <a:p>
            <a:r>
              <a:rPr lang="en-GB" noProof="0" dirty="0" smtClean="0"/>
              <a:t>2) Tree</a:t>
            </a:r>
            <a:r>
              <a:rPr lang="en-GB" baseline="0" noProof="0" dirty="0" smtClean="0"/>
              <a:t> species composition is find out through both methods and t</a:t>
            </a:r>
            <a:r>
              <a:rPr lang="en-GB" noProof="0" dirty="0" smtClean="0"/>
              <a:t>here are occurred certain differences. According</a:t>
            </a:r>
            <a:r>
              <a:rPr lang="en-GB" baseline="0" noProof="0" dirty="0" smtClean="0"/>
              <a:t> to</a:t>
            </a:r>
            <a:r>
              <a:rPr lang="en-GB" noProof="0" dirty="0" smtClean="0"/>
              <a:t> FMP the conifers are a little overvalued and on the contrary broadleaves are undervalued.</a:t>
            </a:r>
            <a:endParaRPr lang="en-GB" noProof="0" dirty="0"/>
          </a:p>
        </p:txBody>
      </p:sp>
      <p:sp>
        <p:nvSpPr>
          <p:cNvPr id="4" name="Zástupný objekt pre číslo snímky 3"/>
          <p:cNvSpPr>
            <a:spLocks noGrp="1"/>
          </p:cNvSpPr>
          <p:nvPr>
            <p:ph type="sldNum" sz="quarter" idx="10"/>
          </p:nvPr>
        </p:nvSpPr>
        <p:spPr/>
        <p:txBody>
          <a:bodyPr/>
          <a:lstStyle/>
          <a:p>
            <a:fld id="{B9F6DE66-5111-4767-B068-9B15AF8BA34C}" type="slidenum">
              <a:rPr lang="sk-SK" smtClean="0"/>
              <a:t>11</a:t>
            </a:fld>
            <a:endParaRPr lang="sk-SK"/>
          </a:p>
        </p:txBody>
      </p:sp>
    </p:spTree>
    <p:extLst>
      <p:ext uri="{BB962C8B-B14F-4D97-AF65-F5344CB8AC3E}">
        <p14:creationId xmlns:p14="http://schemas.microsoft.com/office/powerpoint/2010/main" val="808489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smtClean="0"/>
              <a:t>Upravte štýly predlohy textu</a:t>
            </a:r>
            <a:endParaRPr lang="sk-SK"/>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Kliknutím upravte štýl predlohy podnadpisov</a:t>
            </a:r>
            <a:endParaRPr lang="sk-SK"/>
          </a:p>
        </p:txBody>
      </p:sp>
      <p:sp>
        <p:nvSpPr>
          <p:cNvPr id="4" name="Zástupný objekt pre dátum 3"/>
          <p:cNvSpPr>
            <a:spLocks noGrp="1"/>
          </p:cNvSpPr>
          <p:nvPr>
            <p:ph type="dt" sz="half" idx="10"/>
          </p:nvPr>
        </p:nvSpPr>
        <p:spPr/>
        <p:txBody>
          <a:bodyPr/>
          <a:lstStyle/>
          <a:p>
            <a:fld id="{8F1ACA50-21E0-43C5-943F-77185614DC6D}" type="datetimeFigureOut">
              <a:rPr lang="sk-SK" smtClean="0"/>
              <a:t>13.12.2017</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7222DE10-68BE-4FC3-8126-13C0D687DFBD}" type="slidenum">
              <a:rPr lang="sk-SK" smtClean="0"/>
              <a:t>‹#›</a:t>
            </a:fld>
            <a:endParaRPr lang="sk-SK"/>
          </a:p>
        </p:txBody>
      </p:sp>
    </p:spTree>
    <p:extLst>
      <p:ext uri="{BB962C8B-B14F-4D97-AF65-F5344CB8AC3E}">
        <p14:creationId xmlns:p14="http://schemas.microsoft.com/office/powerpoint/2010/main" val="192192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zvislý text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fld id="{8F1ACA50-21E0-43C5-943F-77185614DC6D}" type="datetimeFigureOut">
              <a:rPr lang="sk-SK" smtClean="0"/>
              <a:t>13.12.2017</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7222DE10-68BE-4FC3-8126-13C0D687DFBD}" type="slidenum">
              <a:rPr lang="sk-SK" smtClean="0"/>
              <a:t>‹#›</a:t>
            </a:fld>
            <a:endParaRPr lang="sk-SK"/>
          </a:p>
        </p:txBody>
      </p:sp>
    </p:spTree>
    <p:extLst>
      <p:ext uri="{BB962C8B-B14F-4D97-AF65-F5344CB8AC3E}">
        <p14:creationId xmlns:p14="http://schemas.microsoft.com/office/powerpoint/2010/main" val="4260464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smtClean="0"/>
              <a:t>Upravte štýly predlohy textu</a:t>
            </a:r>
            <a:endParaRPr lang="sk-SK"/>
          </a:p>
        </p:txBody>
      </p:sp>
      <p:sp>
        <p:nvSpPr>
          <p:cNvPr id="3" name="Zástupný objekt pre zvislý text 2"/>
          <p:cNvSpPr>
            <a:spLocks noGrp="1"/>
          </p:cNvSpPr>
          <p:nvPr>
            <p:ph type="body" orient="vert" idx="1"/>
          </p:nvPr>
        </p:nvSpPr>
        <p:spPr>
          <a:xfrm>
            <a:off x="838200" y="365125"/>
            <a:ext cx="7734300" cy="5811838"/>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fld id="{8F1ACA50-21E0-43C5-943F-77185614DC6D}" type="datetimeFigureOut">
              <a:rPr lang="sk-SK" smtClean="0"/>
              <a:t>13.12.2017</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7222DE10-68BE-4FC3-8126-13C0D687DFBD}" type="slidenum">
              <a:rPr lang="sk-SK" smtClean="0"/>
              <a:t>‹#›</a:t>
            </a:fld>
            <a:endParaRPr lang="sk-SK"/>
          </a:p>
        </p:txBody>
      </p:sp>
    </p:spTree>
    <p:extLst>
      <p:ext uri="{BB962C8B-B14F-4D97-AF65-F5344CB8AC3E}">
        <p14:creationId xmlns:p14="http://schemas.microsoft.com/office/powerpoint/2010/main" val="287269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obsah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fld id="{8F1ACA50-21E0-43C5-943F-77185614DC6D}" type="datetimeFigureOut">
              <a:rPr lang="sk-SK" smtClean="0"/>
              <a:t>13.12.2017</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7222DE10-68BE-4FC3-8126-13C0D687DFBD}" type="slidenum">
              <a:rPr lang="sk-SK" smtClean="0"/>
              <a:t>‹#›</a:t>
            </a:fld>
            <a:endParaRPr lang="sk-SK"/>
          </a:p>
        </p:txBody>
      </p:sp>
    </p:spTree>
    <p:extLst>
      <p:ext uri="{BB962C8B-B14F-4D97-AF65-F5344CB8AC3E}">
        <p14:creationId xmlns:p14="http://schemas.microsoft.com/office/powerpoint/2010/main" val="391285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smtClean="0"/>
              <a:t>Upravte štýly predlohy textu</a:t>
            </a:r>
            <a:endParaRPr lang="sk-SK"/>
          </a:p>
        </p:txBody>
      </p:sp>
      <p:sp>
        <p:nvSpPr>
          <p:cNvPr id="3" name="Zástupný objekt pre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Upraviť štýly predlohy textu</a:t>
            </a:r>
          </a:p>
        </p:txBody>
      </p:sp>
      <p:sp>
        <p:nvSpPr>
          <p:cNvPr id="4" name="Zástupný objekt pre dátum 3"/>
          <p:cNvSpPr>
            <a:spLocks noGrp="1"/>
          </p:cNvSpPr>
          <p:nvPr>
            <p:ph type="dt" sz="half" idx="10"/>
          </p:nvPr>
        </p:nvSpPr>
        <p:spPr/>
        <p:txBody>
          <a:bodyPr/>
          <a:lstStyle/>
          <a:p>
            <a:fld id="{8F1ACA50-21E0-43C5-943F-77185614DC6D}" type="datetimeFigureOut">
              <a:rPr lang="sk-SK" smtClean="0"/>
              <a:t>13.12.2017</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7222DE10-68BE-4FC3-8126-13C0D687DFBD}" type="slidenum">
              <a:rPr lang="sk-SK" smtClean="0"/>
              <a:t>‹#›</a:t>
            </a:fld>
            <a:endParaRPr lang="sk-SK"/>
          </a:p>
        </p:txBody>
      </p:sp>
    </p:spTree>
    <p:extLst>
      <p:ext uri="{BB962C8B-B14F-4D97-AF65-F5344CB8AC3E}">
        <p14:creationId xmlns:p14="http://schemas.microsoft.com/office/powerpoint/2010/main" val="3482649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obsah 2"/>
          <p:cNvSpPr>
            <a:spLocks noGrp="1"/>
          </p:cNvSpPr>
          <p:nvPr>
            <p:ph sz="half" idx="1"/>
          </p:nvPr>
        </p:nvSpPr>
        <p:spPr>
          <a:xfrm>
            <a:off x="838200" y="1825625"/>
            <a:ext cx="51816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obsah 3"/>
          <p:cNvSpPr>
            <a:spLocks noGrp="1"/>
          </p:cNvSpPr>
          <p:nvPr>
            <p:ph sz="half" idx="2"/>
          </p:nvPr>
        </p:nvSpPr>
        <p:spPr>
          <a:xfrm>
            <a:off x="6172200" y="1825625"/>
            <a:ext cx="51816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objekt pre dátum 4"/>
          <p:cNvSpPr>
            <a:spLocks noGrp="1"/>
          </p:cNvSpPr>
          <p:nvPr>
            <p:ph type="dt" sz="half" idx="10"/>
          </p:nvPr>
        </p:nvSpPr>
        <p:spPr/>
        <p:txBody>
          <a:bodyPr/>
          <a:lstStyle/>
          <a:p>
            <a:fld id="{8F1ACA50-21E0-43C5-943F-77185614DC6D}" type="datetimeFigureOut">
              <a:rPr lang="sk-SK" smtClean="0"/>
              <a:t>13.12.2017</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7222DE10-68BE-4FC3-8126-13C0D687DFBD}" type="slidenum">
              <a:rPr lang="sk-SK" smtClean="0"/>
              <a:t>‹#›</a:t>
            </a:fld>
            <a:endParaRPr lang="sk-SK"/>
          </a:p>
        </p:txBody>
      </p:sp>
    </p:spTree>
    <p:extLst>
      <p:ext uri="{BB962C8B-B14F-4D97-AF65-F5344CB8AC3E}">
        <p14:creationId xmlns:p14="http://schemas.microsoft.com/office/powerpoint/2010/main" val="378805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smtClean="0"/>
              <a:t>Upravte štýly predlohy textu</a:t>
            </a:r>
            <a:endParaRPr lang="sk-SK"/>
          </a:p>
        </p:txBody>
      </p:sp>
      <p:sp>
        <p:nvSpPr>
          <p:cNvPr id="3" name="Zástupný objekt pre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Zástupný objekt pre obsah 3"/>
          <p:cNvSpPr>
            <a:spLocks noGrp="1"/>
          </p:cNvSpPr>
          <p:nvPr>
            <p:ph sz="half" idx="2"/>
          </p:nvPr>
        </p:nvSpPr>
        <p:spPr>
          <a:xfrm>
            <a:off x="839788" y="2505075"/>
            <a:ext cx="5157787"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objekt pre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Zástupný objekt pre obsah 5"/>
          <p:cNvSpPr>
            <a:spLocks noGrp="1"/>
          </p:cNvSpPr>
          <p:nvPr>
            <p:ph sz="quarter" idx="4"/>
          </p:nvPr>
        </p:nvSpPr>
        <p:spPr>
          <a:xfrm>
            <a:off x="6172200" y="2505075"/>
            <a:ext cx="5183188"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objekt pre dátum 6"/>
          <p:cNvSpPr>
            <a:spLocks noGrp="1"/>
          </p:cNvSpPr>
          <p:nvPr>
            <p:ph type="dt" sz="half" idx="10"/>
          </p:nvPr>
        </p:nvSpPr>
        <p:spPr/>
        <p:txBody>
          <a:bodyPr/>
          <a:lstStyle/>
          <a:p>
            <a:fld id="{8F1ACA50-21E0-43C5-943F-77185614DC6D}" type="datetimeFigureOut">
              <a:rPr lang="sk-SK" smtClean="0"/>
              <a:t>13.12.2017</a:t>
            </a:fld>
            <a:endParaRPr lang="sk-SK"/>
          </a:p>
        </p:txBody>
      </p:sp>
      <p:sp>
        <p:nvSpPr>
          <p:cNvPr id="8" name="Zástupný objekt pre pätu 7"/>
          <p:cNvSpPr>
            <a:spLocks noGrp="1"/>
          </p:cNvSpPr>
          <p:nvPr>
            <p:ph type="ftr" sz="quarter" idx="11"/>
          </p:nvPr>
        </p:nvSpPr>
        <p:spPr/>
        <p:txBody>
          <a:bodyPr/>
          <a:lstStyle/>
          <a:p>
            <a:endParaRPr lang="sk-SK"/>
          </a:p>
        </p:txBody>
      </p:sp>
      <p:sp>
        <p:nvSpPr>
          <p:cNvPr id="9" name="Zástupný objekt pre číslo snímky 8"/>
          <p:cNvSpPr>
            <a:spLocks noGrp="1"/>
          </p:cNvSpPr>
          <p:nvPr>
            <p:ph type="sldNum" sz="quarter" idx="12"/>
          </p:nvPr>
        </p:nvSpPr>
        <p:spPr/>
        <p:txBody>
          <a:bodyPr/>
          <a:lstStyle/>
          <a:p>
            <a:fld id="{7222DE10-68BE-4FC3-8126-13C0D687DFBD}" type="slidenum">
              <a:rPr lang="sk-SK" smtClean="0"/>
              <a:t>‹#›</a:t>
            </a:fld>
            <a:endParaRPr lang="sk-SK"/>
          </a:p>
        </p:txBody>
      </p:sp>
    </p:spTree>
    <p:extLst>
      <p:ext uri="{BB962C8B-B14F-4D97-AF65-F5344CB8AC3E}">
        <p14:creationId xmlns:p14="http://schemas.microsoft.com/office/powerpoint/2010/main" val="250435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dátum 2"/>
          <p:cNvSpPr>
            <a:spLocks noGrp="1"/>
          </p:cNvSpPr>
          <p:nvPr>
            <p:ph type="dt" sz="half" idx="10"/>
          </p:nvPr>
        </p:nvSpPr>
        <p:spPr/>
        <p:txBody>
          <a:bodyPr/>
          <a:lstStyle/>
          <a:p>
            <a:fld id="{8F1ACA50-21E0-43C5-943F-77185614DC6D}" type="datetimeFigureOut">
              <a:rPr lang="sk-SK" smtClean="0"/>
              <a:t>13.12.2017</a:t>
            </a:fld>
            <a:endParaRPr lang="sk-SK"/>
          </a:p>
        </p:txBody>
      </p:sp>
      <p:sp>
        <p:nvSpPr>
          <p:cNvPr id="4" name="Zástupný objekt pre pätu 3"/>
          <p:cNvSpPr>
            <a:spLocks noGrp="1"/>
          </p:cNvSpPr>
          <p:nvPr>
            <p:ph type="ftr" sz="quarter" idx="11"/>
          </p:nvPr>
        </p:nvSpPr>
        <p:spPr/>
        <p:txBody>
          <a:bodyPr/>
          <a:lstStyle/>
          <a:p>
            <a:endParaRPr lang="sk-SK"/>
          </a:p>
        </p:txBody>
      </p:sp>
      <p:sp>
        <p:nvSpPr>
          <p:cNvPr id="5" name="Zástupný objekt pre číslo snímky 4"/>
          <p:cNvSpPr>
            <a:spLocks noGrp="1"/>
          </p:cNvSpPr>
          <p:nvPr>
            <p:ph type="sldNum" sz="quarter" idx="12"/>
          </p:nvPr>
        </p:nvSpPr>
        <p:spPr/>
        <p:txBody>
          <a:bodyPr/>
          <a:lstStyle/>
          <a:p>
            <a:fld id="{7222DE10-68BE-4FC3-8126-13C0D687DFBD}" type="slidenum">
              <a:rPr lang="sk-SK" smtClean="0"/>
              <a:t>‹#›</a:t>
            </a:fld>
            <a:endParaRPr lang="sk-SK"/>
          </a:p>
        </p:txBody>
      </p:sp>
    </p:spTree>
    <p:extLst>
      <p:ext uri="{BB962C8B-B14F-4D97-AF65-F5344CB8AC3E}">
        <p14:creationId xmlns:p14="http://schemas.microsoft.com/office/powerpoint/2010/main" val="131982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p:cNvSpPr>
            <a:spLocks noGrp="1"/>
          </p:cNvSpPr>
          <p:nvPr>
            <p:ph type="dt" sz="half" idx="10"/>
          </p:nvPr>
        </p:nvSpPr>
        <p:spPr/>
        <p:txBody>
          <a:bodyPr/>
          <a:lstStyle/>
          <a:p>
            <a:fld id="{8F1ACA50-21E0-43C5-943F-77185614DC6D}" type="datetimeFigureOut">
              <a:rPr lang="sk-SK" smtClean="0"/>
              <a:t>13.12.2017</a:t>
            </a:fld>
            <a:endParaRPr lang="sk-SK"/>
          </a:p>
        </p:txBody>
      </p:sp>
      <p:sp>
        <p:nvSpPr>
          <p:cNvPr id="3" name="Zástupný objekt pre pätu 2"/>
          <p:cNvSpPr>
            <a:spLocks noGrp="1"/>
          </p:cNvSpPr>
          <p:nvPr>
            <p:ph type="ftr" sz="quarter" idx="11"/>
          </p:nvPr>
        </p:nvSpPr>
        <p:spPr/>
        <p:txBody>
          <a:bodyPr/>
          <a:lstStyle/>
          <a:p>
            <a:endParaRPr lang="sk-SK"/>
          </a:p>
        </p:txBody>
      </p:sp>
      <p:sp>
        <p:nvSpPr>
          <p:cNvPr id="4" name="Zástupný objekt pre číslo snímky 3"/>
          <p:cNvSpPr>
            <a:spLocks noGrp="1"/>
          </p:cNvSpPr>
          <p:nvPr>
            <p:ph type="sldNum" sz="quarter" idx="12"/>
          </p:nvPr>
        </p:nvSpPr>
        <p:spPr/>
        <p:txBody>
          <a:bodyPr/>
          <a:lstStyle/>
          <a:p>
            <a:fld id="{7222DE10-68BE-4FC3-8126-13C0D687DFBD}" type="slidenum">
              <a:rPr lang="sk-SK" smtClean="0"/>
              <a:t>‹#›</a:t>
            </a:fld>
            <a:endParaRPr lang="sk-SK"/>
          </a:p>
        </p:txBody>
      </p:sp>
    </p:spTree>
    <p:extLst>
      <p:ext uri="{BB962C8B-B14F-4D97-AF65-F5344CB8AC3E}">
        <p14:creationId xmlns:p14="http://schemas.microsoft.com/office/powerpoint/2010/main" val="240978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objekt pre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Zástupný objekt pre dátum 4"/>
          <p:cNvSpPr>
            <a:spLocks noGrp="1"/>
          </p:cNvSpPr>
          <p:nvPr>
            <p:ph type="dt" sz="half" idx="10"/>
          </p:nvPr>
        </p:nvSpPr>
        <p:spPr/>
        <p:txBody>
          <a:bodyPr/>
          <a:lstStyle/>
          <a:p>
            <a:fld id="{8F1ACA50-21E0-43C5-943F-77185614DC6D}" type="datetimeFigureOut">
              <a:rPr lang="sk-SK" smtClean="0"/>
              <a:t>13.12.2017</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7222DE10-68BE-4FC3-8126-13C0D687DFBD}" type="slidenum">
              <a:rPr lang="sk-SK" smtClean="0"/>
              <a:t>‹#›</a:t>
            </a:fld>
            <a:endParaRPr lang="sk-SK"/>
          </a:p>
        </p:txBody>
      </p:sp>
    </p:spTree>
    <p:extLst>
      <p:ext uri="{BB962C8B-B14F-4D97-AF65-F5344CB8AC3E}">
        <p14:creationId xmlns:p14="http://schemas.microsoft.com/office/powerpoint/2010/main" val="128672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objekt pre obrázo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Zástupný objekt pre dátum 4"/>
          <p:cNvSpPr>
            <a:spLocks noGrp="1"/>
          </p:cNvSpPr>
          <p:nvPr>
            <p:ph type="dt" sz="half" idx="10"/>
          </p:nvPr>
        </p:nvSpPr>
        <p:spPr/>
        <p:txBody>
          <a:bodyPr/>
          <a:lstStyle/>
          <a:p>
            <a:fld id="{8F1ACA50-21E0-43C5-943F-77185614DC6D}" type="datetimeFigureOut">
              <a:rPr lang="sk-SK" smtClean="0"/>
              <a:t>13.12.2017</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7222DE10-68BE-4FC3-8126-13C0D687DFBD}" type="slidenum">
              <a:rPr lang="sk-SK" smtClean="0"/>
              <a:t>‹#›</a:t>
            </a:fld>
            <a:endParaRPr lang="sk-SK"/>
          </a:p>
        </p:txBody>
      </p:sp>
    </p:spTree>
    <p:extLst>
      <p:ext uri="{BB962C8B-B14F-4D97-AF65-F5344CB8AC3E}">
        <p14:creationId xmlns:p14="http://schemas.microsoft.com/office/powerpoint/2010/main" val="1666165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objekt pre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ACA50-21E0-43C5-943F-77185614DC6D}" type="datetimeFigureOut">
              <a:rPr lang="sk-SK" smtClean="0"/>
              <a:t>13.12.2017</a:t>
            </a:fld>
            <a:endParaRPr lang="sk-SK"/>
          </a:p>
        </p:txBody>
      </p:sp>
      <p:sp>
        <p:nvSpPr>
          <p:cNvPr id="5" name="Zástupný objekt pre pät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2DE10-68BE-4FC3-8126-13C0D687DFBD}" type="slidenum">
              <a:rPr lang="sk-SK" smtClean="0"/>
              <a:t>‹#›</a:t>
            </a:fld>
            <a:endParaRPr lang="sk-SK"/>
          </a:p>
        </p:txBody>
      </p:sp>
    </p:spTree>
    <p:extLst>
      <p:ext uri="{BB962C8B-B14F-4D97-AF65-F5344CB8AC3E}">
        <p14:creationId xmlns:p14="http://schemas.microsoft.com/office/powerpoint/2010/main" val="716107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mailto:moravcik@nlcsk.org" TargetMode="External"/><Relationship Id="rId7" Type="http://schemas.openxmlformats.org/officeDocument/2006/relationships/hyperlink" Target="mailto:parobek@tuzvo.sk"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mailto:palus@tuzvo.sk" TargetMode="External"/><Relationship Id="rId5" Type="http://schemas.openxmlformats.org/officeDocument/2006/relationships/hyperlink" Target="mailto:murgas@nlcsk.org" TargetMode="External"/><Relationship Id="rId4" Type="http://schemas.openxmlformats.org/officeDocument/2006/relationships/hyperlink" Target="mailto:kovalcik@nlcsk.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en-GB" b="1" dirty="0" smtClean="0"/>
              <a:t>Research of utilization of wood as renewable raw material         in Slovakia</a:t>
            </a:r>
            <a:endParaRPr lang="en-GB" b="1" dirty="0"/>
          </a:p>
        </p:txBody>
      </p:sp>
      <p:sp>
        <p:nvSpPr>
          <p:cNvPr id="3" name="Podnadpis 2"/>
          <p:cNvSpPr>
            <a:spLocks noGrp="1"/>
          </p:cNvSpPr>
          <p:nvPr>
            <p:ph type="subTitle" idx="1"/>
          </p:nvPr>
        </p:nvSpPr>
        <p:spPr>
          <a:xfrm>
            <a:off x="573024" y="3602037"/>
            <a:ext cx="11021568" cy="2683015"/>
          </a:xfrm>
        </p:spPr>
        <p:txBody>
          <a:bodyPr>
            <a:normAutofit lnSpcReduction="10000"/>
          </a:bodyPr>
          <a:lstStyle/>
          <a:p>
            <a:r>
              <a:rPr lang="sk-SK" sz="2600" b="1" dirty="0" smtClean="0"/>
              <a:t>Martin Moravčík, Miroslav Kovalčík, Hubert </a:t>
            </a:r>
            <a:r>
              <a:rPr lang="sk-SK" sz="2600" b="1" dirty="0" err="1" smtClean="0"/>
              <a:t>Paluš</a:t>
            </a:r>
            <a:r>
              <a:rPr lang="sk-SK" sz="2600" b="1" dirty="0" smtClean="0"/>
              <a:t>, </a:t>
            </a:r>
          </a:p>
          <a:p>
            <a:r>
              <a:rPr lang="sk-SK" sz="2600" b="1" dirty="0" smtClean="0"/>
              <a:t>Ján </a:t>
            </a:r>
            <a:r>
              <a:rPr lang="sk-SK" sz="2600" b="1" dirty="0" err="1" smtClean="0"/>
              <a:t>Parobek</a:t>
            </a:r>
            <a:r>
              <a:rPr lang="sk-SK" sz="2600" b="1" dirty="0" smtClean="0"/>
              <a:t>, Vlastimil Murgaš</a:t>
            </a:r>
          </a:p>
          <a:p>
            <a:endParaRPr lang="sk-SK" dirty="0"/>
          </a:p>
          <a:p>
            <a:r>
              <a:rPr lang="sk-SK" b="1" dirty="0" smtClean="0">
                <a:latin typeface="+mj-lt"/>
              </a:rPr>
              <a:t>Odborná konferencia</a:t>
            </a:r>
            <a:r>
              <a:rPr lang="en-GB" b="1" dirty="0" smtClean="0">
                <a:latin typeface="+mj-lt"/>
              </a:rPr>
              <a:t>  </a:t>
            </a:r>
          </a:p>
          <a:p>
            <a:r>
              <a:rPr lang="en-GB" b="1" dirty="0" smtClean="0">
                <a:latin typeface="+mj-lt"/>
              </a:rPr>
              <a:t>“</a:t>
            </a:r>
            <a:r>
              <a:rPr lang="sk-SK" b="1" dirty="0" smtClean="0">
                <a:latin typeface="+mj-lt"/>
              </a:rPr>
              <a:t>Aktuálne otázky ekonomiky a politiky lesného hospodárstva SR</a:t>
            </a:r>
            <a:r>
              <a:rPr lang="en-GB" b="1" dirty="0" smtClean="0">
                <a:latin typeface="+mj-lt"/>
              </a:rPr>
              <a:t>“</a:t>
            </a:r>
          </a:p>
          <a:p>
            <a:r>
              <a:rPr lang="sk-SK" i="1" dirty="0" smtClean="0">
                <a:latin typeface="+mj-lt"/>
              </a:rPr>
              <a:t>Národné lesnícke centrum – Lesnícky výskumný ústav, 13. decembra 2017</a:t>
            </a:r>
            <a:r>
              <a:rPr lang="en-GB" i="1" dirty="0" smtClean="0">
                <a:latin typeface="+mj-lt"/>
              </a:rPr>
              <a:t> </a:t>
            </a:r>
            <a:endParaRPr lang="en-GB" i="1" dirty="0">
              <a:latin typeface="+mj-lt"/>
            </a:endParaRPr>
          </a:p>
        </p:txBody>
      </p:sp>
    </p:spTree>
    <p:extLst>
      <p:ext uri="{BB962C8B-B14F-4D97-AF65-F5344CB8AC3E}">
        <p14:creationId xmlns:p14="http://schemas.microsoft.com/office/powerpoint/2010/main" val="283067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3600" b="1" dirty="0" smtClean="0"/>
              <a:t>Forest area and Forest percentage</a:t>
            </a:r>
            <a:endParaRPr lang="en-GB" sz="3600" b="1" dirty="0"/>
          </a:p>
        </p:txBody>
      </p:sp>
      <p:graphicFrame>
        <p:nvGraphicFramePr>
          <p:cNvPr id="4" name="Zástupný symbol obsahu 3"/>
          <p:cNvGraphicFramePr>
            <a:graphicFrameLocks noGrp="1"/>
          </p:cNvGraphicFramePr>
          <p:nvPr>
            <p:ph idx="1"/>
            <p:extLst>
              <p:ext uri="{D42A27DB-BD31-4B8C-83A1-F6EECF244321}">
                <p14:modId xmlns:p14="http://schemas.microsoft.com/office/powerpoint/2010/main" val="3139250055"/>
              </p:ext>
            </p:extLst>
          </p:nvPr>
        </p:nvGraphicFramePr>
        <p:xfrm>
          <a:off x="838200" y="1857675"/>
          <a:ext cx="10105724" cy="3598882"/>
        </p:xfrm>
        <a:graphic>
          <a:graphicData uri="http://schemas.openxmlformats.org/drawingml/2006/table">
            <a:tbl>
              <a:tblPr>
                <a:tableStyleId>{5C22544A-7EE6-4342-B048-85BDC9FD1C3A}</a:tableStyleId>
              </a:tblPr>
              <a:tblGrid>
                <a:gridCol w="6629478">
                  <a:extLst>
                    <a:ext uri="{9D8B030D-6E8A-4147-A177-3AD203B41FA5}">
                      <a16:colId xmlns="" xmlns:a16="http://schemas.microsoft.com/office/drawing/2014/main" val="20000"/>
                    </a:ext>
                  </a:extLst>
                </a:gridCol>
                <a:gridCol w="1738123">
                  <a:extLst>
                    <a:ext uri="{9D8B030D-6E8A-4147-A177-3AD203B41FA5}">
                      <a16:colId xmlns="" xmlns:a16="http://schemas.microsoft.com/office/drawing/2014/main" val="20001"/>
                    </a:ext>
                  </a:extLst>
                </a:gridCol>
                <a:gridCol w="1738123">
                  <a:extLst>
                    <a:ext uri="{9D8B030D-6E8A-4147-A177-3AD203B41FA5}">
                      <a16:colId xmlns="" xmlns:a16="http://schemas.microsoft.com/office/drawing/2014/main" val="20002"/>
                    </a:ext>
                  </a:extLst>
                </a:gridCol>
              </a:tblGrid>
              <a:tr h="451292">
                <a:tc>
                  <a:txBody>
                    <a:bodyPr/>
                    <a:lstStyle/>
                    <a:p>
                      <a:pPr algn="ctr" fontAlgn="b"/>
                      <a:r>
                        <a:rPr lang="en-GB" sz="2800" b="0" i="0" u="none" strike="noStrike" noProof="0" dirty="0" smtClean="0">
                          <a:solidFill>
                            <a:srgbClr val="000000"/>
                          </a:solidFill>
                          <a:effectLst/>
                          <a:latin typeface="Calibri" panose="020F0502020204030204" pitchFamily="34" charset="0"/>
                        </a:rPr>
                        <a:t>Indicator</a:t>
                      </a:r>
                      <a:endParaRPr lang="en-GB" sz="28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800" u="none" strike="noStrike" noProof="0" dirty="0" smtClean="0">
                          <a:effectLst/>
                        </a:rPr>
                        <a:t>NFIM</a:t>
                      </a:r>
                      <a:endParaRPr lang="en-GB" sz="2800" b="0" i="0" u="none" strike="noStrike" noProof="0"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GB" sz="2800" u="none" strike="noStrike" noProof="0" dirty="0" smtClean="0">
                          <a:effectLst/>
                        </a:rPr>
                        <a:t>FMP</a:t>
                      </a:r>
                      <a:endParaRPr lang="en-GB" sz="2800" b="0" i="0" u="none" strike="noStrike" noProof="0"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 xmlns:a16="http://schemas.microsoft.com/office/drawing/2014/main" val="10000"/>
                  </a:ext>
                </a:extLst>
              </a:tr>
              <a:tr h="451292">
                <a:tc>
                  <a:txBody>
                    <a:bodyPr/>
                    <a:lstStyle/>
                    <a:p>
                      <a:pPr algn="l" fontAlgn="b"/>
                      <a:r>
                        <a:rPr lang="en-GB" sz="2800" u="none" strike="noStrike" noProof="0" dirty="0" smtClean="0">
                          <a:effectLst/>
                        </a:rPr>
                        <a:t>Forest on forest land (</a:t>
                      </a:r>
                      <a:r>
                        <a:rPr lang="en-GB" sz="2800" u="none" strike="noStrike" noProof="0" dirty="0" err="1" smtClean="0">
                          <a:effectLst/>
                        </a:rPr>
                        <a:t>ths</a:t>
                      </a:r>
                      <a:r>
                        <a:rPr lang="en-GB" sz="2800" u="none" strike="noStrike" noProof="0" dirty="0" smtClean="0">
                          <a:effectLst/>
                        </a:rPr>
                        <a:t>. ha)</a:t>
                      </a:r>
                      <a:endParaRPr lang="en-GB" sz="28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800" u="none" strike="noStrike" noProof="0" dirty="0" smtClean="0">
                          <a:effectLst/>
                        </a:rPr>
                        <a:t>1 924 ± 54</a:t>
                      </a:r>
                      <a:endParaRPr lang="en-GB" sz="2800" b="0" i="0" u="none" strike="noStrike" noProof="0"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GB" sz="2800" u="none" strike="noStrike" noProof="0" dirty="0" smtClean="0">
                          <a:effectLst/>
                        </a:rPr>
                        <a:t>1 923,4</a:t>
                      </a:r>
                      <a:endParaRPr lang="en-GB" sz="2800" b="0" i="0" u="none" strike="noStrike" noProof="0"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 xmlns:a16="http://schemas.microsoft.com/office/drawing/2014/main" val="10001"/>
                  </a:ext>
                </a:extLst>
              </a:tr>
              <a:tr h="4512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2800" u="none" strike="noStrike" noProof="0" dirty="0" smtClean="0">
                          <a:effectLst/>
                        </a:rPr>
                        <a:t>Forest on non-forest land (</a:t>
                      </a:r>
                      <a:r>
                        <a:rPr lang="en-GB" sz="2800" u="none" strike="noStrike" noProof="0" dirty="0" err="1" smtClean="0">
                          <a:effectLst/>
                        </a:rPr>
                        <a:t>ths</a:t>
                      </a:r>
                      <a:r>
                        <a:rPr lang="en-GB" sz="2800" u="none" strike="noStrike" noProof="0" dirty="0" smtClean="0">
                          <a:effectLst/>
                        </a:rPr>
                        <a:t>. ha)</a:t>
                      </a:r>
                      <a:endParaRPr lang="en-GB" sz="2800" b="0" i="0" u="none" strike="noStrike" noProof="0" dirty="0" smtClean="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GB" sz="2800" u="none" strike="noStrike" noProof="0" dirty="0" smtClean="0">
                          <a:effectLst/>
                        </a:rPr>
                        <a:t>288 ± 39</a:t>
                      </a:r>
                      <a:endParaRPr lang="en-GB" sz="2800" b="0" i="0" u="none" strike="noStrike" noProof="0"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GB" sz="2800" u="none" strike="noStrike" noProof="0" dirty="0" err="1" smtClean="0">
                          <a:effectLst/>
                        </a:rPr>
                        <a:t>n.a</a:t>
                      </a:r>
                      <a:r>
                        <a:rPr lang="en-GB" sz="2800" u="none" strike="noStrike" noProof="0" dirty="0" smtClean="0">
                          <a:effectLst/>
                        </a:rPr>
                        <a:t>.</a:t>
                      </a:r>
                      <a:endParaRPr lang="en-GB" sz="2800" b="0" i="0" u="none" strike="noStrike" noProof="0"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extLst>
                  <a:ext uri="{0D108BD9-81ED-4DB2-BD59-A6C34878D82A}">
                    <a16:rowId xmlns="" xmlns:a16="http://schemas.microsoft.com/office/drawing/2014/main" val="10002"/>
                  </a:ext>
                </a:extLst>
              </a:tr>
              <a:tr h="4512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2800" u="none" strike="noStrike" noProof="0" dirty="0" smtClean="0">
                          <a:effectLst/>
                        </a:rPr>
                        <a:t>Dwarf pine stands (</a:t>
                      </a:r>
                      <a:r>
                        <a:rPr lang="en-GB" sz="2800" u="none" strike="noStrike" noProof="0" dirty="0" err="1" smtClean="0">
                          <a:effectLst/>
                        </a:rPr>
                        <a:t>ths</a:t>
                      </a:r>
                      <a:r>
                        <a:rPr lang="en-GB" sz="2800" u="none" strike="noStrike" noProof="0" dirty="0" smtClean="0">
                          <a:effectLst/>
                        </a:rPr>
                        <a:t>. ha)</a:t>
                      </a:r>
                      <a:endParaRPr lang="en-GB" sz="2800" b="0" i="0" u="none" strike="noStrike" noProof="0" dirty="0" smtClean="0">
                        <a:solidFill>
                          <a:srgbClr val="000000"/>
                        </a:solidFill>
                        <a:effectLst/>
                        <a:latin typeface="Calibri" panose="020F0502020204030204" pitchFamily="34" charset="0"/>
                      </a:endParaRPr>
                    </a:p>
                  </a:txBody>
                  <a:tcPr marL="9525" marR="9525" marT="9525" marB="0" anchor="b"/>
                </a:tc>
                <a:tc>
                  <a:txBody>
                    <a:bodyPr/>
                    <a:lstStyle/>
                    <a:p>
                      <a:pPr algn="r" fontAlgn="b"/>
                      <a:r>
                        <a:rPr lang="en-GB" sz="2800" u="none" strike="noStrike" noProof="0" dirty="0" smtClean="0">
                          <a:effectLst/>
                        </a:rPr>
                        <a:t>24 ± 6</a:t>
                      </a:r>
                      <a:endParaRPr lang="en-GB" sz="2800" b="0" i="0" u="none" strike="noStrike" noProof="0"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GB" sz="2800" u="none" strike="noStrike" noProof="0" dirty="0" smtClean="0">
                          <a:effectLst/>
                        </a:rPr>
                        <a:t>20,8</a:t>
                      </a:r>
                      <a:endParaRPr lang="en-GB" sz="2800" b="0" i="0" u="none" strike="noStrike" noProof="0"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 xmlns:a16="http://schemas.microsoft.com/office/drawing/2014/main" val="10003"/>
                  </a:ext>
                </a:extLst>
              </a:tr>
              <a:tr h="4512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2800" u="none" strike="noStrike" noProof="0" dirty="0" err="1" smtClean="0">
                          <a:effectLst/>
                        </a:rPr>
                        <a:t>Unstocked</a:t>
                      </a:r>
                      <a:r>
                        <a:rPr lang="en-GB" sz="2800" u="none" strike="noStrike" noProof="0" dirty="0" smtClean="0">
                          <a:effectLst/>
                        </a:rPr>
                        <a:t> forest land (</a:t>
                      </a:r>
                      <a:r>
                        <a:rPr lang="en-GB" sz="2800" u="none" strike="noStrike" noProof="0" dirty="0" err="1" smtClean="0">
                          <a:effectLst/>
                        </a:rPr>
                        <a:t>ths</a:t>
                      </a:r>
                      <a:r>
                        <a:rPr lang="en-GB" sz="2800" u="none" strike="noStrike" noProof="0" dirty="0" smtClean="0">
                          <a:effectLst/>
                        </a:rPr>
                        <a:t>. ha)</a:t>
                      </a:r>
                      <a:endParaRPr lang="en-GB" sz="2800" b="0" i="0" u="none" strike="noStrike" noProof="0" dirty="0" smtClean="0">
                        <a:solidFill>
                          <a:srgbClr val="000000"/>
                        </a:solidFill>
                        <a:effectLst/>
                        <a:latin typeface="Calibri" panose="020F0502020204030204" pitchFamily="34" charset="0"/>
                      </a:endParaRPr>
                    </a:p>
                  </a:txBody>
                  <a:tcPr marL="9525" marR="9525" marT="9525" marB="0" anchor="b"/>
                </a:tc>
                <a:tc>
                  <a:txBody>
                    <a:bodyPr/>
                    <a:lstStyle/>
                    <a:p>
                      <a:pPr algn="r" fontAlgn="b"/>
                      <a:r>
                        <a:rPr lang="en-GB" sz="2800" u="none" strike="noStrike" noProof="0" dirty="0" smtClean="0">
                          <a:effectLst/>
                        </a:rPr>
                        <a:t>59 ± 7</a:t>
                      </a:r>
                      <a:endParaRPr lang="en-GB" sz="2800" b="0" i="0" u="none" strike="noStrike" noProof="0"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GB" sz="2800" u="none" strike="noStrike" noProof="0" dirty="0" smtClean="0">
                          <a:effectLst/>
                        </a:rPr>
                        <a:t>72,6</a:t>
                      </a:r>
                      <a:endParaRPr lang="en-GB" sz="2800" b="0" i="0" u="none" strike="noStrike" noProof="0"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 xmlns:a16="http://schemas.microsoft.com/office/drawing/2014/main" val="10004"/>
                  </a:ext>
                </a:extLst>
              </a:tr>
              <a:tr h="451292">
                <a:tc>
                  <a:txBody>
                    <a:bodyPr/>
                    <a:lstStyle/>
                    <a:p>
                      <a:pPr algn="l" fontAlgn="b"/>
                      <a:r>
                        <a:rPr lang="en-GB" sz="2800" u="none" strike="noStrike" noProof="0" dirty="0" smtClean="0">
                          <a:effectLst/>
                        </a:rPr>
                        <a:t>Forest percentage without dwarf pine (%)</a:t>
                      </a:r>
                      <a:endParaRPr lang="en-GB" sz="28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800" u="none" strike="noStrike" noProof="0" dirty="0" smtClean="0">
                          <a:effectLst/>
                        </a:rPr>
                        <a:t>39,2</a:t>
                      </a:r>
                      <a:endParaRPr lang="en-GB" sz="2800" b="0" i="0" u="none" strike="noStrike" noProof="0"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GB" sz="2800" u="none" strike="noStrike" noProof="0" dirty="0" smtClean="0">
                          <a:effectLst/>
                        </a:rPr>
                        <a:t>39,6</a:t>
                      </a:r>
                      <a:endParaRPr lang="en-GB" sz="2800" b="0" i="0" u="none" strike="noStrike" noProof="0"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 xmlns:a16="http://schemas.microsoft.com/office/drawing/2014/main" val="10005"/>
                  </a:ext>
                </a:extLst>
              </a:tr>
              <a:tr h="891130">
                <a:tc>
                  <a:txBody>
                    <a:bodyPr/>
                    <a:lstStyle/>
                    <a:p>
                      <a:pPr algn="l" fontAlgn="b"/>
                      <a:r>
                        <a:rPr lang="en-GB" sz="2800" u="none" strike="noStrike" noProof="0" dirty="0" smtClean="0">
                          <a:effectLst/>
                        </a:rPr>
                        <a:t>Forest percentage including forest on non-forest land (%)</a:t>
                      </a:r>
                      <a:endParaRPr lang="en-GB" sz="28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800" u="none" strike="noStrike" noProof="0" dirty="0" smtClean="0">
                          <a:effectLst/>
                        </a:rPr>
                        <a:t>45,1</a:t>
                      </a:r>
                      <a:endParaRPr lang="en-GB" sz="2800" b="0" i="0" u="none" strike="noStrike" noProof="0"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GB" sz="2800" u="none" strike="noStrike" noProof="0" dirty="0" err="1" smtClean="0">
                          <a:effectLst/>
                        </a:rPr>
                        <a:t>n.a</a:t>
                      </a:r>
                      <a:r>
                        <a:rPr lang="en-GB" sz="2800" u="none" strike="noStrike" noProof="0" dirty="0" smtClean="0">
                          <a:effectLst/>
                        </a:rPr>
                        <a:t>.</a:t>
                      </a:r>
                      <a:endParaRPr lang="en-GB" sz="2800" b="0" i="0" u="none" strike="noStrike" noProof="0"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801015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365125"/>
            <a:ext cx="11050588" cy="1123428"/>
          </a:xfrm>
        </p:spPr>
        <p:txBody>
          <a:bodyPr>
            <a:normAutofit/>
          </a:bodyPr>
          <a:lstStyle/>
          <a:p>
            <a:pPr>
              <a:lnSpc>
                <a:spcPct val="100000"/>
              </a:lnSpc>
            </a:pPr>
            <a:r>
              <a:rPr lang="en-GB" sz="3600" b="1" dirty="0" smtClean="0"/>
              <a:t>Tree species composition (%) </a:t>
            </a:r>
            <a:endParaRPr lang="en-GB" sz="3600" b="1" dirty="0"/>
          </a:p>
        </p:txBody>
      </p:sp>
      <p:sp>
        <p:nvSpPr>
          <p:cNvPr id="5" name="Zástupný symbol textu 4"/>
          <p:cNvSpPr>
            <a:spLocks noGrp="1"/>
          </p:cNvSpPr>
          <p:nvPr>
            <p:ph type="body" idx="1"/>
          </p:nvPr>
        </p:nvSpPr>
        <p:spPr>
          <a:xfrm>
            <a:off x="5457524" y="1231900"/>
            <a:ext cx="6442376" cy="1592943"/>
          </a:xfrm>
        </p:spPr>
        <p:txBody>
          <a:bodyPr>
            <a:normAutofit fontScale="92500" lnSpcReduction="10000"/>
          </a:bodyPr>
          <a:lstStyle/>
          <a:p>
            <a:pPr marL="342900" indent="-342900">
              <a:buFont typeface="Arial" panose="020B0604020202020204" pitchFamily="34" charset="0"/>
              <a:buChar char="•"/>
            </a:pPr>
            <a:r>
              <a:rPr lang="en-GB" dirty="0" smtClean="0"/>
              <a:t>European beech</a:t>
            </a:r>
            <a:r>
              <a:rPr lang="en-GB" b="0" dirty="0" smtClean="0"/>
              <a:t> is the most represented tree species, followed by </a:t>
            </a:r>
            <a:r>
              <a:rPr lang="en-GB" dirty="0" smtClean="0"/>
              <a:t>Norway spruce</a:t>
            </a:r>
            <a:r>
              <a:rPr lang="en-GB" b="0" dirty="0" smtClean="0"/>
              <a:t> and </a:t>
            </a:r>
            <a:r>
              <a:rPr lang="en-GB" dirty="0" smtClean="0"/>
              <a:t>Oaks</a:t>
            </a:r>
            <a:r>
              <a:rPr lang="en-GB" b="0" dirty="0" smtClean="0"/>
              <a:t> in forests on forest land</a:t>
            </a:r>
            <a:endParaRPr lang="en-GB" dirty="0" smtClean="0"/>
          </a:p>
          <a:p>
            <a:pPr marL="342900" indent="-342900">
              <a:buFont typeface="Arial" panose="020B0604020202020204" pitchFamily="34" charset="0"/>
              <a:buChar char="•"/>
            </a:pPr>
            <a:r>
              <a:rPr lang="en-GB" b="0" dirty="0" smtClean="0"/>
              <a:t>In forests on non-forest land are most represented tree species: </a:t>
            </a:r>
            <a:r>
              <a:rPr lang="en-GB" dirty="0" smtClean="0"/>
              <a:t>Other broadleaves</a:t>
            </a:r>
            <a:endParaRPr lang="en-GB" dirty="0"/>
          </a:p>
        </p:txBody>
      </p:sp>
      <p:graphicFrame>
        <p:nvGraphicFramePr>
          <p:cNvPr id="7" name="Zástupný symbol obsahu 6"/>
          <p:cNvGraphicFramePr>
            <a:graphicFrameLocks noGrp="1"/>
          </p:cNvGraphicFramePr>
          <p:nvPr>
            <p:ph sz="half" idx="2"/>
            <p:extLst>
              <p:ext uri="{D42A27DB-BD31-4B8C-83A1-F6EECF244321}">
                <p14:modId xmlns:p14="http://schemas.microsoft.com/office/powerpoint/2010/main" val="828895403"/>
              </p:ext>
            </p:extLst>
          </p:nvPr>
        </p:nvGraphicFramePr>
        <p:xfrm>
          <a:off x="304800" y="1488553"/>
          <a:ext cx="4419600" cy="5133976"/>
        </p:xfrm>
        <a:graphic>
          <a:graphicData uri="http://schemas.openxmlformats.org/drawingml/2006/table">
            <a:tbl>
              <a:tblPr>
                <a:tableStyleId>{5C22544A-7EE6-4342-B048-85BDC9FD1C3A}</a:tableStyleId>
              </a:tblPr>
              <a:tblGrid>
                <a:gridCol w="1789179">
                  <a:extLst>
                    <a:ext uri="{9D8B030D-6E8A-4147-A177-3AD203B41FA5}">
                      <a16:colId xmlns="" xmlns:a16="http://schemas.microsoft.com/office/drawing/2014/main" val="20000"/>
                    </a:ext>
                  </a:extLst>
                </a:gridCol>
                <a:gridCol w="902796">
                  <a:extLst>
                    <a:ext uri="{9D8B030D-6E8A-4147-A177-3AD203B41FA5}">
                      <a16:colId xmlns="" xmlns:a16="http://schemas.microsoft.com/office/drawing/2014/main" val="20001"/>
                    </a:ext>
                  </a:extLst>
                </a:gridCol>
                <a:gridCol w="755068">
                  <a:extLst>
                    <a:ext uri="{9D8B030D-6E8A-4147-A177-3AD203B41FA5}">
                      <a16:colId xmlns="" xmlns:a16="http://schemas.microsoft.com/office/drawing/2014/main" val="20002"/>
                    </a:ext>
                  </a:extLst>
                </a:gridCol>
                <a:gridCol w="972557">
                  <a:extLst>
                    <a:ext uri="{9D8B030D-6E8A-4147-A177-3AD203B41FA5}">
                      <a16:colId xmlns="" xmlns:a16="http://schemas.microsoft.com/office/drawing/2014/main" val="20003"/>
                    </a:ext>
                  </a:extLst>
                </a:gridCol>
              </a:tblGrid>
              <a:tr h="580518">
                <a:tc>
                  <a:txBody>
                    <a:bodyPr/>
                    <a:lstStyle/>
                    <a:p>
                      <a:pPr algn="ctr" fontAlgn="b"/>
                      <a:r>
                        <a:rPr lang="en-GB" sz="1700" b="1" i="0" u="none" strike="noStrike" noProof="0" dirty="0" smtClean="0">
                          <a:solidFill>
                            <a:srgbClr val="000000"/>
                          </a:solidFill>
                          <a:effectLst/>
                          <a:latin typeface="Calibri" panose="020F0502020204030204" pitchFamily="34" charset="0"/>
                        </a:rPr>
                        <a:t>Tree species</a:t>
                      </a:r>
                      <a:r>
                        <a:rPr lang="en-GB" sz="1700" b="1" i="0" u="none" strike="noStrike" baseline="0" noProof="0" dirty="0" smtClean="0">
                          <a:solidFill>
                            <a:srgbClr val="000000"/>
                          </a:solidFill>
                          <a:effectLst/>
                          <a:latin typeface="Calibri" panose="020F0502020204030204" pitchFamily="34" charset="0"/>
                        </a:rPr>
                        <a:t> </a:t>
                      </a:r>
                      <a:r>
                        <a:rPr lang="en-GB" sz="1700" b="1" i="0" u="none" strike="noStrike" noProof="0" dirty="0" smtClean="0">
                          <a:solidFill>
                            <a:srgbClr val="000000"/>
                          </a:solidFill>
                          <a:effectLst/>
                          <a:latin typeface="Calibri" panose="020F0502020204030204" pitchFamily="34" charset="0"/>
                        </a:rPr>
                        <a:t>(aggregated)</a:t>
                      </a:r>
                      <a:endParaRPr lang="en-GB" sz="1700" b="1"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sk-SK" sz="1600" b="1" u="none" strike="noStrike" dirty="0" smtClean="0">
                          <a:effectLst/>
                        </a:rPr>
                        <a:t>NFIM - FL</a:t>
                      </a:r>
                      <a:endParaRPr lang="sk-SK" sz="1600" b="1"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sk-SK" sz="1600" b="1" u="none" strike="noStrike" dirty="0">
                          <a:effectLst/>
                        </a:rPr>
                        <a:t>FMP</a:t>
                      </a:r>
                      <a:endParaRPr lang="sk-SK" sz="1600" b="1"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ctr" fontAlgn="b"/>
                      <a:r>
                        <a:rPr lang="sk-SK" sz="1600" b="1" u="none" strike="noStrike" dirty="0">
                          <a:effectLst/>
                        </a:rPr>
                        <a:t>NFL</a:t>
                      </a:r>
                      <a:endParaRPr lang="sk-SK" sz="16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extLst>
                  <a:ext uri="{0D108BD9-81ED-4DB2-BD59-A6C34878D82A}">
                    <a16:rowId xmlns="" xmlns:a16="http://schemas.microsoft.com/office/drawing/2014/main" val="10000"/>
                  </a:ext>
                </a:extLst>
              </a:tr>
              <a:tr h="397294">
                <a:tc>
                  <a:txBody>
                    <a:bodyPr/>
                    <a:lstStyle/>
                    <a:p>
                      <a:pPr algn="l" fontAlgn="b"/>
                      <a:r>
                        <a:rPr lang="en-GB" sz="1700" u="none" strike="noStrike" noProof="0" dirty="0" smtClean="0">
                          <a:effectLst/>
                        </a:rPr>
                        <a:t>Norway spruce</a:t>
                      </a:r>
                      <a:endParaRPr lang="en-GB" sz="17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sk-SK" sz="1600" u="none" strike="noStrike" dirty="0">
                          <a:effectLst/>
                        </a:rPr>
                        <a:t>19,6 ± 2,2</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sk-SK" sz="1600" u="none" strike="noStrike" dirty="0">
                          <a:effectLst/>
                        </a:rPr>
                        <a:t>23,1</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ctr" fontAlgn="b"/>
                      <a:r>
                        <a:rPr lang="sk-SK" sz="1600" u="none" strike="noStrike" dirty="0">
                          <a:effectLst/>
                        </a:rPr>
                        <a:t>12,9 ± 4,5</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extLst>
                  <a:ext uri="{0D108BD9-81ED-4DB2-BD59-A6C34878D82A}">
                    <a16:rowId xmlns="" xmlns:a16="http://schemas.microsoft.com/office/drawing/2014/main" val="10001"/>
                  </a:ext>
                </a:extLst>
              </a:tr>
              <a:tr h="397294">
                <a:tc>
                  <a:txBody>
                    <a:bodyPr/>
                    <a:lstStyle/>
                    <a:p>
                      <a:pPr algn="l" fontAlgn="b"/>
                      <a:r>
                        <a:rPr lang="en-GB" sz="1700" u="none" strike="noStrike" noProof="0" dirty="0" smtClean="0">
                          <a:effectLst/>
                        </a:rPr>
                        <a:t>silver fir</a:t>
                      </a:r>
                      <a:endParaRPr lang="en-GB" sz="17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sk-SK" sz="1600" u="none" strike="noStrike" dirty="0">
                          <a:effectLst/>
                        </a:rPr>
                        <a:t>3,2 ± 1,0</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sk-SK" sz="1600" u="none" strike="noStrike" dirty="0">
                          <a:effectLst/>
                        </a:rPr>
                        <a:t>4,1</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ctr" fontAlgn="b"/>
                      <a:r>
                        <a:rPr lang="sk-SK" sz="1600" u="none" strike="noStrike" dirty="0">
                          <a:effectLst/>
                        </a:rPr>
                        <a:t>0,4 ± 0,8</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extLst>
                  <a:ext uri="{0D108BD9-81ED-4DB2-BD59-A6C34878D82A}">
                    <a16:rowId xmlns="" xmlns:a16="http://schemas.microsoft.com/office/drawing/2014/main" val="10002"/>
                  </a:ext>
                </a:extLst>
              </a:tr>
              <a:tr h="397294">
                <a:tc>
                  <a:txBody>
                    <a:bodyPr/>
                    <a:lstStyle/>
                    <a:p>
                      <a:pPr algn="l" fontAlgn="b"/>
                      <a:r>
                        <a:rPr lang="en-GB" sz="1700" u="none" strike="noStrike" noProof="0" dirty="0" smtClean="0">
                          <a:effectLst/>
                        </a:rPr>
                        <a:t>pines</a:t>
                      </a:r>
                      <a:endParaRPr lang="en-GB" sz="17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sk-SK" sz="1600" u="none" strike="noStrike" dirty="0">
                          <a:effectLst/>
                        </a:rPr>
                        <a:t>5,0 ± 1,2</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sk-SK" sz="1600" u="none" strike="noStrike" dirty="0">
                          <a:effectLst/>
                        </a:rPr>
                        <a:t>6,8</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ctr" fontAlgn="b"/>
                      <a:r>
                        <a:rPr lang="sk-SK" sz="1600" u="none" strike="noStrike" dirty="0">
                          <a:effectLst/>
                        </a:rPr>
                        <a:t>5,4 ± 3,0</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extLst>
                  <a:ext uri="{0D108BD9-81ED-4DB2-BD59-A6C34878D82A}">
                    <a16:rowId xmlns="" xmlns:a16="http://schemas.microsoft.com/office/drawing/2014/main" val="10003"/>
                  </a:ext>
                </a:extLst>
              </a:tr>
              <a:tr h="397294">
                <a:tc>
                  <a:txBody>
                    <a:bodyPr/>
                    <a:lstStyle/>
                    <a:p>
                      <a:pPr algn="l" fontAlgn="b"/>
                      <a:r>
                        <a:rPr lang="en-GB" sz="1700" u="none" strike="noStrike" noProof="0" dirty="0" smtClean="0">
                          <a:effectLst/>
                        </a:rPr>
                        <a:t>other conifers</a:t>
                      </a:r>
                      <a:endParaRPr lang="en-GB" sz="17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sk-SK" sz="1600" u="none" strike="noStrike" dirty="0">
                          <a:effectLst/>
                        </a:rPr>
                        <a:t>1,9 ± 0,8</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sk-SK" sz="1600" u="none" strike="noStrike" dirty="0">
                          <a:effectLst/>
                        </a:rPr>
                        <a:t>3,6</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ctr" fontAlgn="b"/>
                      <a:r>
                        <a:rPr lang="sk-SK" sz="1600" u="none" strike="noStrike" dirty="0">
                          <a:effectLst/>
                        </a:rPr>
                        <a:t>0,1 ± 0,4</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extLst>
                  <a:ext uri="{0D108BD9-81ED-4DB2-BD59-A6C34878D82A}">
                    <a16:rowId xmlns="" xmlns:a16="http://schemas.microsoft.com/office/drawing/2014/main" val="10004"/>
                  </a:ext>
                </a:extLst>
              </a:tr>
              <a:tr h="397294">
                <a:tc>
                  <a:txBody>
                    <a:bodyPr/>
                    <a:lstStyle/>
                    <a:p>
                      <a:pPr algn="l" fontAlgn="b"/>
                      <a:r>
                        <a:rPr lang="en-GB" sz="1700" u="none" strike="noStrike" noProof="0" dirty="0" smtClean="0">
                          <a:effectLst/>
                        </a:rPr>
                        <a:t>European beech</a:t>
                      </a:r>
                      <a:endParaRPr lang="en-GB" sz="17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sk-SK" sz="1600" u="none" strike="noStrike" dirty="0">
                          <a:effectLst/>
                        </a:rPr>
                        <a:t>33,4 ± 2,7</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sk-SK" sz="1600" u="none" strike="noStrike" dirty="0">
                          <a:effectLst/>
                        </a:rPr>
                        <a:t>33,5</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ctr" fontAlgn="b"/>
                      <a:r>
                        <a:rPr lang="sk-SK" sz="1600" u="none" strike="noStrike" dirty="0">
                          <a:effectLst/>
                        </a:rPr>
                        <a:t>7,8 ± 3,6</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extLst>
                  <a:ext uri="{0D108BD9-81ED-4DB2-BD59-A6C34878D82A}">
                    <a16:rowId xmlns="" xmlns:a16="http://schemas.microsoft.com/office/drawing/2014/main" val="10005"/>
                  </a:ext>
                </a:extLst>
              </a:tr>
              <a:tr h="397294">
                <a:tc>
                  <a:txBody>
                    <a:bodyPr/>
                    <a:lstStyle/>
                    <a:p>
                      <a:pPr algn="l" fontAlgn="b"/>
                      <a:r>
                        <a:rPr lang="en-GB" sz="1700" u="none" strike="noStrike" noProof="0" dirty="0" smtClean="0">
                          <a:effectLst/>
                        </a:rPr>
                        <a:t>oaks</a:t>
                      </a:r>
                      <a:endParaRPr lang="en-GB" sz="17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sk-SK" sz="1600" u="none" strike="noStrike" dirty="0">
                          <a:effectLst/>
                        </a:rPr>
                        <a:t>10,6 ± 1,7</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sk-SK" sz="1600" u="none" strike="noStrike" dirty="0">
                          <a:effectLst/>
                        </a:rPr>
                        <a:t>10,6</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ctr" fontAlgn="b"/>
                      <a:r>
                        <a:rPr lang="sk-SK" sz="1600" u="none" strike="noStrike" dirty="0">
                          <a:effectLst/>
                        </a:rPr>
                        <a:t>6,6 ± 3,3</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extLst>
                  <a:ext uri="{0D108BD9-81ED-4DB2-BD59-A6C34878D82A}">
                    <a16:rowId xmlns="" xmlns:a16="http://schemas.microsoft.com/office/drawing/2014/main" val="10006"/>
                  </a:ext>
                </a:extLst>
              </a:tr>
              <a:tr h="397294">
                <a:tc>
                  <a:txBody>
                    <a:bodyPr/>
                    <a:lstStyle/>
                    <a:p>
                      <a:pPr algn="l" fontAlgn="b"/>
                      <a:r>
                        <a:rPr lang="en-GB" sz="1700" u="none" strike="noStrike" noProof="0" dirty="0" smtClean="0">
                          <a:effectLst/>
                        </a:rPr>
                        <a:t>hornbeam</a:t>
                      </a:r>
                      <a:endParaRPr lang="en-GB" sz="17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sk-SK" sz="1600" u="none" strike="noStrike" dirty="0">
                          <a:effectLst/>
                        </a:rPr>
                        <a:t>7,9 ± 1,5</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sk-SK" sz="1600" u="none" strike="noStrike" dirty="0">
                          <a:effectLst/>
                        </a:rPr>
                        <a:t>5,9</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ctr" fontAlgn="b"/>
                      <a:r>
                        <a:rPr lang="sk-SK" sz="1600" u="none" strike="noStrike" dirty="0">
                          <a:effectLst/>
                        </a:rPr>
                        <a:t>12,4 ± 4,4</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extLst>
                  <a:ext uri="{0D108BD9-81ED-4DB2-BD59-A6C34878D82A}">
                    <a16:rowId xmlns="" xmlns:a16="http://schemas.microsoft.com/office/drawing/2014/main" val="10007"/>
                  </a:ext>
                </a:extLst>
              </a:tr>
              <a:tr h="580518">
                <a:tc>
                  <a:txBody>
                    <a:bodyPr/>
                    <a:lstStyle/>
                    <a:p>
                      <a:pPr algn="l" rtl="0" fontAlgn="b"/>
                      <a:r>
                        <a:rPr lang="en-GB" sz="1700" u="none" strike="noStrike" noProof="0" dirty="0" smtClean="0">
                          <a:effectLst/>
                        </a:rPr>
                        <a:t>valuable broadleaves</a:t>
                      </a:r>
                      <a:endParaRPr lang="en-GB" sz="17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sk-SK" sz="1600" u="none" strike="noStrike" dirty="0">
                          <a:effectLst/>
                        </a:rPr>
                        <a:t>8,1 ± 1,5</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sk-SK" sz="1600" u="none" strike="noStrike" dirty="0">
                          <a:effectLst/>
                        </a:rPr>
                        <a:t>4,5</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ctr" fontAlgn="b"/>
                      <a:r>
                        <a:rPr lang="sk-SK" sz="1600" u="none" strike="noStrike" dirty="0">
                          <a:effectLst/>
                        </a:rPr>
                        <a:t>10,1 ± 4,0</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extLst>
                  <a:ext uri="{0D108BD9-81ED-4DB2-BD59-A6C34878D82A}">
                    <a16:rowId xmlns="" xmlns:a16="http://schemas.microsoft.com/office/drawing/2014/main" val="10008"/>
                  </a:ext>
                </a:extLst>
              </a:tr>
              <a:tr h="397294">
                <a:tc>
                  <a:txBody>
                    <a:bodyPr/>
                    <a:lstStyle/>
                    <a:p>
                      <a:pPr algn="l" fontAlgn="b"/>
                      <a:r>
                        <a:rPr lang="en-GB" sz="1700" u="none" strike="noStrike" noProof="0" dirty="0" smtClean="0">
                          <a:effectLst/>
                        </a:rPr>
                        <a:t>other broadleaves</a:t>
                      </a:r>
                      <a:endParaRPr lang="en-GB" sz="17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sk-SK" sz="1600" u="none" strike="noStrike" dirty="0">
                          <a:effectLst/>
                        </a:rPr>
                        <a:t>10,2 ± 1,7</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sk-SK" sz="1600" u="none" strike="noStrike" dirty="0">
                          <a:effectLst/>
                        </a:rPr>
                        <a:t>7,9</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ctr" fontAlgn="b"/>
                      <a:r>
                        <a:rPr lang="sk-SK" sz="1600" u="none" strike="noStrike" dirty="0">
                          <a:effectLst/>
                        </a:rPr>
                        <a:t>44,4 ± 7,3</a:t>
                      </a:r>
                      <a:endParaRPr lang="sk-SK" sz="1600" b="0"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extLst>
                  <a:ext uri="{0D108BD9-81ED-4DB2-BD59-A6C34878D82A}">
                    <a16:rowId xmlns="" xmlns:a16="http://schemas.microsoft.com/office/drawing/2014/main" val="10009"/>
                  </a:ext>
                </a:extLst>
              </a:tr>
              <a:tr h="397294">
                <a:tc>
                  <a:txBody>
                    <a:bodyPr/>
                    <a:lstStyle/>
                    <a:p>
                      <a:pPr algn="l" fontAlgn="b"/>
                      <a:r>
                        <a:rPr lang="en-GB" sz="1700" b="1" u="none" strike="noStrike" noProof="0" dirty="0" smtClean="0">
                          <a:effectLst/>
                        </a:rPr>
                        <a:t>total conifers</a:t>
                      </a:r>
                      <a:endParaRPr lang="en-GB" sz="1700" b="1"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sk-SK" sz="1600" b="1" u="none" strike="noStrike" dirty="0">
                          <a:effectLst/>
                        </a:rPr>
                        <a:t>29,8 ± 2,6</a:t>
                      </a:r>
                      <a:endParaRPr lang="sk-SK" sz="1600" b="1"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sk-SK" sz="1600" b="1" u="none" strike="noStrike" dirty="0">
                          <a:effectLst/>
                        </a:rPr>
                        <a:t>37,6</a:t>
                      </a:r>
                      <a:endParaRPr lang="sk-SK" sz="1600" b="1"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ctr" fontAlgn="b"/>
                      <a:r>
                        <a:rPr lang="sk-SK" sz="1600" b="1" u="none" strike="noStrike" dirty="0">
                          <a:effectLst/>
                        </a:rPr>
                        <a:t>18,8 ± 5,3</a:t>
                      </a:r>
                      <a:endParaRPr lang="sk-SK" sz="16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extLst>
                  <a:ext uri="{0D108BD9-81ED-4DB2-BD59-A6C34878D82A}">
                    <a16:rowId xmlns="" xmlns:a16="http://schemas.microsoft.com/office/drawing/2014/main" val="10010"/>
                  </a:ext>
                </a:extLst>
              </a:tr>
              <a:tr h="397294">
                <a:tc>
                  <a:txBody>
                    <a:bodyPr/>
                    <a:lstStyle/>
                    <a:p>
                      <a:pPr algn="l" fontAlgn="b"/>
                      <a:r>
                        <a:rPr lang="en-GB" sz="1700" b="1" u="none" strike="noStrike" noProof="0" dirty="0" smtClean="0">
                          <a:effectLst/>
                        </a:rPr>
                        <a:t>total broadleaves</a:t>
                      </a:r>
                      <a:endParaRPr lang="en-GB" sz="1700" b="1"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sk-SK" sz="1600" b="1" u="none" strike="noStrike" dirty="0">
                          <a:effectLst/>
                        </a:rPr>
                        <a:t>70,2 ± 2,7</a:t>
                      </a:r>
                      <a:endParaRPr lang="sk-SK" sz="1600" b="1"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sk-SK" sz="1600" b="1" u="none" strike="noStrike" dirty="0">
                          <a:effectLst/>
                        </a:rPr>
                        <a:t>62,4</a:t>
                      </a:r>
                      <a:endParaRPr lang="sk-SK" sz="1600" b="1"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ctr" fontAlgn="b"/>
                      <a:r>
                        <a:rPr lang="sk-SK" sz="1600" b="1" u="none" strike="noStrike" dirty="0">
                          <a:effectLst/>
                        </a:rPr>
                        <a:t>81,2 ± 7,6</a:t>
                      </a:r>
                      <a:endParaRPr lang="sk-SK" sz="16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extLst>
                  <a:ext uri="{0D108BD9-81ED-4DB2-BD59-A6C34878D82A}">
                    <a16:rowId xmlns="" xmlns:a16="http://schemas.microsoft.com/office/drawing/2014/main" val="10011"/>
                  </a:ext>
                </a:extLst>
              </a:tr>
            </a:tbl>
          </a:graphicData>
        </a:graphic>
      </p:graphicFrame>
      <p:graphicFrame>
        <p:nvGraphicFramePr>
          <p:cNvPr id="10" name="Zástupný symbol obsahu 9"/>
          <p:cNvGraphicFramePr>
            <a:graphicFrameLocks noGrp="1"/>
          </p:cNvGraphicFramePr>
          <p:nvPr>
            <p:ph sz="quarter" idx="4"/>
            <p:extLst>
              <p:ext uri="{D42A27DB-BD31-4B8C-83A1-F6EECF244321}">
                <p14:modId xmlns:p14="http://schemas.microsoft.com/office/powerpoint/2010/main" val="493630669"/>
              </p:ext>
            </p:extLst>
          </p:nvPr>
        </p:nvGraphicFramePr>
        <p:xfrm>
          <a:off x="4826000" y="2824843"/>
          <a:ext cx="7175500" cy="37979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785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b="1" dirty="0" smtClean="0"/>
              <a:t>Volume of growing stock </a:t>
            </a:r>
            <a:br>
              <a:rPr lang="en-GB" b="1" dirty="0" smtClean="0"/>
            </a:br>
            <a:r>
              <a:rPr lang="en-GB" sz="3600" b="1" dirty="0" smtClean="0"/>
              <a:t>in million m</a:t>
            </a:r>
            <a:r>
              <a:rPr lang="en-GB" sz="3600" b="1" baseline="30000" dirty="0" smtClean="0"/>
              <a:t>3</a:t>
            </a:r>
            <a:r>
              <a:rPr lang="en-GB" sz="3600" b="1" dirty="0" smtClean="0"/>
              <a:t> with </a:t>
            </a:r>
            <a:r>
              <a:rPr lang="en-GB" sz="3600" b="1" dirty="0" err="1" smtClean="0"/>
              <a:t>d</a:t>
            </a:r>
            <a:r>
              <a:rPr lang="en-GB" sz="3600" b="1" baseline="-25000" dirty="0" err="1" smtClean="0"/>
              <a:t>bh</a:t>
            </a:r>
            <a:r>
              <a:rPr lang="en-GB" sz="3600" b="1" dirty="0" smtClean="0"/>
              <a:t> ˃ 7 cm under bark</a:t>
            </a:r>
            <a:endParaRPr lang="en-GB" sz="3600" b="1" dirty="0"/>
          </a:p>
        </p:txBody>
      </p:sp>
      <p:sp>
        <p:nvSpPr>
          <p:cNvPr id="7" name="Zástupný symbol textu 6"/>
          <p:cNvSpPr>
            <a:spLocks noGrp="1"/>
          </p:cNvSpPr>
          <p:nvPr>
            <p:ph type="body" idx="1"/>
          </p:nvPr>
        </p:nvSpPr>
        <p:spPr>
          <a:xfrm>
            <a:off x="355601" y="1681163"/>
            <a:ext cx="11518899" cy="1290637"/>
          </a:xfrm>
        </p:spPr>
        <p:txBody>
          <a:bodyPr/>
          <a:lstStyle/>
          <a:p>
            <a:pPr marL="342900" indent="-342900">
              <a:buFont typeface="Arial" panose="020B0604020202020204" pitchFamily="34" charset="0"/>
              <a:buChar char="•"/>
            </a:pPr>
            <a:r>
              <a:rPr lang="en-US" b="0" dirty="0"/>
              <a:t>Total growing stock according to NFIM is about 583 mill. m3; it is about 100 mill. m3 more than volume of growing stock according to FMP (481 mill. m3).</a:t>
            </a:r>
          </a:p>
          <a:p>
            <a:pPr marL="342900" indent="-342900">
              <a:buFont typeface="Arial" panose="020B0604020202020204" pitchFamily="34" charset="0"/>
              <a:buChar char="•"/>
            </a:pPr>
            <a:r>
              <a:rPr lang="en-US" b="0" dirty="0"/>
              <a:t>Volume of growing stock in forests on non-forest land is about 46 mill. m3</a:t>
            </a:r>
            <a:r>
              <a:rPr lang="en-US" b="0" dirty="0" smtClean="0"/>
              <a:t>.</a:t>
            </a:r>
            <a:endParaRPr lang="en-US" b="0" dirty="0"/>
          </a:p>
        </p:txBody>
      </p:sp>
      <p:graphicFrame>
        <p:nvGraphicFramePr>
          <p:cNvPr id="10" name="Zástupný symbol obsahu 9"/>
          <p:cNvGraphicFramePr>
            <a:graphicFrameLocks noGrp="1"/>
          </p:cNvGraphicFramePr>
          <p:nvPr>
            <p:ph sz="half" idx="2"/>
            <p:extLst>
              <p:ext uri="{D42A27DB-BD31-4B8C-83A1-F6EECF244321}">
                <p14:modId xmlns:p14="http://schemas.microsoft.com/office/powerpoint/2010/main" val="3410979247"/>
              </p:ext>
            </p:extLst>
          </p:nvPr>
        </p:nvGraphicFramePr>
        <p:xfrm>
          <a:off x="355601" y="3104707"/>
          <a:ext cx="4533901" cy="3554792"/>
        </p:xfrm>
        <a:graphic>
          <a:graphicData uri="http://schemas.openxmlformats.org/drawingml/2006/table">
            <a:tbl>
              <a:tblPr>
                <a:tableStyleId>{5C22544A-7EE6-4342-B048-85BDC9FD1C3A}</a:tableStyleId>
              </a:tblPr>
              <a:tblGrid>
                <a:gridCol w="1630850">
                  <a:extLst>
                    <a:ext uri="{9D8B030D-6E8A-4147-A177-3AD203B41FA5}">
                      <a16:colId xmlns="" xmlns:a16="http://schemas.microsoft.com/office/drawing/2014/main" val="20000"/>
                    </a:ext>
                  </a:extLst>
                </a:gridCol>
                <a:gridCol w="1164387">
                  <a:extLst>
                    <a:ext uri="{9D8B030D-6E8A-4147-A177-3AD203B41FA5}">
                      <a16:colId xmlns="" xmlns:a16="http://schemas.microsoft.com/office/drawing/2014/main" val="20001"/>
                    </a:ext>
                  </a:extLst>
                </a:gridCol>
                <a:gridCol w="708840">
                  <a:extLst>
                    <a:ext uri="{9D8B030D-6E8A-4147-A177-3AD203B41FA5}">
                      <a16:colId xmlns="" xmlns:a16="http://schemas.microsoft.com/office/drawing/2014/main" val="20002"/>
                    </a:ext>
                  </a:extLst>
                </a:gridCol>
                <a:gridCol w="1029824">
                  <a:extLst>
                    <a:ext uri="{9D8B030D-6E8A-4147-A177-3AD203B41FA5}">
                      <a16:colId xmlns="" xmlns:a16="http://schemas.microsoft.com/office/drawing/2014/main" val="20003"/>
                    </a:ext>
                  </a:extLst>
                </a:gridCol>
              </a:tblGrid>
              <a:tr h="495500">
                <a:tc>
                  <a:txBody>
                    <a:bodyPr/>
                    <a:lstStyle/>
                    <a:p>
                      <a:pPr algn="l" fontAlgn="b"/>
                      <a:endParaRPr lang="sk-SK"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k-SK" sz="1600" b="1" u="none" strike="noStrike" dirty="0" smtClean="0">
                          <a:effectLst/>
                        </a:rPr>
                        <a:t>NFIM - FL</a:t>
                      </a:r>
                      <a:endParaRPr lang="sk-SK" sz="1600" b="1"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k-SK" sz="1600" b="1" u="none" strike="noStrike" dirty="0" smtClean="0">
                          <a:effectLst/>
                        </a:rPr>
                        <a:t>FMP</a:t>
                      </a:r>
                      <a:endParaRPr lang="sk-SK"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sk-SK" sz="1600" b="1" u="none" strike="noStrike" dirty="0">
                          <a:effectLst/>
                        </a:rPr>
                        <a:t>NFL</a:t>
                      </a:r>
                      <a:endParaRPr lang="sk-SK" sz="1600" b="1"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 xmlns:a16="http://schemas.microsoft.com/office/drawing/2014/main" val="10000"/>
                  </a:ext>
                </a:extLst>
              </a:tr>
              <a:tr h="495500">
                <a:tc>
                  <a:txBody>
                    <a:bodyPr/>
                    <a:lstStyle/>
                    <a:p>
                      <a:pPr algn="l" fontAlgn="b"/>
                      <a:r>
                        <a:rPr lang="sk-SK" sz="1600" b="1" u="none" strike="noStrike" dirty="0" err="1">
                          <a:effectLst/>
                        </a:rPr>
                        <a:t>total</a:t>
                      </a:r>
                      <a:r>
                        <a:rPr lang="sk-SK" sz="1600" b="1" u="none" strike="noStrike" dirty="0">
                          <a:effectLst/>
                        </a:rPr>
                        <a:t> </a:t>
                      </a:r>
                      <a:r>
                        <a:rPr lang="sk-SK" sz="1600" b="1" u="none" strike="noStrike" dirty="0" err="1">
                          <a:effectLst/>
                        </a:rPr>
                        <a:t>conifers</a:t>
                      </a:r>
                      <a:endParaRPr lang="sk-SK"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k-SK" sz="1600" b="1" u="none" strike="noStrike" dirty="0">
                          <a:effectLst/>
                        </a:rPr>
                        <a:t>215,0 ± 16,3</a:t>
                      </a:r>
                      <a:endParaRPr lang="sk-SK" sz="1600" b="1"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b"/>
                      <a:r>
                        <a:rPr lang="sk-SK" sz="1600" b="1" u="none" strike="noStrike" dirty="0">
                          <a:effectLst/>
                        </a:rPr>
                        <a:t>202</a:t>
                      </a:r>
                      <a:endParaRPr lang="sk-SK"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sk-SK" sz="1600" b="1" u="none" strike="noStrike" dirty="0">
                          <a:effectLst/>
                        </a:rPr>
                        <a:t>13,7 ± 3,5</a:t>
                      </a:r>
                      <a:endParaRPr lang="sk-SK" sz="1600" b="1"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 xmlns:a16="http://schemas.microsoft.com/office/drawing/2014/main" val="10001"/>
                  </a:ext>
                </a:extLst>
              </a:tr>
              <a:tr h="538646">
                <a:tc>
                  <a:txBody>
                    <a:bodyPr/>
                    <a:lstStyle/>
                    <a:p>
                      <a:pPr algn="l" fontAlgn="b"/>
                      <a:r>
                        <a:rPr lang="sk-SK" sz="1600" u="none" strike="noStrike" dirty="0">
                          <a:effectLst/>
                        </a:rPr>
                        <a:t>of </a:t>
                      </a:r>
                      <a:r>
                        <a:rPr lang="sk-SK" sz="1600" u="none" strike="noStrike" dirty="0" err="1">
                          <a:effectLst/>
                        </a:rPr>
                        <a:t>that</a:t>
                      </a:r>
                      <a:r>
                        <a:rPr lang="sk-SK" sz="1600" u="none" strike="noStrike" dirty="0">
                          <a:effectLst/>
                        </a:rPr>
                        <a:t> </a:t>
                      </a:r>
                      <a:r>
                        <a:rPr lang="sk-SK" sz="1600" u="none" strike="noStrike" dirty="0" err="1">
                          <a:effectLst/>
                        </a:rPr>
                        <a:t>Norway</a:t>
                      </a:r>
                      <a:r>
                        <a:rPr lang="sk-SK" sz="1600" u="none" strike="noStrike" dirty="0">
                          <a:effectLst/>
                        </a:rPr>
                        <a:t> </a:t>
                      </a:r>
                      <a:r>
                        <a:rPr lang="sk-SK" sz="1600" u="none" strike="noStrike" dirty="0" err="1">
                          <a:effectLst/>
                        </a:rPr>
                        <a:t>spruce</a:t>
                      </a:r>
                      <a:endParaRPr lang="sk-SK"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k-SK" sz="1600" u="none" strike="noStrike" dirty="0">
                          <a:effectLst/>
                        </a:rPr>
                        <a:t>143 ± 13,8</a:t>
                      </a:r>
                      <a:endParaRPr lang="sk-SK"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b"/>
                      <a:r>
                        <a:rPr lang="sk-SK" sz="1600" u="none" strike="noStrike" dirty="0">
                          <a:effectLst/>
                        </a:rPr>
                        <a:t>134</a:t>
                      </a:r>
                      <a:endParaRPr lang="sk-SK"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sk-SK" sz="1600" u="none" strike="noStrike" dirty="0">
                          <a:effectLst/>
                        </a:rPr>
                        <a:t>10,3 ± 3</a:t>
                      </a:r>
                      <a:endParaRPr lang="sk-SK" sz="16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 xmlns:a16="http://schemas.microsoft.com/office/drawing/2014/main" val="10002"/>
                  </a:ext>
                </a:extLst>
              </a:tr>
              <a:tr h="495500">
                <a:tc>
                  <a:txBody>
                    <a:bodyPr/>
                    <a:lstStyle/>
                    <a:p>
                      <a:pPr algn="l" fontAlgn="b"/>
                      <a:r>
                        <a:rPr lang="sk-SK" sz="1600" b="1" u="none" strike="noStrike" dirty="0" err="1">
                          <a:effectLst/>
                        </a:rPr>
                        <a:t>total</a:t>
                      </a:r>
                      <a:r>
                        <a:rPr lang="sk-SK" sz="1600" b="1" u="none" strike="noStrike" dirty="0">
                          <a:effectLst/>
                        </a:rPr>
                        <a:t> </a:t>
                      </a:r>
                      <a:r>
                        <a:rPr lang="sk-SK" sz="1600" b="1" u="none" strike="noStrike" dirty="0" err="1">
                          <a:effectLst/>
                        </a:rPr>
                        <a:t>broadleaves</a:t>
                      </a:r>
                      <a:endParaRPr lang="sk-SK"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k-SK" sz="1600" b="1" u="none" strike="noStrike" dirty="0">
                          <a:effectLst/>
                        </a:rPr>
                        <a:t>367,7 ± 18</a:t>
                      </a:r>
                      <a:endParaRPr lang="sk-SK" sz="1600" b="1"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b"/>
                      <a:r>
                        <a:rPr lang="sk-SK" sz="1600" b="1" u="none" strike="noStrike" dirty="0">
                          <a:effectLst/>
                        </a:rPr>
                        <a:t>278</a:t>
                      </a:r>
                      <a:endParaRPr lang="sk-SK"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sk-SK" sz="1600" b="1" u="none" strike="noStrike" dirty="0">
                          <a:effectLst/>
                        </a:rPr>
                        <a:t>31,8 ± 5,5</a:t>
                      </a:r>
                      <a:endParaRPr lang="sk-SK" sz="1600" b="1"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 xmlns:a16="http://schemas.microsoft.com/office/drawing/2014/main" val="10003"/>
                  </a:ext>
                </a:extLst>
              </a:tr>
              <a:tr h="538646">
                <a:tc>
                  <a:txBody>
                    <a:bodyPr/>
                    <a:lstStyle/>
                    <a:p>
                      <a:pPr algn="l" fontAlgn="b"/>
                      <a:r>
                        <a:rPr lang="sk-SK" sz="1600" u="none" strike="noStrike">
                          <a:effectLst/>
                        </a:rPr>
                        <a:t>of that European beech</a:t>
                      </a:r>
                      <a:endParaRPr lang="sk-SK"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k-SK" sz="1600" u="none" strike="noStrike" dirty="0">
                          <a:effectLst/>
                        </a:rPr>
                        <a:t>219,3 ± 14,9</a:t>
                      </a:r>
                      <a:endParaRPr lang="sk-SK"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b"/>
                      <a:r>
                        <a:rPr lang="sk-SK" sz="1600" u="none" strike="noStrike" dirty="0">
                          <a:effectLst/>
                        </a:rPr>
                        <a:t>169</a:t>
                      </a:r>
                      <a:endParaRPr lang="sk-SK"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sk-SK" sz="1600" u="none" strike="noStrike" dirty="0">
                          <a:effectLst/>
                        </a:rPr>
                        <a:t>4,9 ± 2,5</a:t>
                      </a:r>
                      <a:endParaRPr lang="sk-SK" sz="16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 xmlns:a16="http://schemas.microsoft.com/office/drawing/2014/main" val="10004"/>
                  </a:ext>
                </a:extLst>
              </a:tr>
              <a:tr h="495500">
                <a:tc>
                  <a:txBody>
                    <a:bodyPr/>
                    <a:lstStyle/>
                    <a:p>
                      <a:pPr algn="l" fontAlgn="b"/>
                      <a:r>
                        <a:rPr lang="sk-SK" sz="1600" u="none" strike="noStrike" dirty="0">
                          <a:effectLst/>
                        </a:rPr>
                        <a:t>of </a:t>
                      </a:r>
                      <a:r>
                        <a:rPr lang="sk-SK" sz="1600" u="none" strike="noStrike" dirty="0" err="1">
                          <a:effectLst/>
                        </a:rPr>
                        <a:t>that</a:t>
                      </a:r>
                      <a:r>
                        <a:rPr lang="sk-SK" sz="1600" u="none" strike="noStrike" dirty="0">
                          <a:effectLst/>
                        </a:rPr>
                        <a:t> </a:t>
                      </a:r>
                      <a:r>
                        <a:rPr lang="sk-SK" sz="1600" u="none" strike="noStrike" dirty="0" err="1">
                          <a:effectLst/>
                        </a:rPr>
                        <a:t>oaks</a:t>
                      </a:r>
                      <a:endParaRPr lang="sk-SK"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k-SK" sz="1600" u="none" strike="noStrike" dirty="0">
                          <a:effectLst/>
                        </a:rPr>
                        <a:t>67,9 ± 7,5</a:t>
                      </a:r>
                      <a:endParaRPr lang="sk-SK"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b"/>
                      <a:r>
                        <a:rPr lang="sk-SK" sz="1600" u="none" strike="noStrike" dirty="0">
                          <a:effectLst/>
                        </a:rPr>
                        <a:t>46</a:t>
                      </a:r>
                      <a:endParaRPr lang="sk-SK"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sk-SK" sz="1600" u="none" strike="noStrike" dirty="0">
                          <a:effectLst/>
                        </a:rPr>
                        <a:t>2,7 ± 1,3</a:t>
                      </a:r>
                      <a:endParaRPr lang="sk-SK" sz="16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 xmlns:a16="http://schemas.microsoft.com/office/drawing/2014/main" val="10005"/>
                  </a:ext>
                </a:extLst>
              </a:tr>
              <a:tr h="495500">
                <a:tc>
                  <a:txBody>
                    <a:bodyPr/>
                    <a:lstStyle/>
                    <a:p>
                      <a:pPr algn="l" fontAlgn="b"/>
                      <a:r>
                        <a:rPr lang="sk-SK" sz="1600" b="1" u="none" strike="noStrike" dirty="0" err="1">
                          <a:effectLst/>
                        </a:rPr>
                        <a:t>total</a:t>
                      </a:r>
                      <a:r>
                        <a:rPr lang="sk-SK" sz="1600" b="1" u="none" strike="noStrike" dirty="0">
                          <a:effectLst/>
                        </a:rPr>
                        <a:t> </a:t>
                      </a:r>
                      <a:r>
                        <a:rPr lang="sk-SK" sz="1600" b="1" u="none" strike="noStrike" dirty="0" err="1">
                          <a:effectLst/>
                        </a:rPr>
                        <a:t>growing</a:t>
                      </a:r>
                      <a:r>
                        <a:rPr lang="sk-SK" sz="1600" b="1" u="none" strike="noStrike" dirty="0">
                          <a:effectLst/>
                        </a:rPr>
                        <a:t> </a:t>
                      </a:r>
                      <a:r>
                        <a:rPr lang="sk-SK" sz="1600" b="1" u="none" strike="noStrike" dirty="0" err="1">
                          <a:effectLst/>
                        </a:rPr>
                        <a:t>stock</a:t>
                      </a:r>
                      <a:endParaRPr lang="sk-SK"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k-SK" sz="1600" b="1" u="none" strike="noStrike" dirty="0">
                          <a:effectLst/>
                        </a:rPr>
                        <a:t>583 ± 23</a:t>
                      </a:r>
                      <a:endParaRPr lang="sk-SK" sz="1600" b="1"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b"/>
                      <a:r>
                        <a:rPr lang="sk-SK" sz="1600" b="1" u="none" strike="noStrike" dirty="0">
                          <a:effectLst/>
                        </a:rPr>
                        <a:t>481</a:t>
                      </a:r>
                      <a:endParaRPr lang="sk-SK"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sk-SK" sz="1600" b="1" u="none" strike="noStrike" dirty="0">
                          <a:effectLst/>
                        </a:rPr>
                        <a:t>46 ± 7</a:t>
                      </a:r>
                      <a:endParaRPr lang="sk-SK" sz="1600" b="1"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 xmlns:a16="http://schemas.microsoft.com/office/drawing/2014/main" val="10006"/>
                  </a:ext>
                </a:extLst>
              </a:tr>
            </a:tbl>
          </a:graphicData>
        </a:graphic>
      </p:graphicFrame>
      <p:graphicFrame>
        <p:nvGraphicFramePr>
          <p:cNvPr id="9" name="Zástupný symbol obsahu 8"/>
          <p:cNvGraphicFramePr>
            <a:graphicFrameLocks noGrp="1"/>
          </p:cNvGraphicFramePr>
          <p:nvPr>
            <p:ph sz="quarter" idx="4"/>
            <p:extLst>
              <p:ext uri="{D42A27DB-BD31-4B8C-83A1-F6EECF244321}">
                <p14:modId xmlns:p14="http://schemas.microsoft.com/office/powerpoint/2010/main" val="2055348111"/>
              </p:ext>
            </p:extLst>
          </p:nvPr>
        </p:nvGraphicFramePr>
        <p:xfrm>
          <a:off x="5003800" y="3104707"/>
          <a:ext cx="6870700" cy="35547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0879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801688" y="159489"/>
            <a:ext cx="10515600" cy="1180213"/>
          </a:xfrm>
        </p:spPr>
        <p:txBody>
          <a:bodyPr>
            <a:normAutofit fontScale="90000"/>
          </a:bodyPr>
          <a:lstStyle/>
          <a:p>
            <a:r>
              <a:rPr lang="en-GB" b="1" dirty="0" smtClean="0"/>
              <a:t>Development of the growing stock volume </a:t>
            </a:r>
            <a:br>
              <a:rPr lang="en-GB" b="1" dirty="0" smtClean="0"/>
            </a:br>
            <a:r>
              <a:rPr lang="en-GB" sz="3600" b="1" dirty="0" smtClean="0"/>
              <a:t>in million/thousand m</a:t>
            </a:r>
            <a:r>
              <a:rPr lang="en-GB" sz="3600" b="1" baseline="30000" dirty="0" smtClean="0"/>
              <a:t>3</a:t>
            </a:r>
            <a:r>
              <a:rPr lang="en-GB" sz="3600" b="1" dirty="0" smtClean="0"/>
              <a:t> with </a:t>
            </a:r>
            <a:r>
              <a:rPr lang="en-GB" sz="3600" b="1" dirty="0" err="1" smtClean="0"/>
              <a:t>d</a:t>
            </a:r>
            <a:r>
              <a:rPr lang="en-GB" sz="3600" b="1" baseline="-25000" dirty="0" err="1" smtClean="0"/>
              <a:t>bh</a:t>
            </a:r>
            <a:r>
              <a:rPr lang="en-GB" sz="3600" b="1" dirty="0" smtClean="0"/>
              <a:t> ˃ 7 cm under bark</a:t>
            </a:r>
            <a:endParaRPr lang="en-GB" b="1" dirty="0"/>
          </a:p>
        </p:txBody>
      </p:sp>
      <p:sp>
        <p:nvSpPr>
          <p:cNvPr id="4" name="Zástupný symbol textu 3"/>
          <p:cNvSpPr>
            <a:spLocks noGrp="1"/>
          </p:cNvSpPr>
          <p:nvPr>
            <p:ph type="body" idx="1"/>
          </p:nvPr>
        </p:nvSpPr>
        <p:spPr>
          <a:xfrm>
            <a:off x="279401" y="1244009"/>
            <a:ext cx="11595099" cy="2286588"/>
          </a:xfrm>
        </p:spPr>
        <p:txBody>
          <a:bodyPr>
            <a:normAutofit/>
          </a:bodyPr>
          <a:lstStyle/>
          <a:p>
            <a:pPr marL="342900" indent="-342900">
              <a:buFont typeface="Arial" panose="020B0604020202020204" pitchFamily="34" charset="0"/>
              <a:buChar char="•"/>
            </a:pPr>
            <a:r>
              <a:rPr lang="en-US" b="0" dirty="0"/>
              <a:t>Volume of growing stock has been increasing in long term - during last ten years by 8,3%.</a:t>
            </a:r>
          </a:p>
          <a:p>
            <a:pPr marL="342900" indent="-342900">
              <a:buFont typeface="Arial" panose="020B0604020202020204" pitchFamily="34" charset="0"/>
              <a:buChar char="•"/>
            </a:pPr>
            <a:r>
              <a:rPr lang="en-US" b="0" dirty="0"/>
              <a:t>This trend results mainly from development of volume of broadleaved tree species growing stock.</a:t>
            </a:r>
          </a:p>
          <a:p>
            <a:pPr marL="342900" indent="-342900">
              <a:buFont typeface="Arial" panose="020B0604020202020204" pitchFamily="34" charset="0"/>
              <a:buChar char="•"/>
            </a:pPr>
            <a:r>
              <a:rPr lang="en-US" b="0" dirty="0"/>
              <a:t>Volume of conifer growing stock has been decreasing since about </a:t>
            </a:r>
            <a:r>
              <a:rPr lang="en-US" b="0" dirty="0" smtClean="0"/>
              <a:t>2010.</a:t>
            </a:r>
            <a:endParaRPr lang="sk-SK" b="0" dirty="0" smtClean="0"/>
          </a:p>
          <a:p>
            <a:pPr marL="342900" indent="-342900">
              <a:buFont typeface="Arial" panose="020B0604020202020204" pitchFamily="34" charset="0"/>
              <a:buChar char="•"/>
            </a:pPr>
            <a:r>
              <a:rPr lang="en-GB" b="0" dirty="0" smtClean="0"/>
              <a:t>On the right handed picture is development of growing stock by the age classes.</a:t>
            </a:r>
          </a:p>
        </p:txBody>
      </p:sp>
      <p:graphicFrame>
        <p:nvGraphicFramePr>
          <p:cNvPr id="6" name="Zástupný symbol obsahu 5"/>
          <p:cNvGraphicFramePr>
            <a:graphicFrameLocks noGrp="1"/>
          </p:cNvGraphicFramePr>
          <p:nvPr>
            <p:ph sz="half" idx="2"/>
            <p:extLst>
              <p:ext uri="{D42A27DB-BD31-4B8C-83A1-F6EECF244321}">
                <p14:modId xmlns:p14="http://schemas.microsoft.com/office/powerpoint/2010/main" val="4092017280"/>
              </p:ext>
            </p:extLst>
          </p:nvPr>
        </p:nvGraphicFramePr>
        <p:xfrm>
          <a:off x="279401" y="3530597"/>
          <a:ext cx="4660900" cy="31623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Zástupný symbol obsahu 6"/>
          <p:cNvGraphicFramePr>
            <a:graphicFrameLocks noGrp="1"/>
          </p:cNvGraphicFramePr>
          <p:nvPr>
            <p:ph sz="quarter" idx="4"/>
            <p:extLst>
              <p:ext uri="{D42A27DB-BD31-4B8C-83A1-F6EECF244321}">
                <p14:modId xmlns:p14="http://schemas.microsoft.com/office/powerpoint/2010/main" val="3785236445"/>
              </p:ext>
            </p:extLst>
          </p:nvPr>
        </p:nvGraphicFramePr>
        <p:xfrm>
          <a:off x="4940301" y="3530597"/>
          <a:ext cx="6934199" cy="31623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9510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6056" y="365126"/>
            <a:ext cx="10749332" cy="836354"/>
          </a:xfrm>
        </p:spPr>
        <p:txBody>
          <a:bodyPr>
            <a:normAutofit/>
          </a:bodyPr>
          <a:lstStyle/>
          <a:p>
            <a:r>
              <a:rPr lang="en-GB" b="1" dirty="0" smtClean="0"/>
              <a:t>Age composition of forests and its development</a:t>
            </a:r>
            <a:endParaRPr lang="en-GB" b="1" dirty="0"/>
          </a:p>
        </p:txBody>
      </p:sp>
      <p:sp>
        <p:nvSpPr>
          <p:cNvPr id="5" name="Zástupný symbol textu 4"/>
          <p:cNvSpPr>
            <a:spLocks noGrp="1"/>
          </p:cNvSpPr>
          <p:nvPr>
            <p:ph type="body" idx="1"/>
          </p:nvPr>
        </p:nvSpPr>
        <p:spPr>
          <a:xfrm>
            <a:off x="190501" y="1339703"/>
            <a:ext cx="11747499" cy="1701210"/>
          </a:xfrm>
        </p:spPr>
        <p:txBody>
          <a:bodyPr>
            <a:normAutofit lnSpcReduction="10000"/>
          </a:bodyPr>
          <a:lstStyle/>
          <a:p>
            <a:pPr marL="342900" indent="-342900">
              <a:buFont typeface="Arial" panose="020B0604020202020204" pitchFamily="34" charset="0"/>
              <a:buChar char="•"/>
            </a:pPr>
            <a:r>
              <a:rPr lang="en-US" b="0" dirty="0"/>
              <a:t>The main reason of the before mentioned increase of volume of timber growing stock in Slovakia is the current uneven age composition with over normal share of forests older than 70 years (age classes: 8th plus) - (picture on left handed side).</a:t>
            </a:r>
          </a:p>
          <a:p>
            <a:pPr marL="342900" indent="-342900">
              <a:buFont typeface="Arial" panose="020B0604020202020204" pitchFamily="34" charset="0"/>
              <a:buChar char="•"/>
            </a:pPr>
            <a:r>
              <a:rPr lang="en-US" b="0" dirty="0"/>
              <a:t>On the picture on right handed side is the development of the age composition by age classes in ha since 1970.</a:t>
            </a:r>
            <a:endParaRPr lang="en-GB" b="0" dirty="0"/>
          </a:p>
        </p:txBody>
      </p:sp>
      <p:graphicFrame>
        <p:nvGraphicFramePr>
          <p:cNvPr id="7" name="Zástupný symbol obsahu 6"/>
          <p:cNvGraphicFramePr>
            <a:graphicFrameLocks noGrp="1"/>
          </p:cNvGraphicFramePr>
          <p:nvPr>
            <p:ph sz="half" idx="2"/>
            <p:extLst>
              <p:ext uri="{D42A27DB-BD31-4B8C-83A1-F6EECF244321}">
                <p14:modId xmlns:p14="http://schemas.microsoft.com/office/powerpoint/2010/main" val="3910381588"/>
              </p:ext>
            </p:extLst>
          </p:nvPr>
        </p:nvGraphicFramePr>
        <p:xfrm>
          <a:off x="190501" y="3040914"/>
          <a:ext cx="5105400" cy="36773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Zástupný symbol obsahu 7"/>
          <p:cNvGraphicFramePr>
            <a:graphicFrameLocks noGrp="1"/>
          </p:cNvGraphicFramePr>
          <p:nvPr>
            <p:ph sz="quarter" idx="4"/>
            <p:extLst>
              <p:ext uri="{D42A27DB-BD31-4B8C-83A1-F6EECF244321}">
                <p14:modId xmlns:p14="http://schemas.microsoft.com/office/powerpoint/2010/main" val="1462952420"/>
              </p:ext>
            </p:extLst>
          </p:nvPr>
        </p:nvGraphicFramePr>
        <p:xfrm>
          <a:off x="5295901" y="3040913"/>
          <a:ext cx="6642099" cy="36773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4229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9788" y="191387"/>
            <a:ext cx="10515600" cy="893134"/>
          </a:xfrm>
        </p:spPr>
        <p:txBody>
          <a:bodyPr>
            <a:noAutofit/>
          </a:bodyPr>
          <a:lstStyle/>
          <a:p>
            <a:r>
              <a:rPr lang="en-GB" sz="3400" b="1" dirty="0" smtClean="0"/>
              <a:t>Development of timber felling (planned, actual, incidental) </a:t>
            </a:r>
            <a:br>
              <a:rPr lang="en-GB" sz="3400" b="1" dirty="0" smtClean="0"/>
            </a:br>
            <a:r>
              <a:rPr lang="en-GB" sz="3400" b="1" dirty="0" smtClean="0"/>
              <a:t>compared with total current increment </a:t>
            </a:r>
            <a:endParaRPr lang="en-GB" sz="3400" b="1" dirty="0"/>
          </a:p>
        </p:txBody>
      </p:sp>
      <p:sp>
        <p:nvSpPr>
          <p:cNvPr id="5" name="Zástupný objekt pre text 4"/>
          <p:cNvSpPr>
            <a:spLocks noGrp="1"/>
          </p:cNvSpPr>
          <p:nvPr>
            <p:ph type="body" idx="1"/>
          </p:nvPr>
        </p:nvSpPr>
        <p:spPr>
          <a:xfrm>
            <a:off x="839788" y="1201479"/>
            <a:ext cx="11352212" cy="1517658"/>
          </a:xfrm>
        </p:spPr>
        <p:txBody>
          <a:bodyPr>
            <a:normAutofit fontScale="92500" lnSpcReduction="10000"/>
          </a:bodyPr>
          <a:lstStyle/>
          <a:p>
            <a:pPr marL="342900" indent="-342900">
              <a:lnSpc>
                <a:spcPct val="100000"/>
              </a:lnSpc>
              <a:spcBef>
                <a:spcPts val="600"/>
              </a:spcBef>
              <a:buFont typeface="Arial" panose="020B0604020202020204" pitchFamily="34" charset="0"/>
              <a:buChar char="•"/>
            </a:pPr>
            <a:r>
              <a:rPr lang="en-US" b="0" dirty="0"/>
              <a:t>Gradual increase of planned felling (blue line) due to current age composition.</a:t>
            </a:r>
          </a:p>
          <a:p>
            <a:pPr marL="342900" indent="-342900">
              <a:lnSpc>
                <a:spcPct val="100000"/>
              </a:lnSpc>
              <a:spcBef>
                <a:spcPts val="600"/>
              </a:spcBef>
              <a:buFont typeface="Arial" panose="020B0604020202020204" pitchFamily="34" charset="0"/>
              <a:buChar char="•"/>
            </a:pPr>
            <a:r>
              <a:rPr lang="en-US" b="0" dirty="0"/>
              <a:t>Permanently higher volume of annual felling (red line) </a:t>
            </a:r>
            <a:r>
              <a:rPr lang="sk-SK" b="0" dirty="0" smtClean="0"/>
              <a:t>as </a:t>
            </a:r>
            <a:r>
              <a:rPr lang="en-US" b="0" dirty="0" smtClean="0"/>
              <a:t>compared </a:t>
            </a:r>
            <a:r>
              <a:rPr lang="en-US" b="0" dirty="0"/>
              <a:t>with planned felling due to high volume of incidental felling (grey line).</a:t>
            </a:r>
          </a:p>
          <a:p>
            <a:pPr marL="342900" indent="-342900">
              <a:lnSpc>
                <a:spcPct val="100000"/>
              </a:lnSpc>
              <a:spcBef>
                <a:spcPts val="600"/>
              </a:spcBef>
              <a:buFont typeface="Arial" panose="020B0604020202020204" pitchFamily="34" charset="0"/>
              <a:buChar char="•"/>
            </a:pPr>
            <a:r>
              <a:rPr lang="en-US" b="0" dirty="0"/>
              <a:t>Lower volume of actual felling as compared to volume of total current increment (yellow line).</a:t>
            </a:r>
            <a:endParaRPr lang="en-GB" b="0" dirty="0"/>
          </a:p>
        </p:txBody>
      </p:sp>
      <p:graphicFrame>
        <p:nvGraphicFramePr>
          <p:cNvPr id="4" name="Zástupný symbol obsahu 3"/>
          <p:cNvGraphicFramePr>
            <a:graphicFrameLocks noGrp="1"/>
          </p:cNvGraphicFramePr>
          <p:nvPr>
            <p:ph sz="half" idx="2"/>
            <p:extLst>
              <p:ext uri="{D42A27DB-BD31-4B8C-83A1-F6EECF244321}">
                <p14:modId xmlns:p14="http://schemas.microsoft.com/office/powerpoint/2010/main" val="4228885675"/>
              </p:ext>
            </p:extLst>
          </p:nvPr>
        </p:nvGraphicFramePr>
        <p:xfrm>
          <a:off x="839788" y="2860159"/>
          <a:ext cx="10685905" cy="37958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7262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9788" y="233916"/>
            <a:ext cx="10996612" cy="1004950"/>
          </a:xfrm>
        </p:spPr>
        <p:txBody>
          <a:bodyPr>
            <a:normAutofit fontScale="90000"/>
          </a:bodyPr>
          <a:lstStyle/>
          <a:p>
            <a:r>
              <a:rPr lang="en-GB" sz="3600" b="1" dirty="0" smtClean="0"/>
              <a:t>Growing stock and its distribution by the quality grades of assortments</a:t>
            </a:r>
            <a:endParaRPr lang="en-GB" sz="3600" b="1" dirty="0"/>
          </a:p>
        </p:txBody>
      </p:sp>
      <p:graphicFrame>
        <p:nvGraphicFramePr>
          <p:cNvPr id="6" name="Zástupný objekt pre obsah 5"/>
          <p:cNvGraphicFramePr>
            <a:graphicFrameLocks noGrp="1"/>
          </p:cNvGraphicFramePr>
          <p:nvPr>
            <p:ph idx="1"/>
            <p:extLst>
              <p:ext uri="{D42A27DB-BD31-4B8C-83A1-F6EECF244321}">
                <p14:modId xmlns:p14="http://schemas.microsoft.com/office/powerpoint/2010/main" val="3600515687"/>
              </p:ext>
            </p:extLst>
          </p:nvPr>
        </p:nvGraphicFramePr>
        <p:xfrm>
          <a:off x="3532982" y="935665"/>
          <a:ext cx="8659018" cy="5787399"/>
        </p:xfrm>
        <a:graphic>
          <a:graphicData uri="http://schemas.openxmlformats.org/drawingml/2006/chart">
            <c:chart xmlns:c="http://schemas.openxmlformats.org/drawingml/2006/chart" xmlns:r="http://schemas.openxmlformats.org/officeDocument/2006/relationships" r:id="rId3"/>
          </a:graphicData>
        </a:graphic>
      </p:graphicFrame>
      <p:sp>
        <p:nvSpPr>
          <p:cNvPr id="4" name="Zástupný symbol textu 3"/>
          <p:cNvSpPr>
            <a:spLocks noGrp="1"/>
          </p:cNvSpPr>
          <p:nvPr>
            <p:ph type="body" sz="half" idx="2"/>
          </p:nvPr>
        </p:nvSpPr>
        <p:spPr>
          <a:xfrm>
            <a:off x="393405" y="1238866"/>
            <a:ext cx="4167962" cy="5484198"/>
          </a:xfrm>
        </p:spPr>
        <p:txBody>
          <a:bodyPr>
            <a:normAutofit lnSpcReduction="10000"/>
          </a:bodyPr>
          <a:lstStyle/>
          <a:p>
            <a:r>
              <a:rPr lang="en-GB" sz="2400" dirty="0" smtClean="0"/>
              <a:t>Share of the quality grades of timber assortments in Slovakian forests according to:</a:t>
            </a:r>
          </a:p>
          <a:p>
            <a:pPr marL="457200" indent="-457200">
              <a:buFont typeface="Arial" panose="020B0604020202020204" pitchFamily="34" charset="0"/>
              <a:buChar char="•"/>
            </a:pPr>
            <a:r>
              <a:rPr lang="en-GB" sz="2400" dirty="0" smtClean="0"/>
              <a:t>Conifers – green colour</a:t>
            </a:r>
          </a:p>
          <a:p>
            <a:pPr marL="457200" indent="-457200">
              <a:buFont typeface="Arial" panose="020B0604020202020204" pitchFamily="34" charset="0"/>
              <a:buChar char="•"/>
            </a:pPr>
            <a:r>
              <a:rPr lang="en-GB" sz="2400" dirty="0" smtClean="0"/>
              <a:t>Broadleaves – brown colour</a:t>
            </a:r>
          </a:p>
          <a:p>
            <a:r>
              <a:rPr lang="en-GB" sz="2400" dirty="0" smtClean="0"/>
              <a:t>found out by FMP (light colour) and NFIM (dark colour).</a:t>
            </a:r>
          </a:p>
          <a:p>
            <a:r>
              <a:rPr lang="en-GB" sz="2400" dirty="0" smtClean="0"/>
              <a:t>Quality grades:</a:t>
            </a:r>
          </a:p>
          <a:p>
            <a:pPr marL="342900" indent="-342900">
              <a:buFont typeface="Arial" panose="020B0604020202020204" pitchFamily="34" charset="0"/>
              <a:buChar char="•"/>
            </a:pPr>
            <a:r>
              <a:rPr lang="en-GB" sz="2400" dirty="0" smtClean="0"/>
              <a:t>I-III </a:t>
            </a:r>
            <a:r>
              <a:rPr lang="sk-SK" sz="2400" dirty="0" err="1" smtClean="0"/>
              <a:t>quality</a:t>
            </a:r>
            <a:r>
              <a:rPr lang="sk-SK" sz="2400" dirty="0" smtClean="0"/>
              <a:t> </a:t>
            </a:r>
            <a:r>
              <a:rPr lang="en-GB" sz="2400" dirty="0" smtClean="0"/>
              <a:t>grade logs</a:t>
            </a:r>
          </a:p>
          <a:p>
            <a:pPr marL="342900" indent="-342900">
              <a:buFont typeface="Arial" panose="020B0604020202020204" pitchFamily="34" charset="0"/>
              <a:buChar char="•"/>
            </a:pPr>
            <a:r>
              <a:rPr lang="en-GB" sz="2400" dirty="0" smtClean="0"/>
              <a:t>IV – e.g. mining timber, poles</a:t>
            </a:r>
          </a:p>
          <a:p>
            <a:pPr marL="342900" indent="-342900">
              <a:buFont typeface="Arial" panose="020B0604020202020204" pitchFamily="34" charset="0"/>
              <a:buChar char="•"/>
            </a:pPr>
            <a:r>
              <a:rPr lang="en-GB" sz="2400" dirty="0" smtClean="0"/>
              <a:t>V – pulpwood</a:t>
            </a:r>
          </a:p>
          <a:p>
            <a:pPr marL="342900" indent="-342900">
              <a:buFont typeface="Arial" panose="020B0604020202020204" pitchFamily="34" charset="0"/>
              <a:buChar char="•"/>
            </a:pPr>
            <a:r>
              <a:rPr lang="en-GB" sz="2400" dirty="0" smtClean="0"/>
              <a:t>VI – energy, fuelwood</a:t>
            </a:r>
          </a:p>
          <a:p>
            <a:r>
              <a:rPr lang="en-GB" sz="2400" dirty="0" smtClean="0"/>
              <a:t>Differences between both sources are most to 4%. </a:t>
            </a:r>
            <a:endParaRPr lang="en-GB" sz="2400" dirty="0"/>
          </a:p>
        </p:txBody>
      </p:sp>
    </p:spTree>
    <p:extLst>
      <p:ext uri="{BB962C8B-B14F-4D97-AF65-F5344CB8AC3E}">
        <p14:creationId xmlns:p14="http://schemas.microsoft.com/office/powerpoint/2010/main" val="1107260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824128" cy="814388"/>
          </a:xfrm>
        </p:spPr>
        <p:txBody>
          <a:bodyPr>
            <a:normAutofit fontScale="90000"/>
          </a:bodyPr>
          <a:lstStyle/>
          <a:p>
            <a:r>
              <a:rPr lang="en-GB" sz="3600" b="1" dirty="0" smtClean="0"/>
              <a:t>Share of quality grades of assortments: „potential - in planned felling“ and „real – after realized felling“</a:t>
            </a:r>
            <a:endParaRPr lang="en-GB" sz="3600" b="1" dirty="0"/>
          </a:p>
        </p:txBody>
      </p:sp>
      <p:sp>
        <p:nvSpPr>
          <p:cNvPr id="5" name="Zástupný objekt pre text 4"/>
          <p:cNvSpPr>
            <a:spLocks noGrp="1"/>
          </p:cNvSpPr>
          <p:nvPr>
            <p:ph type="body" idx="1"/>
          </p:nvPr>
        </p:nvSpPr>
        <p:spPr>
          <a:xfrm>
            <a:off x="563526" y="1360967"/>
            <a:ext cx="10791862" cy="1743740"/>
          </a:xfrm>
        </p:spPr>
        <p:txBody>
          <a:bodyPr>
            <a:normAutofit fontScale="92500" lnSpcReduction="20000"/>
          </a:bodyPr>
          <a:lstStyle/>
          <a:p>
            <a:r>
              <a:rPr lang="en-GB" b="0" dirty="0" smtClean="0"/>
              <a:t>We do not reach the potential share of quality grades of assortments:</a:t>
            </a:r>
          </a:p>
          <a:p>
            <a:pPr marL="342900" indent="-342900">
              <a:buFont typeface="Arial" panose="020B0604020202020204" pitchFamily="34" charset="0"/>
              <a:buChar char="•"/>
            </a:pPr>
            <a:r>
              <a:rPr lang="en-GB" b="0" dirty="0" smtClean="0"/>
              <a:t>The share of the I-III grade logs (more valuable) is lower in real.</a:t>
            </a:r>
          </a:p>
          <a:p>
            <a:pPr marL="342900" indent="-342900">
              <a:buFont typeface="Arial" panose="020B0604020202020204" pitchFamily="34" charset="0"/>
              <a:buChar char="•"/>
            </a:pPr>
            <a:r>
              <a:rPr lang="en-GB" b="0" dirty="0" smtClean="0"/>
              <a:t>The share of less valuable assortments V (pulpwood) and VI (fuelwood) is higher.</a:t>
            </a:r>
          </a:p>
          <a:p>
            <a:pPr marL="342900" indent="-342900">
              <a:buFont typeface="Arial" panose="020B0604020202020204" pitchFamily="34" charset="0"/>
              <a:buChar char="•"/>
            </a:pPr>
            <a:r>
              <a:rPr lang="en-GB" b="0" dirty="0" smtClean="0"/>
              <a:t>But there are about 10% (in conifers) and 2% (broadleaves) of wood sold as raw stems within which we do not know the shares of quality grades.</a:t>
            </a:r>
          </a:p>
        </p:txBody>
      </p:sp>
      <p:graphicFrame>
        <p:nvGraphicFramePr>
          <p:cNvPr id="9" name="Zástupný objekt pre obsah 8"/>
          <p:cNvGraphicFramePr>
            <a:graphicFrameLocks noGrp="1"/>
          </p:cNvGraphicFramePr>
          <p:nvPr>
            <p:ph sz="half" idx="2"/>
            <p:extLst>
              <p:ext uri="{D42A27DB-BD31-4B8C-83A1-F6EECF244321}">
                <p14:modId xmlns:p14="http://schemas.microsoft.com/office/powerpoint/2010/main" val="2865762144"/>
              </p:ext>
            </p:extLst>
          </p:nvPr>
        </p:nvGraphicFramePr>
        <p:xfrm>
          <a:off x="157316" y="3232299"/>
          <a:ext cx="6014883" cy="35126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Zástupný objekt pre obsah 9"/>
          <p:cNvGraphicFramePr>
            <a:graphicFrameLocks noGrp="1"/>
          </p:cNvGraphicFramePr>
          <p:nvPr>
            <p:ph sz="quarter" idx="4"/>
            <p:extLst>
              <p:ext uri="{D42A27DB-BD31-4B8C-83A1-F6EECF244321}">
                <p14:modId xmlns:p14="http://schemas.microsoft.com/office/powerpoint/2010/main" val="920650112"/>
              </p:ext>
            </p:extLst>
          </p:nvPr>
        </p:nvGraphicFramePr>
        <p:xfrm>
          <a:off x="6172199" y="3232299"/>
          <a:ext cx="5813323" cy="35126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0283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9788" y="404036"/>
            <a:ext cx="10515600" cy="542261"/>
          </a:xfrm>
        </p:spPr>
        <p:txBody>
          <a:bodyPr>
            <a:normAutofit fontScale="90000"/>
          </a:bodyPr>
          <a:lstStyle/>
          <a:p>
            <a:r>
              <a:rPr lang="en-GB" sz="3600" b="1" dirty="0" smtClean="0"/>
              <a:t>Timber supply</a:t>
            </a:r>
            <a:endParaRPr lang="en-GB" sz="3600" b="1" dirty="0"/>
          </a:p>
        </p:txBody>
      </p:sp>
      <p:sp>
        <p:nvSpPr>
          <p:cNvPr id="5" name="Zástupný objekt pre text 4"/>
          <p:cNvSpPr>
            <a:spLocks noGrp="1"/>
          </p:cNvSpPr>
          <p:nvPr>
            <p:ph type="body" idx="1"/>
          </p:nvPr>
        </p:nvSpPr>
        <p:spPr>
          <a:xfrm>
            <a:off x="186814" y="1052623"/>
            <a:ext cx="12005185" cy="1722474"/>
          </a:xfrm>
        </p:spPr>
        <p:txBody>
          <a:bodyPr>
            <a:normAutofit fontScale="92500"/>
          </a:bodyPr>
          <a:lstStyle/>
          <a:p>
            <a:pPr marL="342900" indent="-342900">
              <a:buFont typeface="Arial" panose="020B0604020202020204" pitchFamily="34" charset="0"/>
              <a:buChar char="•"/>
            </a:pPr>
            <a:r>
              <a:rPr lang="en-GB" b="0" dirty="0" smtClean="0"/>
              <a:t>In supply of conifer the III grade logs prevail, followed by pulpwood, raw trunks and fuelwood.</a:t>
            </a:r>
          </a:p>
          <a:p>
            <a:pPr marL="342900" indent="-342900">
              <a:buFont typeface="Arial" panose="020B0604020202020204" pitchFamily="34" charset="0"/>
              <a:buChar char="•"/>
            </a:pPr>
            <a:r>
              <a:rPr lang="en-GB" b="0" dirty="0" smtClean="0"/>
              <a:t>Share of the III grade logs increases and share of pulpwood decreases.</a:t>
            </a:r>
          </a:p>
          <a:p>
            <a:pPr marL="342900" indent="-342900">
              <a:buFont typeface="Arial" panose="020B0604020202020204" pitchFamily="34" charset="0"/>
              <a:buChar char="•"/>
            </a:pPr>
            <a:r>
              <a:rPr lang="en-GB" b="0" dirty="0" smtClean="0"/>
              <a:t>In broadleaved pulpwood prevails, followed by the III grade logs, fuelwood and raw trunks.</a:t>
            </a:r>
          </a:p>
          <a:p>
            <a:pPr marL="342900" indent="-342900">
              <a:buFont typeface="Arial" panose="020B0604020202020204" pitchFamily="34" charset="0"/>
              <a:buChar char="•"/>
            </a:pPr>
            <a:r>
              <a:rPr lang="en-GB" b="0" dirty="0" smtClean="0"/>
              <a:t>Also in broadleaves the share of the III grade logs increases and share of pulpwood decreases.</a:t>
            </a:r>
            <a:endParaRPr lang="en-GB" b="0" dirty="0"/>
          </a:p>
        </p:txBody>
      </p:sp>
      <p:graphicFrame>
        <p:nvGraphicFramePr>
          <p:cNvPr id="10" name="Zástupný objekt pre obsah 9"/>
          <p:cNvGraphicFramePr>
            <a:graphicFrameLocks noGrp="1"/>
          </p:cNvGraphicFramePr>
          <p:nvPr>
            <p:ph sz="half" idx="2"/>
            <p:extLst>
              <p:ext uri="{D42A27DB-BD31-4B8C-83A1-F6EECF244321}">
                <p14:modId xmlns:p14="http://schemas.microsoft.com/office/powerpoint/2010/main" val="3089688720"/>
              </p:ext>
            </p:extLst>
          </p:nvPr>
        </p:nvGraphicFramePr>
        <p:xfrm>
          <a:off x="186814" y="2775098"/>
          <a:ext cx="5810762" cy="39206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Zástupný objekt pre obsah 10"/>
          <p:cNvGraphicFramePr>
            <a:graphicFrameLocks noGrp="1"/>
          </p:cNvGraphicFramePr>
          <p:nvPr>
            <p:ph sz="quarter" idx="4"/>
            <p:extLst>
              <p:ext uri="{D42A27DB-BD31-4B8C-83A1-F6EECF244321}">
                <p14:modId xmlns:p14="http://schemas.microsoft.com/office/powerpoint/2010/main" val="1342860739"/>
              </p:ext>
            </p:extLst>
          </p:nvPr>
        </p:nvGraphicFramePr>
        <p:xfrm>
          <a:off x="6172200" y="2775097"/>
          <a:ext cx="5793658" cy="39206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270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6"/>
            <a:ext cx="10515600" cy="814388"/>
          </a:xfrm>
        </p:spPr>
        <p:txBody>
          <a:bodyPr>
            <a:noAutofit/>
          </a:bodyPr>
          <a:lstStyle/>
          <a:p>
            <a:r>
              <a:rPr lang="en-GB" sz="3600" b="1" dirty="0" smtClean="0"/>
              <a:t>Volume of timber export and import by assortments</a:t>
            </a:r>
            <a:endParaRPr lang="en-GB" sz="3600" b="1" dirty="0"/>
          </a:p>
        </p:txBody>
      </p:sp>
      <p:sp>
        <p:nvSpPr>
          <p:cNvPr id="5" name="Zástupný objekt pre text 4"/>
          <p:cNvSpPr>
            <a:spLocks noGrp="1"/>
          </p:cNvSpPr>
          <p:nvPr>
            <p:ph type="body" idx="1"/>
          </p:nvPr>
        </p:nvSpPr>
        <p:spPr>
          <a:xfrm>
            <a:off x="191386" y="1179514"/>
            <a:ext cx="11791506" cy="1266803"/>
          </a:xfrm>
        </p:spPr>
        <p:txBody>
          <a:bodyPr>
            <a:normAutofit fontScale="92500"/>
          </a:bodyPr>
          <a:lstStyle/>
          <a:p>
            <a:pPr marL="342900" indent="-342900">
              <a:buFont typeface="Arial" panose="020B0604020202020204" pitchFamily="34" charset="0"/>
              <a:buChar char="•"/>
            </a:pPr>
            <a:r>
              <a:rPr lang="en-GB" b="0" dirty="0" smtClean="0"/>
              <a:t>Volume of timber export increases, mainly in the conifer I-III grade logs (green line).</a:t>
            </a:r>
          </a:p>
          <a:p>
            <a:pPr marL="342900" indent="-342900">
              <a:buFont typeface="Arial" panose="020B0604020202020204" pitchFamily="34" charset="0"/>
              <a:buChar char="•"/>
            </a:pPr>
            <a:r>
              <a:rPr lang="sk-SK" b="0" dirty="0" smtClean="0"/>
              <a:t>In v</a:t>
            </a:r>
            <a:r>
              <a:rPr lang="en-GB" b="0" dirty="0" err="1" smtClean="0"/>
              <a:t>olume</a:t>
            </a:r>
            <a:r>
              <a:rPr lang="en-GB" b="0" dirty="0" smtClean="0"/>
              <a:t> of timber import </a:t>
            </a:r>
            <a:r>
              <a:rPr lang="sk-SK" b="0" dirty="0" err="1" smtClean="0"/>
              <a:t>the</a:t>
            </a:r>
            <a:r>
              <a:rPr lang="sk-SK" b="0" dirty="0" smtClean="0"/>
              <a:t> </a:t>
            </a:r>
            <a:r>
              <a:rPr lang="en-GB" b="0" dirty="0" smtClean="0"/>
              <a:t>broadleaved pulpwood (V grade</a:t>
            </a:r>
            <a:r>
              <a:rPr lang="sk-SK" b="0" dirty="0" smtClean="0"/>
              <a:t>) </a:t>
            </a:r>
            <a:r>
              <a:rPr lang="sk-SK" b="0" dirty="0" err="1" smtClean="0"/>
              <a:t>prevails</a:t>
            </a:r>
            <a:r>
              <a:rPr lang="sk-SK" b="0" dirty="0" smtClean="0"/>
              <a:t> (</a:t>
            </a:r>
            <a:r>
              <a:rPr lang="en-GB" b="0" dirty="0" smtClean="0"/>
              <a:t>yellow line).</a:t>
            </a:r>
          </a:p>
          <a:p>
            <a:pPr marL="342900" indent="-342900">
              <a:buFont typeface="Arial" panose="020B0604020202020204" pitchFamily="34" charset="0"/>
              <a:buChar char="•"/>
            </a:pPr>
            <a:r>
              <a:rPr lang="en-GB" b="0" dirty="0" smtClean="0"/>
              <a:t>We export more and more valuable conifer timber and import less valuable broadleaved timber.</a:t>
            </a:r>
            <a:endParaRPr lang="en-GB" b="0" dirty="0"/>
          </a:p>
        </p:txBody>
      </p:sp>
      <p:graphicFrame>
        <p:nvGraphicFramePr>
          <p:cNvPr id="7" name="Zástupný objekt pre obsah 6"/>
          <p:cNvGraphicFramePr>
            <a:graphicFrameLocks noGrp="1"/>
          </p:cNvGraphicFramePr>
          <p:nvPr>
            <p:ph sz="half" idx="2"/>
            <p:extLst>
              <p:ext uri="{D42A27DB-BD31-4B8C-83A1-F6EECF244321}">
                <p14:modId xmlns:p14="http://schemas.microsoft.com/office/powerpoint/2010/main" val="1031091052"/>
              </p:ext>
            </p:extLst>
          </p:nvPr>
        </p:nvGraphicFramePr>
        <p:xfrm>
          <a:off x="191386" y="2624447"/>
          <a:ext cx="5806189" cy="40634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Zástupný objekt pre obsah 7"/>
          <p:cNvGraphicFramePr>
            <a:graphicFrameLocks noGrp="1"/>
          </p:cNvGraphicFramePr>
          <p:nvPr>
            <p:ph sz="quarter" idx="4"/>
            <p:extLst>
              <p:ext uri="{D42A27DB-BD31-4B8C-83A1-F6EECF244321}">
                <p14:modId xmlns:p14="http://schemas.microsoft.com/office/powerpoint/2010/main" val="486831711"/>
              </p:ext>
            </p:extLst>
          </p:nvPr>
        </p:nvGraphicFramePr>
        <p:xfrm>
          <a:off x="5997575" y="2624447"/>
          <a:ext cx="5985317" cy="40634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1601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3600" b="1" dirty="0" smtClean="0"/>
              <a:t>Objective of the scientific project and the content of the presentation</a:t>
            </a:r>
            <a:endParaRPr lang="en-GB" sz="3600" b="1" dirty="0"/>
          </a:p>
        </p:txBody>
      </p:sp>
      <p:sp>
        <p:nvSpPr>
          <p:cNvPr id="3" name="Zástupný objekt pre obsah 2"/>
          <p:cNvSpPr>
            <a:spLocks noGrp="1"/>
          </p:cNvSpPr>
          <p:nvPr>
            <p:ph idx="1"/>
          </p:nvPr>
        </p:nvSpPr>
        <p:spPr>
          <a:xfrm>
            <a:off x="838200" y="1913860"/>
            <a:ext cx="10515600" cy="4742121"/>
          </a:xfrm>
        </p:spPr>
        <p:txBody>
          <a:bodyPr>
            <a:normAutofit/>
          </a:bodyPr>
          <a:lstStyle/>
          <a:p>
            <a:pPr marL="0" indent="0">
              <a:buNone/>
            </a:pPr>
            <a:r>
              <a:rPr lang="en-GB" sz="3200" dirty="0" smtClean="0"/>
              <a:t>The main objective of the scientific project is to create:</a:t>
            </a:r>
          </a:p>
          <a:p>
            <a:r>
              <a:rPr lang="en-GB" sz="3200" dirty="0" smtClean="0"/>
              <a:t>an </a:t>
            </a:r>
            <a:r>
              <a:rPr lang="en-GB" sz="3200" b="1" u="sng" dirty="0" smtClean="0"/>
              <a:t>optimal model of wood utilization</a:t>
            </a:r>
            <a:r>
              <a:rPr lang="en-GB" sz="3200" b="1" dirty="0" smtClean="0"/>
              <a:t> in Slovakia</a:t>
            </a:r>
            <a:r>
              <a:rPr lang="en-GB" sz="3200" dirty="0" smtClean="0"/>
              <a:t>.</a:t>
            </a:r>
          </a:p>
          <a:p>
            <a:pPr marL="0" indent="0">
              <a:buNone/>
            </a:pPr>
            <a:r>
              <a:rPr lang="en-GB" sz="3200" dirty="0" smtClean="0"/>
              <a:t>The creation of the optimal model of wood utilization requires some preparatory and analytical work, mainly:</a:t>
            </a:r>
          </a:p>
          <a:p>
            <a:pPr lvl="1"/>
            <a:r>
              <a:rPr lang="en-GB" sz="2800" dirty="0" smtClean="0"/>
              <a:t>the stipulation of main product categories, levels and methods of processing and use of wood,</a:t>
            </a:r>
          </a:p>
          <a:p>
            <a:pPr lvl="1"/>
            <a:r>
              <a:rPr lang="en-GB" sz="2800" dirty="0" smtClean="0"/>
              <a:t>analysis and </a:t>
            </a:r>
            <a:r>
              <a:rPr lang="en-GB" sz="2800" u="sng" dirty="0" smtClean="0"/>
              <a:t>quantification of current material flows of wood </a:t>
            </a:r>
            <a:r>
              <a:rPr lang="en-GB" sz="2800" dirty="0" smtClean="0"/>
              <a:t>and</a:t>
            </a:r>
          </a:p>
          <a:p>
            <a:pPr lvl="1"/>
            <a:r>
              <a:rPr lang="en-GB" sz="2800" dirty="0" smtClean="0"/>
              <a:t>identification and </a:t>
            </a:r>
            <a:r>
              <a:rPr lang="en-GB" sz="2800" u="sng" dirty="0" smtClean="0"/>
              <a:t>analysis of key factors affecting the use of wood </a:t>
            </a:r>
            <a:r>
              <a:rPr lang="en-GB" sz="2800" dirty="0" smtClean="0"/>
              <a:t>in Slovakia.</a:t>
            </a:r>
          </a:p>
        </p:txBody>
      </p:sp>
    </p:spTree>
    <p:extLst>
      <p:ext uri="{BB962C8B-B14F-4D97-AF65-F5344CB8AC3E}">
        <p14:creationId xmlns:p14="http://schemas.microsoft.com/office/powerpoint/2010/main" val="1722005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9788" y="138224"/>
            <a:ext cx="10515600" cy="988828"/>
          </a:xfrm>
        </p:spPr>
        <p:txBody>
          <a:bodyPr>
            <a:noAutofit/>
          </a:bodyPr>
          <a:lstStyle/>
          <a:p>
            <a:r>
              <a:rPr lang="en-US" sz="3600" b="1" dirty="0"/>
              <a:t>Average domestic and export prices for coniferous and broadleaved assortments of raw timber</a:t>
            </a:r>
            <a:endParaRPr lang="en-GB" sz="3600" b="1" dirty="0"/>
          </a:p>
        </p:txBody>
      </p:sp>
      <p:sp>
        <p:nvSpPr>
          <p:cNvPr id="5" name="Zástupný objekt pre text 4"/>
          <p:cNvSpPr>
            <a:spLocks noGrp="1"/>
          </p:cNvSpPr>
          <p:nvPr>
            <p:ph type="body" idx="1"/>
          </p:nvPr>
        </p:nvSpPr>
        <p:spPr>
          <a:xfrm>
            <a:off x="167148" y="1282535"/>
            <a:ext cx="12024852" cy="1306286"/>
          </a:xfrm>
        </p:spPr>
        <p:txBody>
          <a:bodyPr>
            <a:normAutofit lnSpcReduction="10000"/>
          </a:bodyPr>
          <a:lstStyle/>
          <a:p>
            <a:pPr marL="342900" indent="-342900">
              <a:buFont typeface="Arial" panose="020B0604020202020204" pitchFamily="34" charset="0"/>
              <a:buChar char="•"/>
            </a:pPr>
            <a:r>
              <a:rPr lang="en-US" b="0" dirty="0"/>
              <a:t>In both </a:t>
            </a:r>
            <a:r>
              <a:rPr lang="en-US" b="0" dirty="0" smtClean="0"/>
              <a:t>conifer</a:t>
            </a:r>
            <a:r>
              <a:rPr lang="sk-SK" b="0" dirty="0" err="1" smtClean="0"/>
              <a:t>ous</a:t>
            </a:r>
            <a:r>
              <a:rPr lang="en-US" b="0" dirty="0" smtClean="0"/>
              <a:t> </a:t>
            </a:r>
            <a:r>
              <a:rPr lang="en-US" b="0" dirty="0"/>
              <a:t>and broadleaved assortments the export prices exceeds domestic prices.</a:t>
            </a:r>
          </a:p>
          <a:p>
            <a:pPr marL="342900" indent="-342900">
              <a:buFont typeface="Arial" panose="020B0604020202020204" pitchFamily="34" charset="0"/>
              <a:buChar char="•"/>
            </a:pPr>
            <a:r>
              <a:rPr lang="en-US" b="0" dirty="0"/>
              <a:t>Since 2010 prices of conifer assortments exceed prices of broadleaved assortments.</a:t>
            </a:r>
          </a:p>
          <a:p>
            <a:pPr marL="342900" indent="-342900">
              <a:buFont typeface="Arial" panose="020B0604020202020204" pitchFamily="34" charset="0"/>
              <a:buChar char="•"/>
            </a:pPr>
            <a:r>
              <a:rPr lang="en-US" b="0" dirty="0"/>
              <a:t>Domestic prices of conifers exceed the prices of broadleaves during last five years by 6-10 </a:t>
            </a:r>
            <a:r>
              <a:rPr lang="en-US" b="0" dirty="0" smtClean="0"/>
              <a:t>€</a:t>
            </a:r>
            <a:r>
              <a:rPr lang="sk-SK" b="0" dirty="0" smtClean="0"/>
              <a:t>.</a:t>
            </a:r>
            <a:endParaRPr lang="en-US" b="0" dirty="0"/>
          </a:p>
        </p:txBody>
      </p:sp>
      <p:graphicFrame>
        <p:nvGraphicFramePr>
          <p:cNvPr id="7" name="Zástupný objekt pre obsah 6"/>
          <p:cNvGraphicFramePr>
            <a:graphicFrameLocks noGrp="1"/>
          </p:cNvGraphicFramePr>
          <p:nvPr>
            <p:ph sz="half" idx="2"/>
            <p:extLst>
              <p:ext uri="{D42A27DB-BD31-4B8C-83A1-F6EECF244321}">
                <p14:modId xmlns:p14="http://schemas.microsoft.com/office/powerpoint/2010/main" val="2739418733"/>
              </p:ext>
            </p:extLst>
          </p:nvPr>
        </p:nvGraphicFramePr>
        <p:xfrm>
          <a:off x="167148" y="2755075"/>
          <a:ext cx="5830427" cy="39701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Zástupný objekt pre obsah 7"/>
          <p:cNvGraphicFramePr>
            <a:graphicFrameLocks noGrp="1"/>
          </p:cNvGraphicFramePr>
          <p:nvPr>
            <p:ph sz="quarter" idx="4"/>
            <p:extLst>
              <p:ext uri="{D42A27DB-BD31-4B8C-83A1-F6EECF244321}">
                <p14:modId xmlns:p14="http://schemas.microsoft.com/office/powerpoint/2010/main" val="4058268546"/>
              </p:ext>
            </p:extLst>
          </p:nvPr>
        </p:nvGraphicFramePr>
        <p:xfrm>
          <a:off x="6172199" y="2755075"/>
          <a:ext cx="5823155" cy="39701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83710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1420" y="156411"/>
            <a:ext cx="8710863" cy="649705"/>
          </a:xfrm>
        </p:spPr>
        <p:txBody>
          <a:bodyPr>
            <a:noAutofit/>
          </a:bodyPr>
          <a:lstStyle/>
          <a:p>
            <a:r>
              <a:rPr lang="en-GB" sz="3600" b="1" dirty="0" smtClean="0"/>
              <a:t>Basic simplified model of the actual wood use</a:t>
            </a:r>
            <a:endParaRPr lang="en-GB" sz="3600" b="1" dirty="0"/>
          </a:p>
        </p:txBody>
      </p:sp>
      <p:sp>
        <p:nvSpPr>
          <p:cNvPr id="3" name="Zástupný objekt pre obsah 2"/>
          <p:cNvSpPr>
            <a:spLocks noGrp="1"/>
          </p:cNvSpPr>
          <p:nvPr>
            <p:ph sz="half" idx="1"/>
          </p:nvPr>
        </p:nvSpPr>
        <p:spPr>
          <a:xfrm>
            <a:off x="8979164" y="806116"/>
            <a:ext cx="3100539" cy="5775158"/>
          </a:xfrm>
        </p:spPr>
        <p:txBody>
          <a:bodyPr>
            <a:normAutofit lnSpcReduction="10000"/>
          </a:bodyPr>
          <a:lstStyle/>
          <a:p>
            <a:pPr marL="0" indent="0">
              <a:buNone/>
            </a:pPr>
            <a:r>
              <a:rPr lang="en-US" sz="3400" dirty="0"/>
              <a:t>A </a:t>
            </a:r>
            <a:r>
              <a:rPr lang="en-US" sz="3400" b="1" u="sng" dirty="0"/>
              <a:t>basic model </a:t>
            </a:r>
            <a:r>
              <a:rPr lang="en-US" sz="3400" dirty="0"/>
              <a:t>is based on the </a:t>
            </a:r>
            <a:r>
              <a:rPr lang="en-US" sz="3400" b="1" dirty="0"/>
              <a:t>actual/current state of wood use</a:t>
            </a:r>
            <a:r>
              <a:rPr lang="en-US" sz="3400" dirty="0"/>
              <a:t> in the SR (in the listed structure). </a:t>
            </a:r>
            <a:endParaRPr lang="sk-SK" sz="3400" dirty="0" smtClean="0"/>
          </a:p>
          <a:p>
            <a:pPr marL="0" indent="0">
              <a:buNone/>
            </a:pPr>
            <a:r>
              <a:rPr lang="en-US" sz="3400" dirty="0" smtClean="0"/>
              <a:t>It provide</a:t>
            </a:r>
            <a:r>
              <a:rPr lang="sk-SK" sz="3400" dirty="0" smtClean="0"/>
              <a:t>s</a:t>
            </a:r>
            <a:r>
              <a:rPr lang="en-US" sz="3400" dirty="0" smtClean="0"/>
              <a:t> </a:t>
            </a:r>
            <a:r>
              <a:rPr lang="en-US" sz="3400" dirty="0"/>
              <a:t>a </a:t>
            </a:r>
            <a:r>
              <a:rPr lang="en-US" sz="3400" b="1" u="sng" dirty="0"/>
              <a:t>reference basis </a:t>
            </a:r>
            <a:r>
              <a:rPr lang="en-US" sz="3400" b="1" dirty="0"/>
              <a:t>for comparison with other wood use options</a:t>
            </a:r>
            <a:r>
              <a:rPr lang="en-US" sz="3400" dirty="0"/>
              <a:t>.</a:t>
            </a:r>
          </a:p>
        </p:txBody>
      </p:sp>
      <p:pic>
        <p:nvPicPr>
          <p:cNvPr id="5" name="Zástupný objekt pre obsah 4"/>
          <p:cNvPicPr>
            <a:picLocks noGrp="1" noChangeAspect="1"/>
          </p:cNvPicPr>
          <p:nvPr>
            <p:ph sz="half" idx="2"/>
          </p:nvPr>
        </p:nvPicPr>
        <p:blipFill>
          <a:blip r:embed="rId3"/>
          <a:stretch>
            <a:fillRect/>
          </a:stretch>
        </p:blipFill>
        <p:spPr>
          <a:xfrm>
            <a:off x="0" y="685800"/>
            <a:ext cx="8979165" cy="6172200"/>
          </a:xfrm>
          <a:prstGeom prst="rect">
            <a:avLst/>
          </a:prstGeom>
        </p:spPr>
      </p:pic>
    </p:spTree>
    <p:extLst>
      <p:ext uri="{BB962C8B-B14F-4D97-AF65-F5344CB8AC3E}">
        <p14:creationId xmlns:p14="http://schemas.microsoft.com/office/powerpoint/2010/main" val="2340581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3600" b="1" dirty="0"/>
              <a:t>Proposal of optimal model(s) of sustainable wood utilization</a:t>
            </a:r>
            <a:endParaRPr lang="sk-SK" sz="3600" dirty="0"/>
          </a:p>
        </p:txBody>
      </p:sp>
      <p:sp>
        <p:nvSpPr>
          <p:cNvPr id="3" name="Zástupný objekt pre obsah 2"/>
          <p:cNvSpPr>
            <a:spLocks noGrp="1"/>
          </p:cNvSpPr>
          <p:nvPr>
            <p:ph idx="1"/>
          </p:nvPr>
        </p:nvSpPr>
        <p:spPr/>
        <p:txBody>
          <a:bodyPr>
            <a:normAutofit lnSpcReduction="10000"/>
          </a:bodyPr>
          <a:lstStyle/>
          <a:p>
            <a:pPr marL="0" indent="0">
              <a:buNone/>
            </a:pPr>
            <a:r>
              <a:rPr lang="en-GB" dirty="0" smtClean="0"/>
              <a:t>Optimal (variant) models will be </a:t>
            </a:r>
            <a:r>
              <a:rPr lang="en-GB" b="1" dirty="0" smtClean="0"/>
              <a:t>based on changes in wood utilization, as compared to basic (actual) refer</a:t>
            </a:r>
            <a:r>
              <a:rPr lang="sk-SK" b="1" dirty="0" smtClean="0"/>
              <a:t>e</a:t>
            </a:r>
            <a:r>
              <a:rPr lang="en-GB" b="1" dirty="0" err="1" smtClean="0"/>
              <a:t>nce</a:t>
            </a:r>
            <a:r>
              <a:rPr lang="en-GB" b="1" dirty="0" smtClean="0"/>
              <a:t> model</a:t>
            </a:r>
            <a:r>
              <a:rPr lang="en-GB" dirty="0" smtClean="0"/>
              <a:t> in order to ensure:</a:t>
            </a:r>
          </a:p>
          <a:p>
            <a:r>
              <a:rPr lang="en-GB" dirty="0" smtClean="0"/>
              <a:t>Optimal value utilization of the available structure of raw wood assortments;</a:t>
            </a:r>
          </a:p>
          <a:p>
            <a:r>
              <a:rPr lang="en-GB" dirty="0" smtClean="0"/>
              <a:t>Increase in domestic wood processing and consumption (export vs. domestic consumption);</a:t>
            </a:r>
          </a:p>
          <a:p>
            <a:r>
              <a:rPr lang="en-GB" dirty="0" smtClean="0"/>
              <a:t>Application of cascade wood use principles; generation of energy primarily from wood waste, residues or recycled products;</a:t>
            </a:r>
          </a:p>
          <a:p>
            <a:r>
              <a:rPr lang="en-GB" b="1" dirty="0" smtClean="0"/>
              <a:t>Improvement the carbon balance of the use of wood and sequestration of carbon in harvested wood products (HWP).</a:t>
            </a:r>
            <a:endParaRPr lang="en-GB" b="1" dirty="0"/>
          </a:p>
        </p:txBody>
      </p:sp>
    </p:spTree>
    <p:extLst>
      <p:ext uri="{BB962C8B-B14F-4D97-AF65-F5344CB8AC3E}">
        <p14:creationId xmlns:p14="http://schemas.microsoft.com/office/powerpoint/2010/main" val="2854640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a:xfrm>
            <a:off x="372979" y="365126"/>
            <a:ext cx="3336759" cy="681622"/>
          </a:xfrm>
        </p:spPr>
        <p:txBody>
          <a:bodyPr>
            <a:normAutofit/>
          </a:bodyPr>
          <a:lstStyle/>
          <a:p>
            <a:r>
              <a:rPr lang="sk-SK" altLang="sk-SK" sz="3600" b="1" dirty="0" err="1" smtClean="0"/>
              <a:t>Carbon</a:t>
            </a:r>
            <a:r>
              <a:rPr lang="sk-SK" altLang="sk-SK" sz="3600" b="1" dirty="0" smtClean="0"/>
              <a:t> </a:t>
            </a:r>
            <a:r>
              <a:rPr lang="sk-SK" altLang="sk-SK" sz="3600" b="1" dirty="0" err="1" smtClean="0"/>
              <a:t>balance</a:t>
            </a:r>
            <a:r>
              <a:rPr lang="sk-SK" altLang="sk-SK" sz="3600" b="1" dirty="0" smtClean="0"/>
              <a:t> </a:t>
            </a:r>
          </a:p>
        </p:txBody>
      </p:sp>
      <p:sp>
        <p:nvSpPr>
          <p:cNvPr id="20483" name="Zástupný symbol obsahu 4"/>
          <p:cNvSpPr>
            <a:spLocks noGrp="1"/>
          </p:cNvSpPr>
          <p:nvPr>
            <p:ph idx="1"/>
          </p:nvPr>
        </p:nvSpPr>
        <p:spPr>
          <a:xfrm>
            <a:off x="372980" y="1132472"/>
            <a:ext cx="3336758" cy="5589003"/>
          </a:xfrm>
        </p:spPr>
        <p:txBody>
          <a:bodyPr>
            <a:noAutofit/>
          </a:bodyPr>
          <a:lstStyle/>
          <a:p>
            <a:r>
              <a:rPr lang="en-US" altLang="sk-SK" sz="3000" dirty="0"/>
              <a:t>Within the carbon balance the „</a:t>
            </a:r>
            <a:r>
              <a:rPr lang="en-US" altLang="sk-SK" sz="3000" b="1" dirty="0"/>
              <a:t>Stock change approach</a:t>
            </a:r>
            <a:r>
              <a:rPr lang="en-US" altLang="sk-SK" sz="3000" dirty="0"/>
              <a:t>“ is applied. </a:t>
            </a:r>
            <a:endParaRPr lang="sk-SK" altLang="sk-SK" sz="3000" dirty="0" smtClean="0"/>
          </a:p>
          <a:p>
            <a:r>
              <a:rPr lang="en-US" altLang="sk-SK" sz="3000" dirty="0" smtClean="0"/>
              <a:t>This </a:t>
            </a:r>
            <a:r>
              <a:rPr lang="en-US" altLang="sk-SK" sz="3000" dirty="0"/>
              <a:t>approach evaluates the annual change of the carbon stock in HWP within the domestic consumption, it </a:t>
            </a:r>
            <a:r>
              <a:rPr lang="en-US" altLang="sk-SK" sz="3000" dirty="0" smtClean="0"/>
              <a:t>is</a:t>
            </a:r>
            <a:r>
              <a:rPr lang="sk-SK" altLang="sk-SK" sz="3000" dirty="0" smtClean="0"/>
              <a:t>:</a:t>
            </a:r>
            <a:r>
              <a:rPr lang="en-US" altLang="sk-SK" sz="3000" dirty="0" smtClean="0"/>
              <a:t> </a:t>
            </a:r>
            <a:r>
              <a:rPr lang="en-US" altLang="sk-SK" sz="3000" b="1" dirty="0" smtClean="0"/>
              <a:t>production</a:t>
            </a:r>
            <a:r>
              <a:rPr lang="sk-SK" altLang="sk-SK" sz="3000" b="1" dirty="0" smtClean="0"/>
              <a:t> +</a:t>
            </a:r>
            <a:r>
              <a:rPr lang="en-US" altLang="sk-SK" sz="3000" b="1" dirty="0" smtClean="0"/>
              <a:t> </a:t>
            </a:r>
            <a:r>
              <a:rPr lang="en-US" altLang="sk-SK" sz="3000" b="1" dirty="0"/>
              <a:t>import </a:t>
            </a:r>
            <a:r>
              <a:rPr lang="sk-SK" altLang="sk-SK" sz="3000" b="1" dirty="0" smtClean="0"/>
              <a:t>-</a:t>
            </a:r>
            <a:r>
              <a:rPr lang="en-US" altLang="sk-SK" sz="3000" b="1" dirty="0" smtClean="0"/>
              <a:t> </a:t>
            </a:r>
            <a:r>
              <a:rPr lang="en-US" altLang="sk-SK" sz="3000" b="1" dirty="0"/>
              <a:t>export</a:t>
            </a:r>
            <a:r>
              <a:rPr lang="en-US" altLang="sk-SK" sz="3000" dirty="0" smtClean="0"/>
              <a:t>.</a:t>
            </a:r>
            <a:endParaRPr lang="en-US" altLang="sk-SK" sz="3000" dirty="0"/>
          </a:p>
        </p:txBody>
      </p:sp>
      <p:sp>
        <p:nvSpPr>
          <p:cNvPr id="3" name="Zástupný symbol päty 2"/>
          <p:cNvSpPr>
            <a:spLocks noGrp="1"/>
          </p:cNvSpPr>
          <p:nvPr>
            <p:ph type="ftr" sz="quarter" idx="11"/>
          </p:nvPr>
        </p:nvSpPr>
        <p:spPr/>
        <p:txBody>
          <a:bodyPr/>
          <a:lstStyle/>
          <a:p>
            <a:pPr>
              <a:defRPr/>
            </a:pPr>
            <a:r>
              <a:rPr lang="en-US" smtClean="0"/>
              <a:t>APVV-14-0869 Research of the utilisation of wood as renewable raw material in the context of green aeconomy - GREENWOOD</a:t>
            </a:r>
            <a:endParaRPr lang="sk-SK"/>
          </a:p>
        </p:txBody>
      </p:sp>
      <p:pic>
        <p:nvPicPr>
          <p:cNvPr id="20485" name="Obrázo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5411" y="450850"/>
            <a:ext cx="8460540"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687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a:xfrm>
            <a:off x="838200" y="228600"/>
            <a:ext cx="10515600" cy="1203157"/>
          </a:xfrm>
        </p:spPr>
        <p:txBody>
          <a:bodyPr>
            <a:noAutofit/>
          </a:bodyPr>
          <a:lstStyle/>
          <a:p>
            <a:r>
              <a:rPr lang="en-GB" altLang="sk-SK" sz="3600" b="1" dirty="0" smtClean="0"/>
              <a:t>Estimation of carbon stocks and annual carbon stock changes in HWP pool</a:t>
            </a:r>
            <a:r>
              <a:rPr lang="sk-SK" altLang="sk-SK" sz="3600" b="1" dirty="0" smtClean="0"/>
              <a:t>:</a:t>
            </a:r>
            <a:endParaRPr lang="en-GB" altLang="sk-SK" sz="3600" b="1" dirty="0" smtClean="0"/>
          </a:p>
        </p:txBody>
      </p:sp>
      <p:sp>
        <p:nvSpPr>
          <p:cNvPr id="3" name="Zástupný symbol obsahu 2"/>
          <p:cNvSpPr>
            <a:spLocks noGrp="1"/>
          </p:cNvSpPr>
          <p:nvPr>
            <p:ph idx="1"/>
          </p:nvPr>
        </p:nvSpPr>
        <p:spPr>
          <a:xfrm>
            <a:off x="838200" y="1431757"/>
            <a:ext cx="10515600" cy="4745205"/>
          </a:xfrm>
        </p:spPr>
        <p:txBody>
          <a:bodyPr>
            <a:normAutofit fontScale="92500" lnSpcReduction="20000"/>
          </a:bodyPr>
          <a:lstStyle/>
          <a:p>
            <a:pPr>
              <a:defRPr/>
            </a:pPr>
            <a:r>
              <a:rPr lang="en-GB" sz="2600" dirty="0" smtClean="0"/>
              <a:t>It is calculated separately for each of the HWP fractions: „</a:t>
            </a:r>
            <a:r>
              <a:rPr lang="en-GB" sz="2600" dirty="0" err="1" smtClean="0"/>
              <a:t>sawnwood</a:t>
            </a:r>
            <a:r>
              <a:rPr lang="en-GB" sz="2600" dirty="0" smtClean="0"/>
              <a:t>“, „wood-based panels“ and „paper and paperboard“.</a:t>
            </a:r>
          </a:p>
          <a:p>
            <a:pPr>
              <a:defRPr/>
            </a:pPr>
            <a:r>
              <a:rPr lang="en-GB" sz="2600" dirty="0" smtClean="0"/>
              <a:t>For this purpose, the </a:t>
            </a:r>
            <a:r>
              <a:rPr lang="en-GB" sz="2600" b="1" dirty="0" smtClean="0"/>
              <a:t>first-order decay </a:t>
            </a:r>
            <a:r>
              <a:rPr lang="en-GB" sz="2600" dirty="0" smtClean="0"/>
              <a:t>(FOD), which is a flux data method,</a:t>
            </a:r>
            <a:r>
              <a:rPr lang="sk-SK" sz="2600" dirty="0" smtClean="0"/>
              <a:t> </a:t>
            </a:r>
            <a:r>
              <a:rPr lang="en-US" sz="2600" dirty="0"/>
              <a:t>in combination with estimates of </a:t>
            </a:r>
            <a:r>
              <a:rPr lang="en-US" sz="2600" dirty="0" smtClean="0"/>
              <a:t>half-lives</a:t>
            </a:r>
            <a:r>
              <a:rPr lang="en-GB" sz="2600" dirty="0" smtClean="0"/>
              <a:t> is applied:</a:t>
            </a:r>
          </a:p>
          <a:p>
            <a:pPr marL="0" indent="0">
              <a:buFont typeface="Arial" panose="020B0604020202020204" pitchFamily="34" charset="0"/>
              <a:buNone/>
              <a:defRPr/>
            </a:pPr>
            <a:endParaRPr lang="en-GB" sz="2000" dirty="0" smtClean="0"/>
          </a:p>
          <a:p>
            <a:pPr marL="0" indent="0">
              <a:buFont typeface="Arial" panose="020B0604020202020204" pitchFamily="34" charset="0"/>
              <a:buNone/>
              <a:defRPr/>
            </a:pPr>
            <a:endParaRPr lang="en-GB" sz="2000" dirty="0" smtClean="0"/>
          </a:p>
          <a:p>
            <a:pPr marL="0" indent="0">
              <a:buFont typeface="Arial" panose="020B0604020202020204" pitchFamily="34" charset="0"/>
              <a:buNone/>
              <a:defRPr/>
            </a:pPr>
            <a:endParaRPr lang="sk-SK" sz="2000" dirty="0" smtClean="0"/>
          </a:p>
          <a:p>
            <a:pPr marL="0" indent="0">
              <a:buFont typeface="Arial" panose="020B0604020202020204" pitchFamily="34" charset="0"/>
              <a:buNone/>
              <a:defRPr/>
            </a:pPr>
            <a:endParaRPr lang="sk-SK" sz="2000" dirty="0" smtClean="0"/>
          </a:p>
          <a:p>
            <a:pPr marL="0" indent="0">
              <a:buFont typeface="Arial" panose="020B0604020202020204" pitchFamily="34" charset="0"/>
              <a:buNone/>
              <a:defRPr/>
            </a:pPr>
            <a:endParaRPr lang="sk-SK" sz="2000" dirty="0" smtClean="0"/>
          </a:p>
          <a:p>
            <a:pPr marL="0" indent="0">
              <a:buFont typeface="Arial" panose="020B0604020202020204" pitchFamily="34" charset="0"/>
              <a:buNone/>
              <a:defRPr/>
            </a:pPr>
            <a:r>
              <a:rPr lang="sk-SK" sz="2200" dirty="0" err="1" smtClean="0"/>
              <a:t>Where</a:t>
            </a:r>
            <a:r>
              <a:rPr lang="sk-SK" sz="2200" dirty="0" smtClean="0"/>
              <a:t>:</a:t>
            </a:r>
          </a:p>
          <a:p>
            <a:pPr marL="0" indent="0">
              <a:buNone/>
              <a:defRPr/>
            </a:pPr>
            <a:r>
              <a:rPr lang="en-US" sz="2200" dirty="0" err="1"/>
              <a:t>i</a:t>
            </a:r>
            <a:r>
              <a:rPr lang="en-US" sz="2200" dirty="0"/>
              <a:t> = year C (</a:t>
            </a:r>
            <a:r>
              <a:rPr lang="en-US" sz="2200" dirty="0" err="1"/>
              <a:t>i</a:t>
            </a:r>
            <a:r>
              <a:rPr lang="en-US" sz="2200" dirty="0"/>
              <a:t>) = the carbon stock in the particular HWP category at the beginning of year </a:t>
            </a:r>
            <a:r>
              <a:rPr lang="en-US" sz="2200" dirty="0" err="1"/>
              <a:t>i</a:t>
            </a:r>
            <a:r>
              <a:rPr lang="en-US" sz="2200" dirty="0"/>
              <a:t>, Gg C </a:t>
            </a:r>
          </a:p>
          <a:p>
            <a:pPr marL="0" indent="0">
              <a:buNone/>
              <a:defRPr/>
            </a:pPr>
            <a:r>
              <a:rPr lang="en-US" sz="2200" dirty="0"/>
              <a:t>k = decay constant of FOD for each HWP category (</a:t>
            </a:r>
            <a:r>
              <a:rPr lang="en-US" sz="2200" dirty="0" err="1"/>
              <a:t>HWPj</a:t>
            </a:r>
            <a:r>
              <a:rPr lang="en-US" sz="2200" dirty="0"/>
              <a:t>) given in units yr-1 (k = ln(2)/HL, where HL </a:t>
            </a:r>
            <a:r>
              <a:rPr lang="en-US" sz="2200" dirty="0" smtClean="0"/>
              <a:t>is</a:t>
            </a:r>
            <a:r>
              <a:rPr lang="sk-SK" sz="2200" dirty="0" smtClean="0"/>
              <a:t> </a:t>
            </a:r>
            <a:r>
              <a:rPr lang="en-US" sz="2200" dirty="0"/>
              <a:t>half-life of the HWP pool in </a:t>
            </a:r>
            <a:r>
              <a:rPr lang="en-US" sz="2200" dirty="0" smtClean="0"/>
              <a:t>years</a:t>
            </a:r>
            <a:r>
              <a:rPr lang="sk-SK" sz="2200" dirty="0" smtClean="0"/>
              <a:t>.</a:t>
            </a:r>
          </a:p>
          <a:p>
            <a:pPr marL="0" indent="0">
              <a:buNone/>
              <a:defRPr/>
            </a:pPr>
            <a:r>
              <a:rPr lang="en-US" sz="2200" dirty="0"/>
              <a:t>Inflow (</a:t>
            </a:r>
            <a:r>
              <a:rPr lang="en-US" sz="2200" dirty="0" err="1"/>
              <a:t>i</a:t>
            </a:r>
            <a:r>
              <a:rPr lang="en-US" sz="2200" dirty="0"/>
              <a:t>) = the inflow to the particular HWP category (</a:t>
            </a:r>
            <a:r>
              <a:rPr lang="en-US" sz="2200" dirty="0" err="1"/>
              <a:t>HWPj</a:t>
            </a:r>
            <a:r>
              <a:rPr lang="en-US" sz="2200" dirty="0"/>
              <a:t>) during year </a:t>
            </a:r>
            <a:r>
              <a:rPr lang="en-US" sz="2200" dirty="0" err="1"/>
              <a:t>i</a:t>
            </a:r>
            <a:r>
              <a:rPr lang="en-US" sz="2200" dirty="0"/>
              <a:t>, Gg C yr-1 ΔC(</a:t>
            </a:r>
            <a:r>
              <a:rPr lang="en-US" sz="2200" dirty="0" err="1"/>
              <a:t>i</a:t>
            </a:r>
            <a:r>
              <a:rPr lang="en-US" sz="2200" dirty="0"/>
              <a:t>) = carbon stock change of the HWP category during year </a:t>
            </a:r>
            <a:r>
              <a:rPr lang="en-US" sz="2200" dirty="0" err="1"/>
              <a:t>i</a:t>
            </a:r>
            <a:r>
              <a:rPr lang="en-US" sz="2200" dirty="0"/>
              <a:t>, Gg C </a:t>
            </a:r>
            <a:r>
              <a:rPr lang="en-US" sz="2200" dirty="0" smtClean="0"/>
              <a:t>yr-1</a:t>
            </a:r>
            <a:r>
              <a:rPr lang="sk-SK" sz="2200" dirty="0" smtClean="0"/>
              <a:t>.</a:t>
            </a:r>
          </a:p>
        </p:txBody>
      </p:sp>
      <p:sp>
        <p:nvSpPr>
          <p:cNvPr id="4" name="Zástupný symbol päty 3"/>
          <p:cNvSpPr>
            <a:spLocks noGrp="1"/>
          </p:cNvSpPr>
          <p:nvPr>
            <p:ph type="ftr" sz="quarter" idx="11"/>
          </p:nvPr>
        </p:nvSpPr>
        <p:spPr/>
        <p:txBody>
          <a:bodyPr/>
          <a:lstStyle/>
          <a:p>
            <a:pPr>
              <a:defRPr/>
            </a:pPr>
            <a:r>
              <a:rPr lang="en-US" dirty="0" smtClean="0"/>
              <a:t>APVV-14-0869 Research of the </a:t>
            </a:r>
            <a:r>
              <a:rPr lang="en-US" dirty="0" err="1" smtClean="0"/>
              <a:t>utilisation</a:t>
            </a:r>
            <a:r>
              <a:rPr lang="en-US" dirty="0" smtClean="0"/>
              <a:t> of wood as renewable raw material in the context of green </a:t>
            </a:r>
            <a:r>
              <a:rPr lang="en-US" dirty="0" err="1" smtClean="0"/>
              <a:t>aeconomy</a:t>
            </a:r>
            <a:r>
              <a:rPr lang="en-US" dirty="0" smtClean="0"/>
              <a:t> - GREENWOOD</a:t>
            </a:r>
            <a:endParaRPr lang="sk-SK" dirty="0"/>
          </a:p>
        </p:txBody>
      </p:sp>
      <p:graphicFrame>
        <p:nvGraphicFramePr>
          <p:cNvPr id="23557" name="Objekt 8"/>
          <p:cNvGraphicFramePr>
            <a:graphicFrameLocks noChangeAspect="1"/>
          </p:cNvGraphicFramePr>
          <p:nvPr>
            <p:extLst>
              <p:ext uri="{D42A27DB-BD31-4B8C-83A1-F6EECF244321}">
                <p14:modId xmlns:p14="http://schemas.microsoft.com/office/powerpoint/2010/main" val="4152549470"/>
              </p:ext>
            </p:extLst>
          </p:nvPr>
        </p:nvGraphicFramePr>
        <p:xfrm>
          <a:off x="1155033" y="2658978"/>
          <a:ext cx="7110662" cy="1804737"/>
        </p:xfrm>
        <a:graphic>
          <a:graphicData uri="http://schemas.openxmlformats.org/presentationml/2006/ole">
            <mc:AlternateContent xmlns:mc="http://schemas.openxmlformats.org/markup-compatibility/2006">
              <mc:Choice xmlns:v="urn:schemas-microsoft-com:vml" Requires="v">
                <p:oleObj spid="_x0000_s1052" name="Dokument" r:id="rId3" imgW="5759285" imgH="1409845" progId="Word.Document.12">
                  <p:embed/>
                </p:oleObj>
              </mc:Choice>
              <mc:Fallback>
                <p:oleObj name="Dokument" r:id="rId3" imgW="5759285" imgH="1409845" progId="Word.Document.12">
                  <p:embed/>
                  <p:pic>
                    <p:nvPicPr>
                      <p:cNvPr id="23557" name="Objek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033" y="2658978"/>
                        <a:ext cx="7110662" cy="18047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92536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11047412" cy="1155032"/>
          </a:xfrm>
        </p:spPr>
        <p:txBody>
          <a:bodyPr>
            <a:noAutofit/>
          </a:bodyPr>
          <a:lstStyle/>
          <a:p>
            <a:r>
              <a:rPr lang="en-GB" altLang="sk-SK" sz="3600" b="1" dirty="0" smtClean="0"/>
              <a:t>Outcomes of estimation of carbon stocks and annual carbon stock changes in HWP pool</a:t>
            </a:r>
            <a:endParaRPr lang="en-GB" sz="3600" dirty="0"/>
          </a:p>
        </p:txBody>
      </p:sp>
      <p:graphicFrame>
        <p:nvGraphicFramePr>
          <p:cNvPr id="5" name="Zástupný objekt pre obsah 4"/>
          <p:cNvGraphicFramePr>
            <a:graphicFrameLocks noGrp="1" noChangeAspect="1"/>
          </p:cNvGraphicFramePr>
          <p:nvPr>
            <p:ph idx="1"/>
            <p:extLst>
              <p:ext uri="{D42A27DB-BD31-4B8C-83A1-F6EECF244321}">
                <p14:modId xmlns:p14="http://schemas.microsoft.com/office/powerpoint/2010/main" val="1309317192"/>
              </p:ext>
            </p:extLst>
          </p:nvPr>
        </p:nvGraphicFramePr>
        <p:xfrm>
          <a:off x="5017168" y="1768642"/>
          <a:ext cx="6870032" cy="4896852"/>
        </p:xfrm>
        <a:graphic>
          <a:graphicData uri="http://schemas.openxmlformats.org/drawingml/2006/chart">
            <c:chart xmlns:c="http://schemas.openxmlformats.org/drawingml/2006/chart" xmlns:r="http://schemas.openxmlformats.org/officeDocument/2006/relationships" r:id="rId3"/>
          </a:graphicData>
        </a:graphic>
      </p:graphicFrame>
      <p:sp>
        <p:nvSpPr>
          <p:cNvPr id="4" name="Zástupný objekt pre text 3"/>
          <p:cNvSpPr>
            <a:spLocks noGrp="1"/>
          </p:cNvSpPr>
          <p:nvPr>
            <p:ph type="body" sz="half" idx="2"/>
          </p:nvPr>
        </p:nvSpPr>
        <p:spPr>
          <a:xfrm>
            <a:off x="839788" y="1768642"/>
            <a:ext cx="4177380" cy="4896852"/>
          </a:xfrm>
        </p:spPr>
        <p:txBody>
          <a:bodyPr>
            <a:normAutofit lnSpcReduction="10000"/>
          </a:bodyPr>
          <a:lstStyle/>
          <a:p>
            <a:pPr marL="285750" indent="-285750">
              <a:buFont typeface="Arial" panose="020B0604020202020204" pitchFamily="34" charset="0"/>
              <a:buChar char="•"/>
            </a:pPr>
            <a:r>
              <a:rPr lang="en-GB" altLang="sk-SK" sz="2400" dirty="0" smtClean="0"/>
              <a:t>Positive values represent Greenhouse gas emissions</a:t>
            </a:r>
          </a:p>
          <a:p>
            <a:pPr marL="285750" indent="-285750">
              <a:buFont typeface="Arial" panose="020B0604020202020204" pitchFamily="34" charset="0"/>
              <a:buChar char="•"/>
            </a:pPr>
            <a:r>
              <a:rPr lang="en-GB" altLang="sk-SK" sz="2400" dirty="0" smtClean="0"/>
              <a:t>Negative values represent removals carbon from atmosphere</a:t>
            </a:r>
          </a:p>
          <a:p>
            <a:pPr marL="285750" indent="-285750">
              <a:buFont typeface="Arial" panose="020B0604020202020204" pitchFamily="34" charset="0"/>
              <a:buChar char="•"/>
            </a:pPr>
            <a:r>
              <a:rPr lang="en-GB" altLang="sk-SK" sz="2400" dirty="0" smtClean="0"/>
              <a:t>Values are expressed in Gg CO</a:t>
            </a:r>
            <a:r>
              <a:rPr lang="en-GB" altLang="sk-SK" sz="2400" baseline="-25000" dirty="0" smtClean="0"/>
              <a:t>2</a:t>
            </a:r>
            <a:r>
              <a:rPr lang="en-GB" altLang="sk-SK" sz="2400" dirty="0" smtClean="0"/>
              <a:t>.</a:t>
            </a:r>
            <a:r>
              <a:rPr lang="sk-SK" altLang="sk-SK" sz="2400" dirty="0" err="1" smtClean="0"/>
              <a:t>year</a:t>
            </a:r>
            <a:r>
              <a:rPr lang="en-GB" altLang="sk-SK" sz="2400" baseline="30000" dirty="0" smtClean="0"/>
              <a:t>-1</a:t>
            </a:r>
            <a:endParaRPr lang="sk-SK" altLang="sk-SK" sz="2400" baseline="30000" dirty="0" smtClean="0"/>
          </a:p>
          <a:p>
            <a:pPr marL="285750" indent="-285750">
              <a:buFont typeface="Arial" panose="020B0604020202020204" pitchFamily="34" charset="0"/>
              <a:buChar char="•"/>
            </a:pPr>
            <a:r>
              <a:rPr lang="en-US" altLang="sk-SK" sz="2400" b="1" dirty="0"/>
              <a:t>This method of carbon balance will be used in our project for formation of models of wood utilization that will lead to increasing of carbon stocks in harvested wood products.</a:t>
            </a:r>
            <a:endParaRPr lang="en-GB" altLang="sk-SK" sz="2400" b="1" dirty="0" smtClean="0"/>
          </a:p>
        </p:txBody>
      </p:sp>
    </p:spTree>
    <p:extLst>
      <p:ext uri="{BB962C8B-B14F-4D97-AF65-F5344CB8AC3E}">
        <p14:creationId xmlns:p14="http://schemas.microsoft.com/office/powerpoint/2010/main" val="1723033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961273"/>
          </a:xfrm>
        </p:spPr>
        <p:txBody>
          <a:bodyPr>
            <a:normAutofit fontScale="90000"/>
          </a:bodyPr>
          <a:lstStyle/>
          <a:p>
            <a:r>
              <a:rPr lang="sk-SK" dirty="0" smtClean="0"/>
              <a:t/>
            </a:r>
            <a:br>
              <a:rPr lang="sk-SK" dirty="0" smtClean="0"/>
            </a:br>
            <a:r>
              <a:rPr lang="en-GB" b="1" dirty="0" smtClean="0"/>
              <a:t>Thank you for your attention</a:t>
            </a:r>
            <a:endParaRPr lang="en-GB" dirty="0"/>
          </a:p>
        </p:txBody>
      </p:sp>
      <p:sp>
        <p:nvSpPr>
          <p:cNvPr id="3" name="Zástupný objekt pre text 2"/>
          <p:cNvSpPr>
            <a:spLocks noGrp="1"/>
          </p:cNvSpPr>
          <p:nvPr>
            <p:ph type="body" idx="1"/>
          </p:nvPr>
        </p:nvSpPr>
        <p:spPr>
          <a:xfrm>
            <a:off x="831850" y="4247147"/>
            <a:ext cx="10515600" cy="1842503"/>
          </a:xfrm>
        </p:spPr>
        <p:txBody>
          <a:bodyPr>
            <a:normAutofit fontScale="70000" lnSpcReduction="20000"/>
          </a:bodyPr>
          <a:lstStyle/>
          <a:p>
            <a:r>
              <a:rPr lang="en-GB" b="1" dirty="0" smtClean="0">
                <a:solidFill>
                  <a:schemeClr val="tx1"/>
                </a:solidFill>
              </a:rPr>
              <a:t>Authors:</a:t>
            </a:r>
          </a:p>
          <a:p>
            <a:r>
              <a:rPr lang="en-GB" b="1" dirty="0" smtClean="0">
                <a:solidFill>
                  <a:schemeClr val="tx1"/>
                </a:solidFill>
              </a:rPr>
              <a:t>Martin Moravčík, National Forest Centre, </a:t>
            </a:r>
            <a:r>
              <a:rPr lang="en-GB" b="1" dirty="0" smtClean="0">
                <a:solidFill>
                  <a:schemeClr val="tx1"/>
                </a:solidFill>
                <a:hlinkClick r:id="rId3"/>
              </a:rPr>
              <a:t>moravcik@nlcsk.org</a:t>
            </a:r>
            <a:r>
              <a:rPr lang="sk-SK" b="1" dirty="0" smtClean="0">
                <a:solidFill>
                  <a:schemeClr val="tx1"/>
                </a:solidFill>
              </a:rPr>
              <a:t> </a:t>
            </a:r>
            <a:endParaRPr lang="en-GB" b="1" dirty="0" smtClean="0">
              <a:solidFill>
                <a:schemeClr val="tx1"/>
              </a:solidFill>
            </a:endParaRPr>
          </a:p>
          <a:p>
            <a:r>
              <a:rPr lang="en-GB" b="1" dirty="0" smtClean="0">
                <a:solidFill>
                  <a:schemeClr val="tx1"/>
                </a:solidFill>
              </a:rPr>
              <a:t>Miroslav </a:t>
            </a:r>
            <a:r>
              <a:rPr lang="en-GB" b="1" dirty="0" err="1" smtClean="0">
                <a:solidFill>
                  <a:schemeClr val="tx1"/>
                </a:solidFill>
              </a:rPr>
              <a:t>Kovalčík</a:t>
            </a:r>
            <a:r>
              <a:rPr lang="en-GB" b="1" dirty="0" smtClean="0">
                <a:solidFill>
                  <a:schemeClr val="tx1"/>
                </a:solidFill>
              </a:rPr>
              <a:t>, National Forest Centre, </a:t>
            </a:r>
            <a:r>
              <a:rPr lang="en-GB" b="1" dirty="0" smtClean="0">
                <a:solidFill>
                  <a:schemeClr val="tx1"/>
                </a:solidFill>
                <a:hlinkClick r:id="rId4"/>
              </a:rPr>
              <a:t>kovalcik@nlcsk.org</a:t>
            </a:r>
            <a:endParaRPr lang="sk-SK" b="1" dirty="0" smtClean="0">
              <a:solidFill>
                <a:schemeClr val="tx1"/>
              </a:solidFill>
            </a:endParaRPr>
          </a:p>
          <a:p>
            <a:r>
              <a:rPr lang="sk-SK" b="1" dirty="0" smtClean="0">
                <a:solidFill>
                  <a:schemeClr val="tx1"/>
                </a:solidFill>
              </a:rPr>
              <a:t>Vlastimil Murgaš, National </a:t>
            </a:r>
            <a:r>
              <a:rPr lang="sk-SK" b="1" dirty="0" err="1" smtClean="0">
                <a:solidFill>
                  <a:schemeClr val="tx1"/>
                </a:solidFill>
              </a:rPr>
              <a:t>Forest</a:t>
            </a:r>
            <a:r>
              <a:rPr lang="sk-SK" b="1" dirty="0" smtClean="0">
                <a:solidFill>
                  <a:schemeClr val="tx1"/>
                </a:solidFill>
              </a:rPr>
              <a:t> Centre, </a:t>
            </a:r>
            <a:r>
              <a:rPr lang="sk-SK" b="1" dirty="0" err="1" smtClean="0">
                <a:solidFill>
                  <a:schemeClr val="tx1"/>
                </a:solidFill>
                <a:hlinkClick r:id="rId5"/>
              </a:rPr>
              <a:t>murgas</a:t>
            </a:r>
            <a:r>
              <a:rPr lang="en-GB" b="1" dirty="0" smtClean="0">
                <a:solidFill>
                  <a:schemeClr val="tx1"/>
                </a:solidFill>
                <a:hlinkClick r:id="rId5"/>
              </a:rPr>
              <a:t>@nlcsk.org</a:t>
            </a:r>
            <a:r>
              <a:rPr lang="sk-SK" b="1" dirty="0" smtClean="0">
                <a:solidFill>
                  <a:schemeClr val="tx1"/>
                </a:solidFill>
              </a:rPr>
              <a:t> </a:t>
            </a:r>
          </a:p>
          <a:p>
            <a:r>
              <a:rPr lang="sk-SK" b="1" dirty="0" smtClean="0">
                <a:solidFill>
                  <a:schemeClr val="tx1"/>
                </a:solidFill>
              </a:rPr>
              <a:t>Hu</a:t>
            </a:r>
            <a:r>
              <a:rPr lang="en-GB" b="1" dirty="0" err="1" smtClean="0">
                <a:solidFill>
                  <a:schemeClr val="tx1"/>
                </a:solidFill>
              </a:rPr>
              <a:t>bert</a:t>
            </a:r>
            <a:r>
              <a:rPr lang="en-GB" b="1" dirty="0" smtClean="0">
                <a:solidFill>
                  <a:schemeClr val="tx1"/>
                </a:solidFill>
              </a:rPr>
              <a:t> </a:t>
            </a:r>
            <a:r>
              <a:rPr lang="en-GB" b="1" dirty="0" err="1" smtClean="0">
                <a:solidFill>
                  <a:schemeClr val="tx1"/>
                </a:solidFill>
              </a:rPr>
              <a:t>Paluš</a:t>
            </a:r>
            <a:r>
              <a:rPr lang="en-GB" b="1" dirty="0" smtClean="0">
                <a:solidFill>
                  <a:schemeClr val="tx1"/>
                </a:solidFill>
              </a:rPr>
              <a:t>, Technical University </a:t>
            </a:r>
            <a:r>
              <a:rPr lang="en-GB" b="1" dirty="0" err="1" smtClean="0">
                <a:solidFill>
                  <a:schemeClr val="tx1"/>
                </a:solidFill>
              </a:rPr>
              <a:t>Zvolen</a:t>
            </a:r>
            <a:r>
              <a:rPr lang="en-GB" b="1" dirty="0" smtClean="0">
                <a:solidFill>
                  <a:schemeClr val="tx1"/>
                </a:solidFill>
              </a:rPr>
              <a:t>, </a:t>
            </a:r>
            <a:r>
              <a:rPr lang="en-GB" b="1" dirty="0" smtClean="0">
                <a:solidFill>
                  <a:schemeClr val="tx1"/>
                </a:solidFill>
                <a:hlinkClick r:id="rId6"/>
              </a:rPr>
              <a:t>palus@tuzvo.sk</a:t>
            </a:r>
            <a:r>
              <a:rPr lang="sk-SK" b="1" dirty="0" smtClean="0">
                <a:solidFill>
                  <a:schemeClr val="tx1"/>
                </a:solidFill>
              </a:rPr>
              <a:t> </a:t>
            </a:r>
            <a:endParaRPr lang="en-GB" b="1" dirty="0" smtClean="0">
              <a:solidFill>
                <a:schemeClr val="tx1"/>
              </a:solidFill>
            </a:endParaRPr>
          </a:p>
          <a:p>
            <a:r>
              <a:rPr lang="en-GB" b="1" dirty="0" err="1" smtClean="0">
                <a:solidFill>
                  <a:schemeClr val="tx1"/>
                </a:solidFill>
              </a:rPr>
              <a:t>Ján</a:t>
            </a:r>
            <a:r>
              <a:rPr lang="en-GB" b="1" dirty="0" smtClean="0">
                <a:solidFill>
                  <a:schemeClr val="tx1"/>
                </a:solidFill>
              </a:rPr>
              <a:t> </a:t>
            </a:r>
            <a:r>
              <a:rPr lang="en-GB" b="1" dirty="0" err="1" smtClean="0">
                <a:solidFill>
                  <a:schemeClr val="tx1"/>
                </a:solidFill>
              </a:rPr>
              <a:t>Parobek</a:t>
            </a:r>
            <a:r>
              <a:rPr lang="en-GB" b="1" dirty="0" smtClean="0">
                <a:solidFill>
                  <a:schemeClr val="tx1"/>
                </a:solidFill>
              </a:rPr>
              <a:t>, Technical University </a:t>
            </a:r>
            <a:r>
              <a:rPr lang="en-GB" b="1" dirty="0" err="1" smtClean="0">
                <a:solidFill>
                  <a:schemeClr val="tx1"/>
                </a:solidFill>
              </a:rPr>
              <a:t>Zvolen</a:t>
            </a:r>
            <a:r>
              <a:rPr lang="en-GB" b="1" dirty="0" smtClean="0">
                <a:solidFill>
                  <a:schemeClr val="tx1"/>
                </a:solidFill>
              </a:rPr>
              <a:t>, </a:t>
            </a:r>
            <a:r>
              <a:rPr lang="en-GB" b="1" dirty="0" smtClean="0">
                <a:solidFill>
                  <a:schemeClr val="tx1"/>
                </a:solidFill>
                <a:hlinkClick r:id="rId7"/>
              </a:rPr>
              <a:t>parobek@tuzvo.sk</a:t>
            </a:r>
            <a:r>
              <a:rPr lang="sk-SK" b="1" dirty="0" smtClean="0">
                <a:solidFill>
                  <a:schemeClr val="tx1"/>
                </a:solidFill>
              </a:rPr>
              <a:t> </a:t>
            </a:r>
            <a:endParaRPr lang="en-GB" b="1" dirty="0" smtClean="0">
              <a:solidFill>
                <a:schemeClr val="tx1"/>
              </a:solidFill>
            </a:endParaRPr>
          </a:p>
        </p:txBody>
      </p:sp>
    </p:spTree>
    <p:extLst>
      <p:ext uri="{BB962C8B-B14F-4D97-AF65-F5344CB8AC3E}">
        <p14:creationId xmlns:p14="http://schemas.microsoft.com/office/powerpoint/2010/main" val="129505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308496" y="818123"/>
          <a:ext cx="7620023" cy="381000"/>
        </p:xfrm>
        <a:graphic>
          <a:graphicData uri="http://schemas.openxmlformats.org/drawingml/2006/table">
            <a:tbl>
              <a:tblPr firstRow="1" bandRow="1">
                <a:tableStyleId>{2D5ABB26-0587-4C30-8999-92F81FD0307C}</a:tableStyleId>
              </a:tblPr>
              <a:tblGrid>
                <a:gridCol w="949876">
                  <a:extLst>
                    <a:ext uri="{9D8B030D-6E8A-4147-A177-3AD203B41FA5}">
                      <a16:colId xmlns="" xmlns:a16="http://schemas.microsoft.com/office/drawing/2014/main" val="20000"/>
                    </a:ext>
                  </a:extLst>
                </a:gridCol>
                <a:gridCol w="1337045">
                  <a:extLst>
                    <a:ext uri="{9D8B030D-6E8A-4147-A177-3AD203B41FA5}">
                      <a16:colId xmlns="" xmlns:a16="http://schemas.microsoft.com/office/drawing/2014/main" val="20001"/>
                    </a:ext>
                  </a:extLst>
                </a:gridCol>
                <a:gridCol w="2146191">
                  <a:extLst>
                    <a:ext uri="{9D8B030D-6E8A-4147-A177-3AD203B41FA5}">
                      <a16:colId xmlns="" xmlns:a16="http://schemas.microsoft.com/office/drawing/2014/main" val="20002"/>
                    </a:ext>
                  </a:extLst>
                </a:gridCol>
                <a:gridCol w="1971488">
                  <a:extLst>
                    <a:ext uri="{9D8B030D-6E8A-4147-A177-3AD203B41FA5}">
                      <a16:colId xmlns="" xmlns:a16="http://schemas.microsoft.com/office/drawing/2014/main" val="20003"/>
                    </a:ext>
                  </a:extLst>
                </a:gridCol>
                <a:gridCol w="1215423">
                  <a:extLst>
                    <a:ext uri="{9D8B030D-6E8A-4147-A177-3AD203B41FA5}">
                      <a16:colId xmlns="" xmlns:a16="http://schemas.microsoft.com/office/drawing/2014/main" val="20004"/>
                    </a:ext>
                  </a:extLst>
                </a:gridCol>
              </a:tblGrid>
              <a:tr h="203148">
                <a:tc gridSpan="2">
                  <a:txBody>
                    <a:bodyPr/>
                    <a:lstStyle/>
                    <a:p>
                      <a:pPr marL="508000">
                        <a:lnSpc>
                          <a:spcPts val="1650"/>
                        </a:lnSpc>
                      </a:pPr>
                      <a:r>
                        <a:rPr sz="1300" b="1" spc="-5" dirty="0">
                          <a:latin typeface="Calibri"/>
                          <a:cs typeface="Calibri"/>
                        </a:rPr>
                        <a:t>WOOD</a:t>
                      </a:r>
                      <a:r>
                        <a:rPr sz="1300" b="1" spc="-65" dirty="0">
                          <a:latin typeface="Calibri"/>
                          <a:cs typeface="Calibri"/>
                        </a:rPr>
                        <a:t> </a:t>
                      </a:r>
                      <a:r>
                        <a:rPr sz="1300" b="1" spc="-5" dirty="0">
                          <a:latin typeface="Calibri"/>
                          <a:cs typeface="Calibri"/>
                        </a:rPr>
                        <a:t>SOURCES</a:t>
                      </a:r>
                      <a:endParaRPr sz="1300">
                        <a:latin typeface="Calibri"/>
                        <a:cs typeface="Calibri"/>
                      </a:endParaRPr>
                    </a:p>
                  </a:txBody>
                  <a:tcPr marL="0" marR="0" marT="0" marB="0"/>
                </a:tc>
                <a:tc hMerge="1">
                  <a:txBody>
                    <a:bodyPr/>
                    <a:lstStyle/>
                    <a:p>
                      <a:endParaRPr/>
                    </a:p>
                  </a:txBody>
                  <a:tcPr marL="0" marR="0" marT="0" marB="0"/>
                </a:tc>
                <a:tc>
                  <a:txBody>
                    <a:bodyPr/>
                    <a:lstStyle/>
                    <a:p>
                      <a:endParaRPr sz="1300">
                        <a:latin typeface="Calibri"/>
                        <a:cs typeface="Calibri"/>
                      </a:endParaRPr>
                    </a:p>
                  </a:txBody>
                  <a:tcPr marL="0" marR="0" marT="0" marB="0"/>
                </a:tc>
                <a:tc>
                  <a:txBody>
                    <a:bodyPr/>
                    <a:lstStyle/>
                    <a:p>
                      <a:pPr marL="260985">
                        <a:lnSpc>
                          <a:spcPts val="1650"/>
                        </a:lnSpc>
                      </a:pPr>
                      <a:r>
                        <a:rPr sz="1300" b="1" spc="-5" dirty="0">
                          <a:latin typeface="Calibri"/>
                          <a:cs typeface="Calibri"/>
                        </a:rPr>
                        <a:t>WOOD</a:t>
                      </a:r>
                      <a:r>
                        <a:rPr sz="1300" b="1" spc="-85" dirty="0">
                          <a:latin typeface="Calibri"/>
                          <a:cs typeface="Calibri"/>
                        </a:rPr>
                        <a:t> </a:t>
                      </a:r>
                      <a:r>
                        <a:rPr sz="1300" b="1" spc="-5" dirty="0">
                          <a:latin typeface="Calibri"/>
                          <a:cs typeface="Calibri"/>
                        </a:rPr>
                        <a:t>USE</a:t>
                      </a:r>
                      <a:endParaRPr sz="1300">
                        <a:latin typeface="Calibri"/>
                        <a:cs typeface="Calibri"/>
                      </a:endParaRPr>
                    </a:p>
                  </a:txBody>
                  <a:tcPr marL="0" marR="0" marT="0" marB="0"/>
                </a:tc>
                <a:tc>
                  <a:txBody>
                    <a:bodyPr/>
                    <a:lstStyle/>
                    <a:p>
                      <a:endParaRPr sz="1300">
                        <a:latin typeface="Calibri"/>
                        <a:cs typeface="Calibri"/>
                      </a:endParaRPr>
                    </a:p>
                  </a:txBody>
                  <a:tcPr marL="0" marR="0" marT="0" marB="0"/>
                </a:tc>
                <a:extLst>
                  <a:ext uri="{0D108BD9-81ED-4DB2-BD59-A6C34878D82A}">
                    <a16:rowId xmlns="" xmlns:a16="http://schemas.microsoft.com/office/drawing/2014/main" val="10000"/>
                  </a:ext>
                </a:extLst>
              </a:tr>
              <a:tr h="160307">
                <a:tc>
                  <a:txBody>
                    <a:bodyPr/>
                    <a:lstStyle/>
                    <a:p>
                      <a:pPr marL="127000">
                        <a:lnSpc>
                          <a:spcPts val="1275"/>
                        </a:lnSpc>
                      </a:pPr>
                      <a:r>
                        <a:rPr sz="1000" dirty="0">
                          <a:latin typeface="Calibri"/>
                          <a:cs typeface="Calibri"/>
                        </a:rPr>
                        <a:t>PRIMARY</a:t>
                      </a:r>
                      <a:endParaRPr sz="1000">
                        <a:latin typeface="Calibri"/>
                        <a:cs typeface="Calibri"/>
                      </a:endParaRPr>
                    </a:p>
                  </a:txBody>
                  <a:tcPr marL="0" marR="0" marT="0" marB="0">
                    <a:lnR w="6108">
                      <a:solidFill>
                        <a:srgbClr val="000000"/>
                      </a:solidFill>
                      <a:prstDash val="solid"/>
                    </a:lnR>
                  </a:tcPr>
                </a:tc>
                <a:tc>
                  <a:txBody>
                    <a:bodyPr/>
                    <a:lstStyle/>
                    <a:p>
                      <a:pPr marL="383540">
                        <a:lnSpc>
                          <a:spcPts val="1275"/>
                        </a:lnSpc>
                      </a:pPr>
                      <a:r>
                        <a:rPr sz="1000" dirty="0">
                          <a:latin typeface="Calibri"/>
                          <a:cs typeface="Calibri"/>
                        </a:rPr>
                        <a:t>SECONDARY</a:t>
                      </a:r>
                      <a:endParaRPr sz="1000">
                        <a:latin typeface="Calibri"/>
                        <a:cs typeface="Calibri"/>
                      </a:endParaRPr>
                    </a:p>
                  </a:txBody>
                  <a:tcPr marL="0" marR="0" marT="0" marB="0">
                    <a:lnL w="6108">
                      <a:solidFill>
                        <a:srgbClr val="000000"/>
                      </a:solidFill>
                      <a:prstDash val="solid"/>
                    </a:lnL>
                  </a:tcPr>
                </a:tc>
                <a:tc>
                  <a:txBody>
                    <a:bodyPr/>
                    <a:lstStyle/>
                    <a:p>
                      <a:pPr marL="242570">
                        <a:lnSpc>
                          <a:spcPts val="1275"/>
                        </a:lnSpc>
                      </a:pPr>
                      <a:r>
                        <a:rPr sz="1000" spc="-5" dirty="0">
                          <a:latin typeface="Calibri"/>
                          <a:cs typeface="Calibri"/>
                        </a:rPr>
                        <a:t>SEMI-FINISHED PRODUCTS</a:t>
                      </a:r>
                      <a:r>
                        <a:rPr sz="1000" spc="-40" dirty="0">
                          <a:latin typeface="Calibri"/>
                          <a:cs typeface="Calibri"/>
                        </a:rPr>
                        <a:t> </a:t>
                      </a:r>
                      <a:r>
                        <a:rPr sz="1000" dirty="0">
                          <a:latin typeface="Calibri"/>
                          <a:cs typeface="Calibri"/>
                        </a:rPr>
                        <a:t>FLOW</a:t>
                      </a:r>
                      <a:endParaRPr sz="1000">
                        <a:latin typeface="Calibri"/>
                        <a:cs typeface="Calibri"/>
                      </a:endParaRPr>
                    </a:p>
                  </a:txBody>
                  <a:tcPr marL="0" marR="0" marT="0" marB="0"/>
                </a:tc>
                <a:tc>
                  <a:txBody>
                    <a:bodyPr/>
                    <a:lstStyle/>
                    <a:p>
                      <a:pPr marL="686435">
                        <a:lnSpc>
                          <a:spcPts val="1275"/>
                        </a:lnSpc>
                      </a:pPr>
                      <a:r>
                        <a:rPr sz="1000" dirty="0">
                          <a:latin typeface="Calibri"/>
                          <a:cs typeface="Calibri"/>
                        </a:rPr>
                        <a:t>WASTE</a:t>
                      </a:r>
                      <a:r>
                        <a:rPr sz="1000" spc="-85" dirty="0">
                          <a:latin typeface="Calibri"/>
                          <a:cs typeface="Calibri"/>
                        </a:rPr>
                        <a:t> </a:t>
                      </a:r>
                      <a:r>
                        <a:rPr sz="1000" spc="-5" dirty="0">
                          <a:latin typeface="Calibri"/>
                          <a:cs typeface="Calibri"/>
                        </a:rPr>
                        <a:t>FLOW</a:t>
                      </a:r>
                      <a:endParaRPr sz="1000">
                        <a:latin typeface="Calibri"/>
                        <a:cs typeface="Calibri"/>
                      </a:endParaRPr>
                    </a:p>
                  </a:txBody>
                  <a:tcPr marL="0" marR="0" marT="0" marB="0"/>
                </a:tc>
                <a:tc>
                  <a:txBody>
                    <a:bodyPr/>
                    <a:lstStyle/>
                    <a:p>
                      <a:pPr marL="316865">
                        <a:lnSpc>
                          <a:spcPts val="1275"/>
                        </a:lnSpc>
                      </a:pPr>
                      <a:r>
                        <a:rPr sz="1000" dirty="0">
                          <a:latin typeface="Calibri"/>
                          <a:cs typeface="Calibri"/>
                        </a:rPr>
                        <a:t>ENERGY</a:t>
                      </a:r>
                      <a:r>
                        <a:rPr sz="1000" spc="-80" dirty="0">
                          <a:latin typeface="Calibri"/>
                          <a:cs typeface="Calibri"/>
                        </a:rPr>
                        <a:t> </a:t>
                      </a:r>
                      <a:r>
                        <a:rPr sz="1000" spc="-5" dirty="0">
                          <a:latin typeface="Calibri"/>
                          <a:cs typeface="Calibri"/>
                        </a:rPr>
                        <a:t>FLOWS</a:t>
                      </a:r>
                      <a:endParaRPr sz="1000">
                        <a:latin typeface="Calibri"/>
                        <a:cs typeface="Calibri"/>
                      </a:endParaRPr>
                    </a:p>
                  </a:txBody>
                  <a:tcPr marL="0" marR="0" marT="0" marB="0"/>
                </a:tc>
                <a:extLst>
                  <a:ext uri="{0D108BD9-81ED-4DB2-BD59-A6C34878D82A}">
                    <a16:rowId xmlns="" xmlns:a16="http://schemas.microsoft.com/office/drawing/2014/main" val="10001"/>
                  </a:ext>
                </a:extLst>
              </a:tr>
            </a:tbl>
          </a:graphicData>
        </a:graphic>
      </p:graphicFrame>
      <p:sp>
        <p:nvSpPr>
          <p:cNvPr id="3" name="object 3"/>
          <p:cNvSpPr/>
          <p:nvPr/>
        </p:nvSpPr>
        <p:spPr>
          <a:xfrm>
            <a:off x="3261129" y="1181580"/>
            <a:ext cx="1332444" cy="0"/>
          </a:xfrm>
          <a:custGeom>
            <a:avLst/>
            <a:gdLst/>
            <a:ahLst/>
            <a:cxnLst/>
            <a:rect l="l" t="t" r="r" b="b"/>
            <a:pathLst>
              <a:path w="1469389">
                <a:moveTo>
                  <a:pt x="0" y="0"/>
                </a:moveTo>
                <a:lnTo>
                  <a:pt x="1469135" y="0"/>
                </a:lnTo>
              </a:path>
            </a:pathLst>
          </a:custGeom>
          <a:ln w="6096">
            <a:solidFill>
              <a:srgbClr val="000000"/>
            </a:solidFill>
          </a:ln>
        </p:spPr>
        <p:txBody>
          <a:bodyPr wrap="square" lIns="0" tIns="0" rIns="0" bIns="0" rtlCol="0"/>
          <a:lstStyle/>
          <a:p>
            <a:endParaRPr sz="1632"/>
          </a:p>
        </p:txBody>
      </p:sp>
      <p:sp>
        <p:nvSpPr>
          <p:cNvPr id="4" name="object 4"/>
          <p:cNvSpPr/>
          <p:nvPr/>
        </p:nvSpPr>
        <p:spPr>
          <a:xfrm>
            <a:off x="4596108" y="815359"/>
            <a:ext cx="0" cy="369099"/>
          </a:xfrm>
          <a:custGeom>
            <a:avLst/>
            <a:gdLst/>
            <a:ahLst/>
            <a:cxnLst/>
            <a:rect l="l" t="t" r="r" b="b"/>
            <a:pathLst>
              <a:path h="407034">
                <a:moveTo>
                  <a:pt x="0" y="0"/>
                </a:moveTo>
                <a:lnTo>
                  <a:pt x="0" y="406907"/>
                </a:lnTo>
              </a:path>
            </a:pathLst>
          </a:custGeom>
          <a:ln w="6096">
            <a:solidFill>
              <a:srgbClr val="000000"/>
            </a:solidFill>
          </a:ln>
        </p:spPr>
        <p:txBody>
          <a:bodyPr wrap="square" lIns="0" tIns="0" rIns="0" bIns="0" rtlCol="0"/>
          <a:lstStyle/>
          <a:p>
            <a:endParaRPr sz="1632"/>
          </a:p>
        </p:txBody>
      </p:sp>
      <p:sp>
        <p:nvSpPr>
          <p:cNvPr id="5" name="object 5"/>
          <p:cNvSpPr/>
          <p:nvPr/>
        </p:nvSpPr>
        <p:spPr>
          <a:xfrm>
            <a:off x="4598872" y="1181580"/>
            <a:ext cx="2143773" cy="0"/>
          </a:xfrm>
          <a:custGeom>
            <a:avLst/>
            <a:gdLst/>
            <a:ahLst/>
            <a:cxnLst/>
            <a:rect l="l" t="t" r="r" b="b"/>
            <a:pathLst>
              <a:path w="2364104">
                <a:moveTo>
                  <a:pt x="0" y="0"/>
                </a:moveTo>
                <a:lnTo>
                  <a:pt x="2363724" y="0"/>
                </a:lnTo>
              </a:path>
            </a:pathLst>
          </a:custGeom>
          <a:ln w="6096">
            <a:solidFill>
              <a:srgbClr val="000000"/>
            </a:solidFill>
          </a:ln>
        </p:spPr>
        <p:txBody>
          <a:bodyPr wrap="square" lIns="0" tIns="0" rIns="0" bIns="0" rtlCol="0"/>
          <a:lstStyle/>
          <a:p>
            <a:endParaRPr sz="1632"/>
          </a:p>
        </p:txBody>
      </p:sp>
      <p:sp>
        <p:nvSpPr>
          <p:cNvPr id="6" name="object 6"/>
          <p:cNvSpPr/>
          <p:nvPr/>
        </p:nvSpPr>
        <p:spPr>
          <a:xfrm>
            <a:off x="6745068" y="1018508"/>
            <a:ext cx="0" cy="165836"/>
          </a:xfrm>
          <a:custGeom>
            <a:avLst/>
            <a:gdLst/>
            <a:ahLst/>
            <a:cxnLst/>
            <a:rect l="l" t="t" r="r" b="b"/>
            <a:pathLst>
              <a:path h="182880">
                <a:moveTo>
                  <a:pt x="0" y="0"/>
                </a:moveTo>
                <a:lnTo>
                  <a:pt x="0" y="182879"/>
                </a:lnTo>
              </a:path>
            </a:pathLst>
          </a:custGeom>
          <a:ln w="6108">
            <a:solidFill>
              <a:srgbClr val="000000"/>
            </a:solidFill>
          </a:ln>
        </p:spPr>
        <p:txBody>
          <a:bodyPr wrap="square" lIns="0" tIns="0" rIns="0" bIns="0" rtlCol="0"/>
          <a:lstStyle/>
          <a:p>
            <a:endParaRPr sz="1632"/>
          </a:p>
        </p:txBody>
      </p:sp>
      <p:sp>
        <p:nvSpPr>
          <p:cNvPr id="7" name="object 7"/>
          <p:cNvSpPr/>
          <p:nvPr/>
        </p:nvSpPr>
        <p:spPr>
          <a:xfrm>
            <a:off x="6747827" y="1181580"/>
            <a:ext cx="1936478" cy="0"/>
          </a:xfrm>
          <a:custGeom>
            <a:avLst/>
            <a:gdLst/>
            <a:ahLst/>
            <a:cxnLst/>
            <a:rect l="l" t="t" r="r" b="b"/>
            <a:pathLst>
              <a:path w="2135504">
                <a:moveTo>
                  <a:pt x="0" y="0"/>
                </a:moveTo>
                <a:lnTo>
                  <a:pt x="2135124" y="0"/>
                </a:lnTo>
              </a:path>
            </a:pathLst>
          </a:custGeom>
          <a:ln w="6096">
            <a:solidFill>
              <a:srgbClr val="000000"/>
            </a:solidFill>
          </a:ln>
        </p:spPr>
        <p:txBody>
          <a:bodyPr wrap="square" lIns="0" tIns="0" rIns="0" bIns="0" rtlCol="0"/>
          <a:lstStyle/>
          <a:p>
            <a:endParaRPr sz="1632"/>
          </a:p>
        </p:txBody>
      </p:sp>
      <p:sp>
        <p:nvSpPr>
          <p:cNvPr id="8" name="object 8"/>
          <p:cNvSpPr/>
          <p:nvPr/>
        </p:nvSpPr>
        <p:spPr>
          <a:xfrm>
            <a:off x="8686723" y="1018508"/>
            <a:ext cx="0" cy="165836"/>
          </a:xfrm>
          <a:custGeom>
            <a:avLst/>
            <a:gdLst/>
            <a:ahLst/>
            <a:cxnLst/>
            <a:rect l="l" t="t" r="r" b="b"/>
            <a:pathLst>
              <a:path h="182880">
                <a:moveTo>
                  <a:pt x="0" y="0"/>
                </a:moveTo>
                <a:lnTo>
                  <a:pt x="0" y="182879"/>
                </a:lnTo>
              </a:path>
            </a:pathLst>
          </a:custGeom>
          <a:ln w="6096">
            <a:solidFill>
              <a:srgbClr val="000000"/>
            </a:solidFill>
          </a:ln>
        </p:spPr>
        <p:txBody>
          <a:bodyPr wrap="square" lIns="0" tIns="0" rIns="0" bIns="0" rtlCol="0"/>
          <a:lstStyle/>
          <a:p>
            <a:endParaRPr sz="1632"/>
          </a:p>
        </p:txBody>
      </p:sp>
      <p:sp>
        <p:nvSpPr>
          <p:cNvPr id="9" name="object 9"/>
          <p:cNvSpPr/>
          <p:nvPr/>
        </p:nvSpPr>
        <p:spPr>
          <a:xfrm>
            <a:off x="8689488" y="1181580"/>
            <a:ext cx="1432061" cy="0"/>
          </a:xfrm>
          <a:custGeom>
            <a:avLst/>
            <a:gdLst/>
            <a:ahLst/>
            <a:cxnLst/>
            <a:rect l="l" t="t" r="r" b="b"/>
            <a:pathLst>
              <a:path w="1579245">
                <a:moveTo>
                  <a:pt x="0" y="0"/>
                </a:moveTo>
                <a:lnTo>
                  <a:pt x="1578863" y="0"/>
                </a:lnTo>
              </a:path>
            </a:pathLst>
          </a:custGeom>
          <a:ln w="6096">
            <a:solidFill>
              <a:srgbClr val="000000"/>
            </a:solidFill>
          </a:ln>
        </p:spPr>
        <p:txBody>
          <a:bodyPr wrap="square" lIns="0" tIns="0" rIns="0" bIns="0" rtlCol="0"/>
          <a:lstStyle/>
          <a:p>
            <a:endParaRPr sz="1632"/>
          </a:p>
        </p:txBody>
      </p:sp>
      <p:sp>
        <p:nvSpPr>
          <p:cNvPr id="10" name="object 10"/>
          <p:cNvSpPr/>
          <p:nvPr/>
        </p:nvSpPr>
        <p:spPr>
          <a:xfrm>
            <a:off x="10123972" y="815359"/>
            <a:ext cx="0" cy="369099"/>
          </a:xfrm>
          <a:custGeom>
            <a:avLst/>
            <a:gdLst/>
            <a:ahLst/>
            <a:cxnLst/>
            <a:rect l="l" t="t" r="r" b="b"/>
            <a:pathLst>
              <a:path h="407034">
                <a:moveTo>
                  <a:pt x="0" y="0"/>
                </a:moveTo>
                <a:lnTo>
                  <a:pt x="0" y="406907"/>
                </a:lnTo>
              </a:path>
            </a:pathLst>
          </a:custGeom>
          <a:ln w="6108">
            <a:solidFill>
              <a:srgbClr val="000000"/>
            </a:solidFill>
          </a:ln>
        </p:spPr>
        <p:txBody>
          <a:bodyPr wrap="square" lIns="0" tIns="0" rIns="0" bIns="0" rtlCol="0"/>
          <a:lstStyle/>
          <a:p>
            <a:endParaRPr sz="1632"/>
          </a:p>
        </p:txBody>
      </p:sp>
      <p:sp>
        <p:nvSpPr>
          <p:cNvPr id="11" name="object 11"/>
          <p:cNvSpPr/>
          <p:nvPr/>
        </p:nvSpPr>
        <p:spPr>
          <a:xfrm>
            <a:off x="1749261" y="1386110"/>
            <a:ext cx="1246647" cy="769869"/>
          </a:xfrm>
          <a:custGeom>
            <a:avLst/>
            <a:gdLst/>
            <a:ahLst/>
            <a:cxnLst/>
            <a:rect l="l" t="t" r="r" b="b"/>
            <a:pathLst>
              <a:path w="1374775" h="848994">
                <a:moveTo>
                  <a:pt x="0" y="0"/>
                </a:moveTo>
                <a:lnTo>
                  <a:pt x="1374648" y="0"/>
                </a:lnTo>
                <a:lnTo>
                  <a:pt x="1374648" y="848867"/>
                </a:lnTo>
                <a:lnTo>
                  <a:pt x="0" y="848867"/>
                </a:lnTo>
                <a:lnTo>
                  <a:pt x="0" y="0"/>
                </a:lnTo>
                <a:close/>
              </a:path>
            </a:pathLst>
          </a:custGeom>
          <a:ln w="6096">
            <a:solidFill>
              <a:srgbClr val="000000"/>
            </a:solidFill>
          </a:ln>
        </p:spPr>
        <p:txBody>
          <a:bodyPr wrap="square" lIns="0" tIns="0" rIns="0" bIns="0" rtlCol="0"/>
          <a:lstStyle/>
          <a:p>
            <a:endParaRPr sz="1632"/>
          </a:p>
        </p:txBody>
      </p:sp>
      <p:sp>
        <p:nvSpPr>
          <p:cNvPr id="12" name="object 12"/>
          <p:cNvSpPr txBox="1"/>
          <p:nvPr/>
        </p:nvSpPr>
        <p:spPr>
          <a:xfrm>
            <a:off x="2030720" y="1650527"/>
            <a:ext cx="684073" cy="195438"/>
          </a:xfrm>
          <a:prstGeom prst="rect">
            <a:avLst/>
          </a:prstGeom>
        </p:spPr>
        <p:txBody>
          <a:bodyPr vert="horz" wrap="square" lIns="0" tIns="0" rIns="0" bIns="0" rtlCol="0">
            <a:spAutoFit/>
          </a:bodyPr>
          <a:lstStyle/>
          <a:p>
            <a:pPr marL="11516"/>
            <a:r>
              <a:rPr sz="1270" dirty="0">
                <a:latin typeface="Calibri"/>
                <a:cs typeface="Calibri"/>
              </a:rPr>
              <a:t>SA</a:t>
            </a:r>
            <a:r>
              <a:rPr sz="1270" spc="-5" dirty="0">
                <a:latin typeface="Calibri"/>
                <a:cs typeface="Calibri"/>
              </a:rPr>
              <a:t>WL</a:t>
            </a:r>
            <a:r>
              <a:rPr sz="1270" spc="-9" dirty="0">
                <a:latin typeface="Calibri"/>
                <a:cs typeface="Calibri"/>
              </a:rPr>
              <a:t>OGS</a:t>
            </a:r>
            <a:endParaRPr sz="1270">
              <a:latin typeface="Calibri"/>
              <a:cs typeface="Calibri"/>
            </a:endParaRPr>
          </a:p>
        </p:txBody>
      </p:sp>
      <p:sp>
        <p:nvSpPr>
          <p:cNvPr id="13" name="object 13"/>
          <p:cNvSpPr txBox="1"/>
          <p:nvPr/>
        </p:nvSpPr>
        <p:spPr>
          <a:xfrm>
            <a:off x="1749261" y="3282167"/>
            <a:ext cx="1246647" cy="468082"/>
          </a:xfrm>
          <a:prstGeom prst="rect">
            <a:avLst/>
          </a:prstGeom>
          <a:ln w="6096">
            <a:solidFill>
              <a:srgbClr val="000000"/>
            </a:solidFill>
          </a:ln>
        </p:spPr>
        <p:txBody>
          <a:bodyPr vert="horz" wrap="square" lIns="0" tIns="576" rIns="0" bIns="0" rtlCol="0">
            <a:spAutoFit/>
          </a:bodyPr>
          <a:lstStyle/>
          <a:p>
            <a:pPr>
              <a:spcBef>
                <a:spcPts val="5"/>
              </a:spcBef>
            </a:pPr>
            <a:endParaRPr sz="1768">
              <a:latin typeface="Times New Roman"/>
              <a:cs typeface="Times New Roman"/>
            </a:endParaRPr>
          </a:p>
          <a:p>
            <a:pPr marL="204415"/>
            <a:r>
              <a:rPr sz="1270" spc="-5" dirty="0">
                <a:latin typeface="Calibri"/>
                <a:cs typeface="Calibri"/>
              </a:rPr>
              <a:t>PULP</a:t>
            </a:r>
            <a:r>
              <a:rPr sz="1270" spc="-77" dirty="0">
                <a:latin typeface="Calibri"/>
                <a:cs typeface="Calibri"/>
              </a:rPr>
              <a:t> </a:t>
            </a:r>
            <a:r>
              <a:rPr sz="1270" spc="-9" dirty="0">
                <a:latin typeface="Calibri"/>
                <a:cs typeface="Calibri"/>
              </a:rPr>
              <a:t>WOOD</a:t>
            </a:r>
            <a:endParaRPr sz="1270">
              <a:latin typeface="Calibri"/>
              <a:cs typeface="Calibri"/>
            </a:endParaRPr>
          </a:p>
        </p:txBody>
      </p:sp>
      <p:sp>
        <p:nvSpPr>
          <p:cNvPr id="14" name="object 14"/>
          <p:cNvSpPr txBox="1"/>
          <p:nvPr/>
        </p:nvSpPr>
        <p:spPr>
          <a:xfrm>
            <a:off x="1749261" y="5233501"/>
            <a:ext cx="1246647" cy="569746"/>
          </a:xfrm>
          <a:prstGeom prst="rect">
            <a:avLst/>
          </a:prstGeom>
          <a:ln w="6096">
            <a:solidFill>
              <a:srgbClr val="000000"/>
            </a:solidFill>
          </a:ln>
        </p:spPr>
        <p:txBody>
          <a:bodyPr vert="horz" wrap="square" lIns="0" tIns="115164" rIns="0" bIns="0" rtlCol="0">
            <a:spAutoFit/>
          </a:bodyPr>
          <a:lstStyle/>
          <a:p>
            <a:pPr marL="260846" marR="205567" indent="-50095">
              <a:lnSpc>
                <a:spcPct val="116399"/>
              </a:lnSpc>
              <a:spcBef>
                <a:spcPts val="907"/>
              </a:spcBef>
            </a:pPr>
            <a:r>
              <a:rPr sz="1270" spc="-5" dirty="0">
                <a:latin typeface="Calibri"/>
                <a:cs typeface="Calibri"/>
              </a:rPr>
              <a:t>FUEL WOOD  </a:t>
            </a:r>
            <a:r>
              <a:rPr sz="1270" dirty="0">
                <a:latin typeface="Calibri"/>
                <a:cs typeface="Calibri"/>
              </a:rPr>
              <a:t>AND</a:t>
            </a:r>
            <a:r>
              <a:rPr sz="1270" spc="-86" dirty="0">
                <a:latin typeface="Calibri"/>
                <a:cs typeface="Calibri"/>
              </a:rPr>
              <a:t> </a:t>
            </a:r>
            <a:r>
              <a:rPr sz="1270" spc="-5" dirty="0">
                <a:latin typeface="Calibri"/>
                <a:cs typeface="Calibri"/>
              </a:rPr>
              <a:t>CHIPS</a:t>
            </a:r>
            <a:endParaRPr sz="1270" dirty="0">
              <a:latin typeface="Calibri"/>
              <a:cs typeface="Calibri"/>
            </a:endParaRPr>
          </a:p>
        </p:txBody>
      </p:sp>
      <p:sp>
        <p:nvSpPr>
          <p:cNvPr id="15" name="object 15"/>
          <p:cNvSpPr txBox="1"/>
          <p:nvPr/>
        </p:nvSpPr>
        <p:spPr>
          <a:xfrm>
            <a:off x="3207233" y="2327229"/>
            <a:ext cx="1153941" cy="513927"/>
          </a:xfrm>
          <a:prstGeom prst="rect">
            <a:avLst/>
          </a:prstGeom>
          <a:ln w="6096">
            <a:solidFill>
              <a:srgbClr val="000000"/>
            </a:solidFill>
          </a:ln>
        </p:spPr>
        <p:txBody>
          <a:bodyPr vert="horz" wrap="square" lIns="0" tIns="59885" rIns="0" bIns="0" rtlCol="0">
            <a:spAutoFit/>
          </a:bodyPr>
          <a:lstStyle/>
          <a:p>
            <a:pPr marL="360462" marR="208446" indent="-145106">
              <a:lnSpc>
                <a:spcPct val="115700"/>
              </a:lnSpc>
              <a:spcBef>
                <a:spcPts val="472"/>
              </a:spcBef>
            </a:pPr>
            <a:r>
              <a:rPr sz="1270" spc="5" dirty="0">
                <a:latin typeface="Calibri"/>
                <a:cs typeface="Calibri"/>
              </a:rPr>
              <a:t>R</a:t>
            </a:r>
            <a:r>
              <a:rPr sz="1270" spc="-5" dirty="0">
                <a:latin typeface="Calibri"/>
                <a:cs typeface="Calibri"/>
              </a:rPr>
              <a:t>EC</a:t>
            </a:r>
            <a:r>
              <a:rPr sz="1270" spc="-9" dirty="0">
                <a:latin typeface="Calibri"/>
                <a:cs typeface="Calibri"/>
              </a:rPr>
              <a:t>O</a:t>
            </a:r>
            <a:r>
              <a:rPr sz="1270" spc="-5" dirty="0">
                <a:latin typeface="Calibri"/>
                <a:cs typeface="Calibri"/>
              </a:rPr>
              <a:t>VE</a:t>
            </a:r>
            <a:r>
              <a:rPr sz="1270" spc="5" dirty="0">
                <a:latin typeface="Calibri"/>
                <a:cs typeface="Calibri"/>
              </a:rPr>
              <a:t>R</a:t>
            </a:r>
            <a:r>
              <a:rPr sz="1270" dirty="0">
                <a:latin typeface="Calibri"/>
                <a:cs typeface="Calibri"/>
              </a:rPr>
              <a:t>D  </a:t>
            </a:r>
            <a:r>
              <a:rPr sz="1270" spc="-5" dirty="0">
                <a:latin typeface="Calibri"/>
                <a:cs typeface="Calibri"/>
              </a:rPr>
              <a:t>PAPER</a:t>
            </a:r>
            <a:endParaRPr sz="1270">
              <a:latin typeface="Calibri"/>
              <a:cs typeface="Calibri"/>
            </a:endParaRPr>
          </a:p>
        </p:txBody>
      </p:sp>
      <p:sp>
        <p:nvSpPr>
          <p:cNvPr id="16" name="object 16"/>
          <p:cNvSpPr txBox="1"/>
          <p:nvPr/>
        </p:nvSpPr>
        <p:spPr>
          <a:xfrm>
            <a:off x="3203087" y="4443017"/>
            <a:ext cx="1153941" cy="511020"/>
          </a:xfrm>
          <a:prstGeom prst="rect">
            <a:avLst/>
          </a:prstGeom>
          <a:ln w="6096">
            <a:solidFill>
              <a:srgbClr val="000000"/>
            </a:solidFill>
          </a:ln>
        </p:spPr>
        <p:txBody>
          <a:bodyPr vert="horz" wrap="square" lIns="0" tIns="57006" rIns="0" bIns="0" rtlCol="0">
            <a:spAutoFit/>
          </a:bodyPr>
          <a:lstStyle/>
          <a:p>
            <a:pPr marL="346642" marR="235510" indent="-103647">
              <a:lnSpc>
                <a:spcPct val="116399"/>
              </a:lnSpc>
              <a:spcBef>
                <a:spcPts val="449"/>
              </a:spcBef>
            </a:pPr>
            <a:r>
              <a:rPr sz="1270" spc="5" dirty="0">
                <a:latin typeface="Calibri"/>
                <a:cs typeface="Calibri"/>
              </a:rPr>
              <a:t>R</a:t>
            </a:r>
            <a:r>
              <a:rPr sz="1270" spc="-5" dirty="0">
                <a:latin typeface="Calibri"/>
                <a:cs typeface="Calibri"/>
              </a:rPr>
              <a:t>ECYCLE</a:t>
            </a:r>
            <a:r>
              <a:rPr sz="1270" dirty="0">
                <a:latin typeface="Calibri"/>
                <a:cs typeface="Calibri"/>
              </a:rPr>
              <a:t>D  </a:t>
            </a:r>
            <a:r>
              <a:rPr sz="1270" spc="-9" dirty="0">
                <a:latin typeface="Calibri"/>
                <a:cs typeface="Calibri"/>
              </a:rPr>
              <a:t>WOOD</a:t>
            </a:r>
            <a:endParaRPr sz="1270" dirty="0">
              <a:latin typeface="Calibri"/>
              <a:cs typeface="Calibri"/>
            </a:endParaRPr>
          </a:p>
        </p:txBody>
      </p:sp>
      <p:sp>
        <p:nvSpPr>
          <p:cNvPr id="17" name="object 17"/>
          <p:cNvSpPr/>
          <p:nvPr/>
        </p:nvSpPr>
        <p:spPr>
          <a:xfrm>
            <a:off x="4901521" y="1404077"/>
            <a:ext cx="1566227" cy="402497"/>
          </a:xfrm>
          <a:custGeom>
            <a:avLst/>
            <a:gdLst/>
            <a:ahLst/>
            <a:cxnLst/>
            <a:rect l="l" t="t" r="r" b="b"/>
            <a:pathLst>
              <a:path w="1727200" h="443864">
                <a:moveTo>
                  <a:pt x="0" y="0"/>
                </a:moveTo>
                <a:lnTo>
                  <a:pt x="1726692" y="0"/>
                </a:lnTo>
                <a:lnTo>
                  <a:pt x="1726692" y="443484"/>
                </a:lnTo>
                <a:lnTo>
                  <a:pt x="0" y="443484"/>
                </a:lnTo>
                <a:lnTo>
                  <a:pt x="0" y="0"/>
                </a:lnTo>
                <a:close/>
              </a:path>
            </a:pathLst>
          </a:custGeom>
          <a:ln w="6096">
            <a:solidFill>
              <a:srgbClr val="000000"/>
            </a:solidFill>
          </a:ln>
        </p:spPr>
        <p:txBody>
          <a:bodyPr wrap="square" lIns="0" tIns="0" rIns="0" bIns="0" rtlCol="0"/>
          <a:lstStyle/>
          <a:p>
            <a:endParaRPr sz="1632"/>
          </a:p>
        </p:txBody>
      </p:sp>
      <p:sp>
        <p:nvSpPr>
          <p:cNvPr id="18" name="object 18"/>
          <p:cNvSpPr txBox="1"/>
          <p:nvPr/>
        </p:nvSpPr>
        <p:spPr>
          <a:xfrm>
            <a:off x="5236878" y="1441850"/>
            <a:ext cx="894822" cy="195438"/>
          </a:xfrm>
          <a:prstGeom prst="rect">
            <a:avLst/>
          </a:prstGeom>
        </p:spPr>
        <p:txBody>
          <a:bodyPr vert="horz" wrap="square" lIns="0" tIns="0" rIns="0" bIns="0" rtlCol="0">
            <a:spAutoFit/>
          </a:bodyPr>
          <a:lstStyle/>
          <a:p>
            <a:pPr marL="11516"/>
            <a:r>
              <a:rPr sz="1270" spc="-5" dirty="0">
                <a:latin typeface="Calibri"/>
                <a:cs typeface="Calibri"/>
              </a:rPr>
              <a:t>SAWNWOOD</a:t>
            </a:r>
            <a:endParaRPr sz="1270">
              <a:latin typeface="Calibri"/>
              <a:cs typeface="Calibri"/>
            </a:endParaRPr>
          </a:p>
        </p:txBody>
      </p:sp>
      <p:sp>
        <p:nvSpPr>
          <p:cNvPr id="19" name="object 19"/>
          <p:cNvSpPr/>
          <p:nvPr/>
        </p:nvSpPr>
        <p:spPr>
          <a:xfrm>
            <a:off x="7206639" y="1393021"/>
            <a:ext cx="1169488" cy="638583"/>
          </a:xfrm>
          <a:custGeom>
            <a:avLst/>
            <a:gdLst/>
            <a:ahLst/>
            <a:cxnLst/>
            <a:rect l="l" t="t" r="r" b="b"/>
            <a:pathLst>
              <a:path w="1289684" h="704214">
                <a:moveTo>
                  <a:pt x="0" y="0"/>
                </a:moveTo>
                <a:lnTo>
                  <a:pt x="1289303" y="0"/>
                </a:lnTo>
                <a:lnTo>
                  <a:pt x="1289303" y="704088"/>
                </a:lnTo>
                <a:lnTo>
                  <a:pt x="0" y="704088"/>
                </a:lnTo>
                <a:lnTo>
                  <a:pt x="0" y="0"/>
                </a:lnTo>
                <a:close/>
              </a:path>
            </a:pathLst>
          </a:custGeom>
          <a:ln w="6096">
            <a:solidFill>
              <a:srgbClr val="000000"/>
            </a:solidFill>
          </a:ln>
        </p:spPr>
        <p:txBody>
          <a:bodyPr wrap="square" lIns="0" tIns="0" rIns="0" bIns="0" rtlCol="0"/>
          <a:lstStyle/>
          <a:p>
            <a:endParaRPr sz="1632"/>
          </a:p>
        </p:txBody>
      </p:sp>
      <p:sp>
        <p:nvSpPr>
          <p:cNvPr id="20" name="object 20"/>
          <p:cNvSpPr txBox="1"/>
          <p:nvPr/>
        </p:nvSpPr>
        <p:spPr>
          <a:xfrm>
            <a:off x="7280805" y="1401975"/>
            <a:ext cx="804994" cy="587661"/>
          </a:xfrm>
          <a:prstGeom prst="rect">
            <a:avLst/>
          </a:prstGeom>
        </p:spPr>
        <p:txBody>
          <a:bodyPr vert="horz" wrap="square" lIns="0" tIns="0" rIns="0" bIns="0" rtlCol="0">
            <a:spAutoFit/>
          </a:bodyPr>
          <a:lstStyle/>
          <a:p>
            <a:pPr marL="11516" marR="4607">
              <a:lnSpc>
                <a:spcPct val="117100"/>
              </a:lnSpc>
            </a:pPr>
            <a:r>
              <a:rPr sz="1088" dirty="0">
                <a:latin typeface="Calibri"/>
                <a:cs typeface="Calibri"/>
              </a:rPr>
              <a:t>WASTE</a:t>
            </a:r>
            <a:r>
              <a:rPr sz="1088" spc="-73" dirty="0">
                <a:latin typeface="Calibri"/>
                <a:cs typeface="Calibri"/>
              </a:rPr>
              <a:t> </a:t>
            </a:r>
            <a:r>
              <a:rPr sz="1088" spc="-5" dirty="0">
                <a:latin typeface="Calibri"/>
                <a:cs typeface="Calibri"/>
              </a:rPr>
              <a:t>FROM  SAWMILL  OPERATION</a:t>
            </a:r>
            <a:endParaRPr sz="1088">
              <a:latin typeface="Calibri"/>
              <a:cs typeface="Calibri"/>
            </a:endParaRPr>
          </a:p>
        </p:txBody>
      </p:sp>
      <p:sp>
        <p:nvSpPr>
          <p:cNvPr id="21" name="object 21"/>
          <p:cNvSpPr/>
          <p:nvPr/>
        </p:nvSpPr>
        <p:spPr>
          <a:xfrm>
            <a:off x="7155507" y="3095601"/>
            <a:ext cx="1433213" cy="457776"/>
          </a:xfrm>
          <a:custGeom>
            <a:avLst/>
            <a:gdLst/>
            <a:ahLst/>
            <a:cxnLst/>
            <a:rect l="l" t="t" r="r" b="b"/>
            <a:pathLst>
              <a:path w="1580515" h="504825">
                <a:moveTo>
                  <a:pt x="0" y="0"/>
                </a:moveTo>
                <a:lnTo>
                  <a:pt x="1580388" y="0"/>
                </a:lnTo>
                <a:lnTo>
                  <a:pt x="1580388" y="504444"/>
                </a:lnTo>
                <a:lnTo>
                  <a:pt x="0" y="504444"/>
                </a:lnTo>
                <a:lnTo>
                  <a:pt x="0" y="0"/>
                </a:lnTo>
                <a:close/>
              </a:path>
            </a:pathLst>
          </a:custGeom>
          <a:ln w="6096">
            <a:solidFill>
              <a:srgbClr val="000000"/>
            </a:solidFill>
          </a:ln>
        </p:spPr>
        <p:txBody>
          <a:bodyPr wrap="square" lIns="0" tIns="0" rIns="0" bIns="0" rtlCol="0"/>
          <a:lstStyle/>
          <a:p>
            <a:endParaRPr sz="1632"/>
          </a:p>
        </p:txBody>
      </p:sp>
      <p:sp>
        <p:nvSpPr>
          <p:cNvPr id="22" name="object 22"/>
          <p:cNvSpPr txBox="1"/>
          <p:nvPr/>
        </p:nvSpPr>
        <p:spPr>
          <a:xfrm>
            <a:off x="7229672" y="3105219"/>
            <a:ext cx="1277742" cy="391774"/>
          </a:xfrm>
          <a:prstGeom prst="rect">
            <a:avLst/>
          </a:prstGeom>
        </p:spPr>
        <p:txBody>
          <a:bodyPr vert="horz" wrap="square" lIns="0" tIns="0" rIns="0" bIns="0" rtlCol="0">
            <a:spAutoFit/>
          </a:bodyPr>
          <a:lstStyle/>
          <a:p>
            <a:pPr marL="11516" marR="4607">
              <a:lnSpc>
                <a:spcPct val="116700"/>
              </a:lnSpc>
            </a:pPr>
            <a:r>
              <a:rPr sz="1088" dirty="0">
                <a:latin typeface="Calibri"/>
                <a:cs typeface="Calibri"/>
              </a:rPr>
              <a:t>WASTE </a:t>
            </a:r>
            <a:r>
              <a:rPr sz="1088" spc="-5" dirty="0">
                <a:latin typeface="Calibri"/>
                <a:cs typeface="Calibri"/>
              </a:rPr>
              <a:t>FROM PULP  </a:t>
            </a:r>
            <a:r>
              <a:rPr sz="1088" dirty="0">
                <a:latin typeface="Calibri"/>
                <a:cs typeface="Calibri"/>
              </a:rPr>
              <a:t>AND PAPER</a:t>
            </a:r>
            <a:r>
              <a:rPr sz="1088" spc="-73" dirty="0">
                <a:latin typeface="Calibri"/>
                <a:cs typeface="Calibri"/>
              </a:rPr>
              <a:t> </a:t>
            </a:r>
            <a:r>
              <a:rPr sz="1088" spc="-5" dirty="0">
                <a:latin typeface="Calibri"/>
                <a:cs typeface="Calibri"/>
              </a:rPr>
              <a:t>INDUSTRY</a:t>
            </a:r>
            <a:endParaRPr sz="1088">
              <a:latin typeface="Calibri"/>
              <a:cs typeface="Calibri"/>
            </a:endParaRPr>
          </a:p>
        </p:txBody>
      </p:sp>
      <p:sp>
        <p:nvSpPr>
          <p:cNvPr id="23" name="object 23"/>
          <p:cNvSpPr/>
          <p:nvPr/>
        </p:nvSpPr>
        <p:spPr>
          <a:xfrm>
            <a:off x="7155507" y="5113270"/>
            <a:ext cx="1433213" cy="644341"/>
          </a:xfrm>
          <a:custGeom>
            <a:avLst/>
            <a:gdLst/>
            <a:ahLst/>
            <a:cxnLst/>
            <a:rect l="l" t="t" r="r" b="b"/>
            <a:pathLst>
              <a:path w="1580515" h="710564">
                <a:moveTo>
                  <a:pt x="0" y="0"/>
                </a:moveTo>
                <a:lnTo>
                  <a:pt x="1580388" y="0"/>
                </a:lnTo>
                <a:lnTo>
                  <a:pt x="1580388" y="710184"/>
                </a:lnTo>
                <a:lnTo>
                  <a:pt x="0" y="710184"/>
                </a:lnTo>
                <a:lnTo>
                  <a:pt x="0" y="0"/>
                </a:lnTo>
                <a:close/>
              </a:path>
            </a:pathLst>
          </a:custGeom>
          <a:ln w="6096">
            <a:solidFill>
              <a:srgbClr val="000000"/>
            </a:solidFill>
          </a:ln>
        </p:spPr>
        <p:txBody>
          <a:bodyPr wrap="square" lIns="0" tIns="0" rIns="0" bIns="0" rtlCol="0"/>
          <a:lstStyle/>
          <a:p>
            <a:endParaRPr sz="1632"/>
          </a:p>
        </p:txBody>
      </p:sp>
      <p:sp>
        <p:nvSpPr>
          <p:cNvPr id="24" name="object 24"/>
          <p:cNvSpPr txBox="1"/>
          <p:nvPr/>
        </p:nvSpPr>
        <p:spPr>
          <a:xfrm>
            <a:off x="7229672" y="5122888"/>
            <a:ext cx="1269104" cy="587661"/>
          </a:xfrm>
          <a:prstGeom prst="rect">
            <a:avLst/>
          </a:prstGeom>
        </p:spPr>
        <p:txBody>
          <a:bodyPr vert="horz" wrap="square" lIns="0" tIns="0" rIns="0" bIns="0" rtlCol="0">
            <a:spAutoFit/>
          </a:bodyPr>
          <a:lstStyle/>
          <a:p>
            <a:pPr marL="11516" marR="4607">
              <a:lnSpc>
                <a:spcPct val="116700"/>
              </a:lnSpc>
            </a:pPr>
            <a:r>
              <a:rPr sz="1088" dirty="0">
                <a:latin typeface="Calibri"/>
                <a:cs typeface="Calibri"/>
              </a:rPr>
              <a:t>WASTE </a:t>
            </a:r>
            <a:r>
              <a:rPr sz="1088" spc="-5" dirty="0">
                <a:latin typeface="Calibri"/>
                <a:cs typeface="Calibri"/>
              </a:rPr>
              <a:t>FROM</a:t>
            </a:r>
            <a:r>
              <a:rPr sz="1088" spc="-59" dirty="0">
                <a:latin typeface="Calibri"/>
                <a:cs typeface="Calibri"/>
              </a:rPr>
              <a:t> </a:t>
            </a:r>
            <a:r>
              <a:rPr sz="1088" spc="-5" dirty="0">
                <a:latin typeface="Calibri"/>
                <a:cs typeface="Calibri"/>
              </a:rPr>
              <a:t>WOOD-  BASED PANELS  PRODUCTION</a:t>
            </a:r>
            <a:endParaRPr sz="1088">
              <a:latin typeface="Calibri"/>
              <a:cs typeface="Calibri"/>
            </a:endParaRPr>
          </a:p>
        </p:txBody>
      </p:sp>
      <p:sp>
        <p:nvSpPr>
          <p:cNvPr id="25" name="object 25"/>
          <p:cNvSpPr/>
          <p:nvPr/>
        </p:nvSpPr>
        <p:spPr>
          <a:xfrm>
            <a:off x="4886320" y="3258673"/>
            <a:ext cx="1356053" cy="725531"/>
          </a:xfrm>
          <a:custGeom>
            <a:avLst/>
            <a:gdLst/>
            <a:ahLst/>
            <a:cxnLst/>
            <a:rect l="l" t="t" r="r" b="b"/>
            <a:pathLst>
              <a:path w="1495425" h="800100">
                <a:moveTo>
                  <a:pt x="0" y="0"/>
                </a:moveTo>
                <a:lnTo>
                  <a:pt x="1495043" y="0"/>
                </a:lnTo>
                <a:lnTo>
                  <a:pt x="1495043" y="800100"/>
                </a:lnTo>
                <a:lnTo>
                  <a:pt x="0" y="800100"/>
                </a:lnTo>
                <a:lnTo>
                  <a:pt x="0" y="0"/>
                </a:lnTo>
                <a:close/>
              </a:path>
            </a:pathLst>
          </a:custGeom>
          <a:ln w="6096">
            <a:solidFill>
              <a:srgbClr val="000000"/>
            </a:solidFill>
          </a:ln>
        </p:spPr>
        <p:txBody>
          <a:bodyPr wrap="square" lIns="0" tIns="0" rIns="0" bIns="0" rtlCol="0"/>
          <a:lstStyle/>
          <a:p>
            <a:endParaRPr sz="1632"/>
          </a:p>
        </p:txBody>
      </p:sp>
      <p:sp>
        <p:nvSpPr>
          <p:cNvPr id="26" name="object 26"/>
          <p:cNvSpPr txBox="1"/>
          <p:nvPr/>
        </p:nvSpPr>
        <p:spPr>
          <a:xfrm>
            <a:off x="5091772" y="3261206"/>
            <a:ext cx="944918" cy="461280"/>
          </a:xfrm>
          <a:prstGeom prst="rect">
            <a:avLst/>
          </a:prstGeom>
        </p:spPr>
        <p:txBody>
          <a:bodyPr vert="horz" wrap="square" lIns="0" tIns="0" rIns="0" bIns="0" rtlCol="0">
            <a:spAutoFit/>
          </a:bodyPr>
          <a:lstStyle/>
          <a:p>
            <a:pPr marL="11516" marR="4607" algn="ctr">
              <a:lnSpc>
                <a:spcPct val="117500"/>
              </a:lnSpc>
            </a:pPr>
            <a:r>
              <a:rPr sz="1270" spc="-5" dirty="0">
                <a:latin typeface="Calibri"/>
                <a:cs typeface="Calibri"/>
              </a:rPr>
              <a:t>WOOD </a:t>
            </a:r>
            <a:r>
              <a:rPr sz="1270" spc="-5" dirty="0" smtClean="0">
                <a:latin typeface="Calibri"/>
                <a:cs typeface="Calibri"/>
              </a:rPr>
              <a:t>PULP</a:t>
            </a:r>
            <a:r>
              <a:rPr lang="sk-SK" sz="1270" spc="-5" dirty="0" smtClean="0">
                <a:latin typeface="Calibri"/>
                <a:cs typeface="Calibri"/>
              </a:rPr>
              <a:t> </a:t>
            </a:r>
            <a:r>
              <a:rPr lang="sk-SK" sz="1270" dirty="0" smtClean="0">
                <a:latin typeface="Calibri"/>
                <a:cs typeface="Calibri"/>
              </a:rPr>
              <a:t>AND</a:t>
            </a:r>
            <a:r>
              <a:rPr lang="sk-SK" sz="997" dirty="0" smtClean="0">
                <a:latin typeface="Calibri"/>
                <a:cs typeface="Calibri"/>
              </a:rPr>
              <a:t> </a:t>
            </a:r>
            <a:r>
              <a:rPr sz="1270" spc="-5" dirty="0" smtClean="0">
                <a:latin typeface="Calibri"/>
                <a:cs typeface="Calibri"/>
              </a:rPr>
              <a:t>PAPER</a:t>
            </a:r>
            <a:endParaRPr sz="1270" dirty="0">
              <a:latin typeface="Calibri"/>
              <a:cs typeface="Calibri"/>
            </a:endParaRPr>
          </a:p>
        </p:txBody>
      </p:sp>
      <p:sp>
        <p:nvSpPr>
          <p:cNvPr id="27" name="object 27"/>
          <p:cNvSpPr/>
          <p:nvPr/>
        </p:nvSpPr>
        <p:spPr>
          <a:xfrm>
            <a:off x="4893229" y="5222445"/>
            <a:ext cx="1525919" cy="518237"/>
          </a:xfrm>
          <a:custGeom>
            <a:avLst/>
            <a:gdLst/>
            <a:ahLst/>
            <a:cxnLst/>
            <a:rect l="l" t="t" r="r" b="b"/>
            <a:pathLst>
              <a:path w="1682750" h="571500">
                <a:moveTo>
                  <a:pt x="0" y="0"/>
                </a:moveTo>
                <a:lnTo>
                  <a:pt x="1682495" y="0"/>
                </a:lnTo>
                <a:lnTo>
                  <a:pt x="1682495" y="571500"/>
                </a:lnTo>
                <a:lnTo>
                  <a:pt x="0" y="571500"/>
                </a:lnTo>
                <a:lnTo>
                  <a:pt x="0" y="0"/>
                </a:lnTo>
                <a:close/>
              </a:path>
            </a:pathLst>
          </a:custGeom>
          <a:ln w="6096">
            <a:solidFill>
              <a:srgbClr val="000000"/>
            </a:solidFill>
          </a:ln>
        </p:spPr>
        <p:txBody>
          <a:bodyPr wrap="square" lIns="0" tIns="0" rIns="0" bIns="0" rtlCol="0"/>
          <a:lstStyle/>
          <a:p>
            <a:endParaRPr sz="1632"/>
          </a:p>
        </p:txBody>
      </p:sp>
      <p:sp>
        <p:nvSpPr>
          <p:cNvPr id="28" name="object 28"/>
          <p:cNvSpPr txBox="1"/>
          <p:nvPr/>
        </p:nvSpPr>
        <p:spPr>
          <a:xfrm>
            <a:off x="5174690" y="5224204"/>
            <a:ext cx="963345" cy="461280"/>
          </a:xfrm>
          <a:prstGeom prst="rect">
            <a:avLst/>
          </a:prstGeom>
        </p:spPr>
        <p:txBody>
          <a:bodyPr vert="horz" wrap="square" lIns="0" tIns="0" rIns="0" bIns="0" rtlCol="0">
            <a:spAutoFit/>
          </a:bodyPr>
          <a:lstStyle/>
          <a:p>
            <a:pPr marL="229751" marR="4607" indent="-218811">
              <a:lnSpc>
                <a:spcPct val="117900"/>
              </a:lnSpc>
            </a:pPr>
            <a:r>
              <a:rPr sz="1270" spc="-5" dirty="0">
                <a:latin typeface="Calibri"/>
                <a:cs typeface="Calibri"/>
              </a:rPr>
              <a:t>W</a:t>
            </a:r>
            <a:r>
              <a:rPr sz="1270" spc="-9" dirty="0">
                <a:latin typeface="Calibri"/>
                <a:cs typeface="Calibri"/>
              </a:rPr>
              <a:t>OO</a:t>
            </a:r>
            <a:r>
              <a:rPr sz="1270" dirty="0">
                <a:latin typeface="Calibri"/>
                <a:cs typeface="Calibri"/>
              </a:rPr>
              <a:t>D-B</a:t>
            </a:r>
            <a:r>
              <a:rPr sz="1270" spc="-9" dirty="0">
                <a:latin typeface="Calibri"/>
                <a:cs typeface="Calibri"/>
              </a:rPr>
              <a:t>A</a:t>
            </a:r>
            <a:r>
              <a:rPr sz="1270" dirty="0">
                <a:latin typeface="Calibri"/>
                <a:cs typeface="Calibri"/>
              </a:rPr>
              <a:t>S</a:t>
            </a:r>
            <a:r>
              <a:rPr sz="1270" spc="-5" dirty="0">
                <a:latin typeface="Calibri"/>
                <a:cs typeface="Calibri"/>
              </a:rPr>
              <a:t>E</a:t>
            </a:r>
            <a:r>
              <a:rPr sz="1270" dirty="0">
                <a:latin typeface="Calibri"/>
                <a:cs typeface="Calibri"/>
              </a:rPr>
              <a:t>D  PANELS</a:t>
            </a:r>
            <a:endParaRPr sz="1270">
              <a:latin typeface="Calibri"/>
              <a:cs typeface="Calibri"/>
            </a:endParaRPr>
          </a:p>
        </p:txBody>
      </p:sp>
      <p:sp>
        <p:nvSpPr>
          <p:cNvPr id="29" name="object 29"/>
          <p:cNvSpPr/>
          <p:nvPr/>
        </p:nvSpPr>
        <p:spPr>
          <a:xfrm>
            <a:off x="8888490" y="1905729"/>
            <a:ext cx="935705" cy="358159"/>
          </a:xfrm>
          <a:custGeom>
            <a:avLst/>
            <a:gdLst/>
            <a:ahLst/>
            <a:cxnLst/>
            <a:rect l="l" t="t" r="r" b="b"/>
            <a:pathLst>
              <a:path w="1031875" h="394969">
                <a:moveTo>
                  <a:pt x="0" y="0"/>
                </a:moveTo>
                <a:lnTo>
                  <a:pt x="1031748" y="0"/>
                </a:lnTo>
                <a:lnTo>
                  <a:pt x="1031748" y="394715"/>
                </a:lnTo>
                <a:lnTo>
                  <a:pt x="0" y="394715"/>
                </a:lnTo>
                <a:lnTo>
                  <a:pt x="0" y="0"/>
                </a:lnTo>
                <a:close/>
              </a:path>
            </a:pathLst>
          </a:custGeom>
          <a:ln w="6095">
            <a:solidFill>
              <a:srgbClr val="000000"/>
            </a:solidFill>
          </a:ln>
        </p:spPr>
        <p:txBody>
          <a:bodyPr wrap="square" lIns="0" tIns="0" rIns="0" bIns="0" rtlCol="0"/>
          <a:lstStyle/>
          <a:p>
            <a:endParaRPr sz="1632"/>
          </a:p>
        </p:txBody>
      </p:sp>
      <p:sp>
        <p:nvSpPr>
          <p:cNvPr id="30" name="object 30"/>
          <p:cNvSpPr txBox="1"/>
          <p:nvPr/>
        </p:nvSpPr>
        <p:spPr>
          <a:xfrm>
            <a:off x="9080122" y="1961469"/>
            <a:ext cx="552210" cy="195438"/>
          </a:xfrm>
          <a:prstGeom prst="rect">
            <a:avLst/>
          </a:prstGeom>
        </p:spPr>
        <p:txBody>
          <a:bodyPr vert="horz" wrap="square" lIns="0" tIns="0" rIns="0" bIns="0" rtlCol="0">
            <a:spAutoFit/>
          </a:bodyPr>
          <a:lstStyle/>
          <a:p>
            <a:pPr marL="11516"/>
            <a:r>
              <a:rPr sz="1270" spc="-9" dirty="0">
                <a:latin typeface="Calibri"/>
                <a:cs typeface="Calibri"/>
              </a:rPr>
              <a:t>P</a:t>
            </a:r>
            <a:r>
              <a:rPr sz="1270" spc="-5" dirty="0">
                <a:latin typeface="Calibri"/>
                <a:cs typeface="Calibri"/>
              </a:rPr>
              <a:t>ELLET</a:t>
            </a:r>
            <a:r>
              <a:rPr sz="1270" dirty="0">
                <a:latin typeface="Calibri"/>
                <a:cs typeface="Calibri"/>
              </a:rPr>
              <a:t>S</a:t>
            </a:r>
            <a:endParaRPr sz="1270">
              <a:latin typeface="Calibri"/>
              <a:cs typeface="Calibri"/>
            </a:endParaRPr>
          </a:p>
        </p:txBody>
      </p:sp>
      <p:sp>
        <p:nvSpPr>
          <p:cNvPr id="31" name="object 31"/>
          <p:cNvSpPr txBox="1"/>
          <p:nvPr/>
        </p:nvSpPr>
        <p:spPr>
          <a:xfrm>
            <a:off x="8772405" y="3569615"/>
            <a:ext cx="1232828" cy="915191"/>
          </a:xfrm>
          <a:prstGeom prst="rect">
            <a:avLst/>
          </a:prstGeom>
          <a:ln w="6096">
            <a:solidFill>
              <a:srgbClr val="000000"/>
            </a:solidFill>
          </a:ln>
        </p:spPr>
        <p:txBody>
          <a:bodyPr vert="horz" wrap="square" lIns="0" tIns="576" rIns="0" bIns="0" rtlCol="0">
            <a:spAutoFit/>
          </a:bodyPr>
          <a:lstStyle/>
          <a:p>
            <a:pPr marL="99041" marR="95010" algn="ctr">
              <a:lnSpc>
                <a:spcPct val="117100"/>
              </a:lnSpc>
              <a:spcBef>
                <a:spcPts val="5"/>
              </a:spcBef>
            </a:pPr>
            <a:r>
              <a:rPr lang="sk-SK" sz="1270" spc="-9" dirty="0" smtClean="0">
                <a:latin typeface="Calibri"/>
                <a:cs typeface="Calibri"/>
              </a:rPr>
              <a:t>INTERNAL USE</a:t>
            </a:r>
            <a:r>
              <a:rPr sz="1270" spc="-9" dirty="0" smtClean="0">
                <a:latin typeface="Calibri"/>
                <a:cs typeface="Calibri"/>
              </a:rPr>
              <a:t>  </a:t>
            </a:r>
            <a:r>
              <a:rPr sz="1270" spc="-5" dirty="0">
                <a:latin typeface="Calibri"/>
                <a:cs typeface="Calibri"/>
              </a:rPr>
              <a:t>IN WOOD-  PROCESSING  </a:t>
            </a:r>
            <a:r>
              <a:rPr sz="1270" dirty="0">
                <a:latin typeface="Calibri"/>
                <a:cs typeface="Calibri"/>
              </a:rPr>
              <a:t>INDUSTRY</a:t>
            </a:r>
          </a:p>
        </p:txBody>
      </p:sp>
      <p:sp>
        <p:nvSpPr>
          <p:cNvPr id="32" name="object 32"/>
          <p:cNvSpPr/>
          <p:nvPr/>
        </p:nvSpPr>
        <p:spPr>
          <a:xfrm>
            <a:off x="2995793" y="1603079"/>
            <a:ext cx="1852409" cy="0"/>
          </a:xfrm>
          <a:custGeom>
            <a:avLst/>
            <a:gdLst/>
            <a:ahLst/>
            <a:cxnLst/>
            <a:rect l="l" t="t" r="r" b="b"/>
            <a:pathLst>
              <a:path w="2042795">
                <a:moveTo>
                  <a:pt x="0" y="0"/>
                </a:moveTo>
                <a:lnTo>
                  <a:pt x="2042617" y="0"/>
                </a:lnTo>
              </a:path>
            </a:pathLst>
          </a:custGeom>
          <a:ln w="57912">
            <a:solidFill>
              <a:srgbClr val="4A7EBB"/>
            </a:solidFill>
          </a:ln>
        </p:spPr>
        <p:txBody>
          <a:bodyPr wrap="square" lIns="0" tIns="0" rIns="0" bIns="0" rtlCol="0"/>
          <a:lstStyle/>
          <a:p>
            <a:endParaRPr sz="1632"/>
          </a:p>
        </p:txBody>
      </p:sp>
      <p:sp>
        <p:nvSpPr>
          <p:cNvPr id="33" name="object 33"/>
          <p:cNvSpPr/>
          <p:nvPr/>
        </p:nvSpPr>
        <p:spPr>
          <a:xfrm>
            <a:off x="4690484" y="1511168"/>
            <a:ext cx="157774" cy="184262"/>
          </a:xfrm>
          <a:custGeom>
            <a:avLst/>
            <a:gdLst/>
            <a:ahLst/>
            <a:cxnLst/>
            <a:rect l="l" t="t" r="r" b="b"/>
            <a:pathLst>
              <a:path w="173989" h="203200">
                <a:moveTo>
                  <a:pt x="12" y="0"/>
                </a:moveTo>
                <a:lnTo>
                  <a:pt x="173748" y="101358"/>
                </a:lnTo>
                <a:lnTo>
                  <a:pt x="0" y="202692"/>
                </a:lnTo>
              </a:path>
            </a:pathLst>
          </a:custGeom>
          <a:ln w="57912">
            <a:solidFill>
              <a:srgbClr val="4A7EBB"/>
            </a:solidFill>
          </a:ln>
        </p:spPr>
        <p:txBody>
          <a:bodyPr wrap="square" lIns="0" tIns="0" rIns="0" bIns="0" rtlCol="0"/>
          <a:lstStyle/>
          <a:p>
            <a:endParaRPr sz="1632"/>
          </a:p>
        </p:txBody>
      </p:sp>
      <p:sp>
        <p:nvSpPr>
          <p:cNvPr id="34" name="object 34"/>
          <p:cNvSpPr/>
          <p:nvPr/>
        </p:nvSpPr>
        <p:spPr>
          <a:xfrm>
            <a:off x="6465905" y="1601697"/>
            <a:ext cx="686376" cy="0"/>
          </a:xfrm>
          <a:custGeom>
            <a:avLst/>
            <a:gdLst/>
            <a:ahLst/>
            <a:cxnLst/>
            <a:rect l="l" t="t" r="r" b="b"/>
            <a:pathLst>
              <a:path w="756920">
                <a:moveTo>
                  <a:pt x="0" y="0"/>
                </a:moveTo>
                <a:lnTo>
                  <a:pt x="756742" y="0"/>
                </a:lnTo>
              </a:path>
            </a:pathLst>
          </a:custGeom>
          <a:ln w="57912">
            <a:solidFill>
              <a:srgbClr val="4A7EBB"/>
            </a:solidFill>
          </a:ln>
        </p:spPr>
        <p:txBody>
          <a:bodyPr wrap="square" lIns="0" tIns="0" rIns="0" bIns="0" rtlCol="0"/>
          <a:lstStyle/>
          <a:p>
            <a:endParaRPr sz="1632"/>
          </a:p>
        </p:txBody>
      </p:sp>
      <p:sp>
        <p:nvSpPr>
          <p:cNvPr id="35" name="object 35"/>
          <p:cNvSpPr/>
          <p:nvPr/>
        </p:nvSpPr>
        <p:spPr>
          <a:xfrm>
            <a:off x="6994565" y="1509788"/>
            <a:ext cx="157774" cy="184262"/>
          </a:xfrm>
          <a:custGeom>
            <a:avLst/>
            <a:gdLst/>
            <a:ahLst/>
            <a:cxnLst/>
            <a:rect l="l" t="t" r="r" b="b"/>
            <a:pathLst>
              <a:path w="173990" h="203200">
                <a:moveTo>
                  <a:pt x="12" y="0"/>
                </a:moveTo>
                <a:lnTo>
                  <a:pt x="173748" y="101358"/>
                </a:lnTo>
                <a:lnTo>
                  <a:pt x="0" y="202692"/>
                </a:lnTo>
              </a:path>
            </a:pathLst>
          </a:custGeom>
          <a:ln w="57912">
            <a:solidFill>
              <a:srgbClr val="4A7EBB"/>
            </a:solidFill>
          </a:ln>
        </p:spPr>
        <p:txBody>
          <a:bodyPr wrap="square" lIns="0" tIns="0" rIns="0" bIns="0" rtlCol="0"/>
          <a:lstStyle/>
          <a:p>
            <a:endParaRPr sz="1632"/>
          </a:p>
        </p:txBody>
      </p:sp>
      <p:sp>
        <p:nvSpPr>
          <p:cNvPr id="36" name="object 36"/>
          <p:cNvSpPr/>
          <p:nvPr/>
        </p:nvSpPr>
        <p:spPr>
          <a:xfrm>
            <a:off x="8382691" y="1698435"/>
            <a:ext cx="469867" cy="427833"/>
          </a:xfrm>
          <a:custGeom>
            <a:avLst/>
            <a:gdLst/>
            <a:ahLst/>
            <a:cxnLst/>
            <a:rect l="l" t="t" r="r" b="b"/>
            <a:pathLst>
              <a:path w="518159" h="471805">
                <a:moveTo>
                  <a:pt x="0" y="0"/>
                </a:moveTo>
                <a:lnTo>
                  <a:pt x="517677" y="471309"/>
                </a:lnTo>
              </a:path>
            </a:pathLst>
          </a:custGeom>
          <a:ln w="57912">
            <a:solidFill>
              <a:srgbClr val="4A7EBB"/>
            </a:solidFill>
          </a:ln>
        </p:spPr>
        <p:txBody>
          <a:bodyPr wrap="square" lIns="0" tIns="0" rIns="0" bIns="0" rtlCol="0"/>
          <a:lstStyle/>
          <a:p>
            <a:endParaRPr sz="1632"/>
          </a:p>
        </p:txBody>
      </p:sp>
      <p:sp>
        <p:nvSpPr>
          <p:cNvPr id="37" name="object 37"/>
          <p:cNvSpPr/>
          <p:nvPr/>
        </p:nvSpPr>
        <p:spPr>
          <a:xfrm>
            <a:off x="8673759" y="1951796"/>
            <a:ext cx="178504" cy="174473"/>
          </a:xfrm>
          <a:custGeom>
            <a:avLst/>
            <a:gdLst/>
            <a:ahLst/>
            <a:cxnLst/>
            <a:rect l="l" t="t" r="r" b="b"/>
            <a:pathLst>
              <a:path w="196850" h="192405">
                <a:moveTo>
                  <a:pt x="136461" y="0"/>
                </a:moveTo>
                <a:lnTo>
                  <a:pt x="196697" y="191909"/>
                </a:lnTo>
                <a:lnTo>
                  <a:pt x="0" y="149872"/>
                </a:lnTo>
              </a:path>
            </a:pathLst>
          </a:custGeom>
          <a:ln w="57912">
            <a:solidFill>
              <a:srgbClr val="4A7EBB"/>
            </a:solidFill>
          </a:ln>
        </p:spPr>
        <p:txBody>
          <a:bodyPr wrap="square" lIns="0" tIns="0" rIns="0" bIns="0" rtlCol="0"/>
          <a:lstStyle/>
          <a:p>
            <a:endParaRPr sz="1632"/>
          </a:p>
        </p:txBody>
      </p:sp>
      <p:sp>
        <p:nvSpPr>
          <p:cNvPr id="38" name="object 38"/>
          <p:cNvSpPr/>
          <p:nvPr/>
        </p:nvSpPr>
        <p:spPr>
          <a:xfrm>
            <a:off x="8375781" y="1699817"/>
            <a:ext cx="616702" cy="1817859"/>
          </a:xfrm>
          <a:custGeom>
            <a:avLst/>
            <a:gdLst/>
            <a:ahLst/>
            <a:cxnLst/>
            <a:rect l="l" t="t" r="r" b="b"/>
            <a:pathLst>
              <a:path w="680084" h="2004695">
                <a:moveTo>
                  <a:pt x="0" y="0"/>
                </a:moveTo>
                <a:lnTo>
                  <a:pt x="680072" y="2004377"/>
                </a:lnTo>
              </a:path>
            </a:pathLst>
          </a:custGeom>
          <a:ln w="57912">
            <a:solidFill>
              <a:srgbClr val="4A7EBB"/>
            </a:solidFill>
          </a:ln>
        </p:spPr>
        <p:txBody>
          <a:bodyPr wrap="square" lIns="0" tIns="0" rIns="0" bIns="0" rtlCol="0"/>
          <a:lstStyle/>
          <a:p>
            <a:endParaRPr sz="1632"/>
          </a:p>
        </p:txBody>
      </p:sp>
      <p:sp>
        <p:nvSpPr>
          <p:cNvPr id="39" name="object 39"/>
          <p:cNvSpPr/>
          <p:nvPr/>
        </p:nvSpPr>
        <p:spPr>
          <a:xfrm>
            <a:off x="8854837" y="3338670"/>
            <a:ext cx="174473" cy="179080"/>
          </a:xfrm>
          <a:custGeom>
            <a:avLst/>
            <a:gdLst/>
            <a:ahLst/>
            <a:cxnLst/>
            <a:rect l="l" t="t" r="r" b="b"/>
            <a:pathLst>
              <a:path w="192404" h="197485">
                <a:moveTo>
                  <a:pt x="191947" y="0"/>
                </a:moveTo>
                <a:lnTo>
                  <a:pt x="151790" y="197078"/>
                </a:lnTo>
                <a:lnTo>
                  <a:pt x="0" y="65112"/>
                </a:lnTo>
              </a:path>
            </a:pathLst>
          </a:custGeom>
          <a:ln w="57912">
            <a:solidFill>
              <a:srgbClr val="4A7EBB"/>
            </a:solidFill>
          </a:ln>
        </p:spPr>
        <p:txBody>
          <a:bodyPr wrap="square" lIns="0" tIns="0" rIns="0" bIns="0" rtlCol="0"/>
          <a:lstStyle/>
          <a:p>
            <a:endParaRPr sz="1632"/>
          </a:p>
        </p:txBody>
      </p:sp>
      <p:sp>
        <p:nvSpPr>
          <p:cNvPr id="40" name="object 40"/>
          <p:cNvSpPr/>
          <p:nvPr/>
        </p:nvSpPr>
        <p:spPr>
          <a:xfrm>
            <a:off x="5829431" y="1677705"/>
            <a:ext cx="1415938" cy="1542617"/>
          </a:xfrm>
          <a:custGeom>
            <a:avLst/>
            <a:gdLst/>
            <a:ahLst/>
            <a:cxnLst/>
            <a:rect l="l" t="t" r="r" b="b"/>
            <a:pathLst>
              <a:path w="1561465" h="1701164">
                <a:moveTo>
                  <a:pt x="1561426" y="0"/>
                </a:moveTo>
                <a:lnTo>
                  <a:pt x="0" y="1700834"/>
                </a:lnTo>
              </a:path>
            </a:pathLst>
          </a:custGeom>
          <a:ln w="57912">
            <a:solidFill>
              <a:srgbClr val="4A7EBB"/>
            </a:solidFill>
          </a:ln>
        </p:spPr>
        <p:txBody>
          <a:bodyPr wrap="square" lIns="0" tIns="0" rIns="0" bIns="0" rtlCol="0"/>
          <a:lstStyle/>
          <a:p>
            <a:endParaRPr sz="1632"/>
          </a:p>
        </p:txBody>
      </p:sp>
      <p:sp>
        <p:nvSpPr>
          <p:cNvPr id="41" name="object 41"/>
          <p:cNvSpPr/>
          <p:nvPr/>
        </p:nvSpPr>
        <p:spPr>
          <a:xfrm>
            <a:off x="5829431" y="3041820"/>
            <a:ext cx="174473" cy="178504"/>
          </a:xfrm>
          <a:custGeom>
            <a:avLst/>
            <a:gdLst/>
            <a:ahLst/>
            <a:cxnLst/>
            <a:rect l="l" t="t" r="r" b="b"/>
            <a:pathLst>
              <a:path w="192404" h="196850">
                <a:moveTo>
                  <a:pt x="42824" y="0"/>
                </a:moveTo>
                <a:lnTo>
                  <a:pt x="0" y="196519"/>
                </a:lnTo>
                <a:lnTo>
                  <a:pt x="192138" y="137071"/>
                </a:lnTo>
              </a:path>
            </a:pathLst>
          </a:custGeom>
          <a:ln w="57912">
            <a:solidFill>
              <a:srgbClr val="4A7EBB"/>
            </a:solidFill>
          </a:ln>
        </p:spPr>
        <p:txBody>
          <a:bodyPr wrap="square" lIns="0" tIns="0" rIns="0" bIns="0" rtlCol="0"/>
          <a:lstStyle/>
          <a:p>
            <a:endParaRPr sz="1632"/>
          </a:p>
        </p:txBody>
      </p:sp>
      <p:sp>
        <p:nvSpPr>
          <p:cNvPr id="42" name="object 42"/>
          <p:cNvSpPr/>
          <p:nvPr/>
        </p:nvSpPr>
        <p:spPr>
          <a:xfrm>
            <a:off x="6122234" y="1716400"/>
            <a:ext cx="1090025" cy="3456638"/>
          </a:xfrm>
          <a:custGeom>
            <a:avLst/>
            <a:gdLst/>
            <a:ahLst/>
            <a:cxnLst/>
            <a:rect l="l" t="t" r="r" b="b"/>
            <a:pathLst>
              <a:path w="1202054" h="3811904">
                <a:moveTo>
                  <a:pt x="1201953" y="0"/>
                </a:moveTo>
                <a:lnTo>
                  <a:pt x="0" y="3811841"/>
                </a:lnTo>
              </a:path>
            </a:pathLst>
          </a:custGeom>
          <a:ln w="57912">
            <a:solidFill>
              <a:srgbClr val="4A7EBB"/>
            </a:solidFill>
          </a:ln>
        </p:spPr>
        <p:txBody>
          <a:bodyPr wrap="square" lIns="0" tIns="0" rIns="0" bIns="0" rtlCol="0"/>
          <a:lstStyle/>
          <a:p>
            <a:endParaRPr sz="1632"/>
          </a:p>
        </p:txBody>
      </p:sp>
      <p:sp>
        <p:nvSpPr>
          <p:cNvPr id="43" name="object 43"/>
          <p:cNvSpPr/>
          <p:nvPr/>
        </p:nvSpPr>
        <p:spPr>
          <a:xfrm>
            <a:off x="6081949" y="4995089"/>
            <a:ext cx="175625" cy="177928"/>
          </a:xfrm>
          <a:custGeom>
            <a:avLst/>
            <a:gdLst/>
            <a:ahLst/>
            <a:cxnLst/>
            <a:rect l="l" t="t" r="r" b="b"/>
            <a:pathLst>
              <a:path w="193675" h="196214">
                <a:moveTo>
                  <a:pt x="0" y="0"/>
                </a:moveTo>
                <a:lnTo>
                  <a:pt x="44411" y="196164"/>
                </a:lnTo>
                <a:lnTo>
                  <a:pt x="193306" y="60947"/>
                </a:lnTo>
              </a:path>
            </a:pathLst>
          </a:custGeom>
          <a:ln w="57912">
            <a:solidFill>
              <a:srgbClr val="4A7EBB"/>
            </a:solidFill>
          </a:ln>
        </p:spPr>
        <p:txBody>
          <a:bodyPr wrap="square" lIns="0" tIns="0" rIns="0" bIns="0" rtlCol="0"/>
          <a:lstStyle/>
          <a:p>
            <a:endParaRPr sz="1632"/>
          </a:p>
        </p:txBody>
      </p:sp>
      <p:sp>
        <p:nvSpPr>
          <p:cNvPr id="44" name="object 44"/>
          <p:cNvSpPr/>
          <p:nvPr/>
        </p:nvSpPr>
        <p:spPr>
          <a:xfrm>
            <a:off x="2995793" y="3449385"/>
            <a:ext cx="1843195" cy="94433"/>
          </a:xfrm>
          <a:custGeom>
            <a:avLst/>
            <a:gdLst/>
            <a:ahLst/>
            <a:cxnLst/>
            <a:rect l="l" t="t" r="r" b="b"/>
            <a:pathLst>
              <a:path w="2032635" h="104139">
                <a:moveTo>
                  <a:pt x="0" y="0"/>
                </a:moveTo>
                <a:lnTo>
                  <a:pt x="2032520" y="103759"/>
                </a:lnTo>
              </a:path>
            </a:pathLst>
          </a:custGeom>
          <a:ln w="57912">
            <a:solidFill>
              <a:srgbClr val="00B050"/>
            </a:solidFill>
          </a:ln>
        </p:spPr>
        <p:txBody>
          <a:bodyPr wrap="square" lIns="0" tIns="0" rIns="0" bIns="0" rtlCol="0"/>
          <a:lstStyle/>
          <a:p>
            <a:endParaRPr sz="1632"/>
          </a:p>
        </p:txBody>
      </p:sp>
      <p:sp>
        <p:nvSpPr>
          <p:cNvPr id="45" name="object 45"/>
          <p:cNvSpPr/>
          <p:nvPr/>
        </p:nvSpPr>
        <p:spPr>
          <a:xfrm>
            <a:off x="4676865" y="3443649"/>
            <a:ext cx="162381" cy="183686"/>
          </a:xfrm>
          <a:custGeom>
            <a:avLst/>
            <a:gdLst/>
            <a:ahLst/>
            <a:cxnLst/>
            <a:rect l="l" t="t" r="r" b="b"/>
            <a:pathLst>
              <a:path w="179070" h="202564">
                <a:moveTo>
                  <a:pt x="10337" y="0"/>
                </a:moveTo>
                <a:lnTo>
                  <a:pt x="178676" y="110083"/>
                </a:lnTo>
                <a:lnTo>
                  <a:pt x="0" y="202425"/>
                </a:lnTo>
              </a:path>
            </a:pathLst>
          </a:custGeom>
          <a:ln w="57912">
            <a:solidFill>
              <a:srgbClr val="00B050"/>
            </a:solidFill>
          </a:ln>
        </p:spPr>
        <p:txBody>
          <a:bodyPr wrap="square" lIns="0" tIns="0" rIns="0" bIns="0" rtlCol="0"/>
          <a:lstStyle/>
          <a:p>
            <a:endParaRPr sz="1632"/>
          </a:p>
        </p:txBody>
      </p:sp>
      <p:sp>
        <p:nvSpPr>
          <p:cNvPr id="46" name="object 46"/>
          <p:cNvSpPr/>
          <p:nvPr/>
        </p:nvSpPr>
        <p:spPr>
          <a:xfrm>
            <a:off x="6295398" y="3461953"/>
            <a:ext cx="808449" cy="2303"/>
          </a:xfrm>
          <a:custGeom>
            <a:avLst/>
            <a:gdLst/>
            <a:ahLst/>
            <a:cxnLst/>
            <a:rect l="l" t="t" r="r" b="b"/>
            <a:pathLst>
              <a:path w="891539" h="2539">
                <a:moveTo>
                  <a:pt x="0" y="0"/>
                </a:moveTo>
                <a:lnTo>
                  <a:pt x="891171" y="2247"/>
                </a:lnTo>
              </a:path>
            </a:pathLst>
          </a:custGeom>
          <a:ln w="57912">
            <a:solidFill>
              <a:srgbClr val="00B050"/>
            </a:solidFill>
          </a:ln>
        </p:spPr>
        <p:txBody>
          <a:bodyPr wrap="square" lIns="0" tIns="0" rIns="0" bIns="0" rtlCol="0"/>
          <a:lstStyle/>
          <a:p>
            <a:endParaRPr sz="1632"/>
          </a:p>
        </p:txBody>
      </p:sp>
      <p:sp>
        <p:nvSpPr>
          <p:cNvPr id="47" name="object 47"/>
          <p:cNvSpPr/>
          <p:nvPr/>
        </p:nvSpPr>
        <p:spPr>
          <a:xfrm>
            <a:off x="6945736" y="3371685"/>
            <a:ext cx="157774" cy="184262"/>
          </a:xfrm>
          <a:custGeom>
            <a:avLst/>
            <a:gdLst/>
            <a:ahLst/>
            <a:cxnLst/>
            <a:rect l="l" t="t" r="r" b="b"/>
            <a:pathLst>
              <a:path w="173989" h="203200">
                <a:moveTo>
                  <a:pt x="520" y="0"/>
                </a:moveTo>
                <a:lnTo>
                  <a:pt x="173989" y="101790"/>
                </a:lnTo>
                <a:lnTo>
                  <a:pt x="0" y="202692"/>
                </a:lnTo>
              </a:path>
            </a:pathLst>
          </a:custGeom>
          <a:ln w="57912">
            <a:solidFill>
              <a:srgbClr val="00B050"/>
            </a:solidFill>
          </a:ln>
        </p:spPr>
        <p:txBody>
          <a:bodyPr wrap="square" lIns="0" tIns="0" rIns="0" bIns="0" rtlCol="0"/>
          <a:lstStyle/>
          <a:p>
            <a:endParaRPr sz="1632"/>
          </a:p>
        </p:txBody>
      </p:sp>
      <p:sp>
        <p:nvSpPr>
          <p:cNvPr id="48" name="object 48"/>
          <p:cNvSpPr/>
          <p:nvPr/>
        </p:nvSpPr>
        <p:spPr>
          <a:xfrm>
            <a:off x="6295400" y="3370440"/>
            <a:ext cx="157774" cy="184262"/>
          </a:xfrm>
          <a:custGeom>
            <a:avLst/>
            <a:gdLst/>
            <a:ahLst/>
            <a:cxnLst/>
            <a:rect l="l" t="t" r="r" b="b"/>
            <a:pathLst>
              <a:path w="173989" h="203200">
                <a:moveTo>
                  <a:pt x="173482" y="202691"/>
                </a:moveTo>
                <a:lnTo>
                  <a:pt x="0" y="100914"/>
                </a:lnTo>
                <a:lnTo>
                  <a:pt x="173990" y="0"/>
                </a:lnTo>
              </a:path>
            </a:pathLst>
          </a:custGeom>
          <a:ln w="57911">
            <a:solidFill>
              <a:srgbClr val="00B050"/>
            </a:solidFill>
          </a:ln>
        </p:spPr>
        <p:txBody>
          <a:bodyPr wrap="square" lIns="0" tIns="0" rIns="0" bIns="0" rtlCol="0"/>
          <a:lstStyle/>
          <a:p>
            <a:endParaRPr sz="1632"/>
          </a:p>
        </p:txBody>
      </p:sp>
      <p:sp>
        <p:nvSpPr>
          <p:cNvPr id="49" name="object 49"/>
          <p:cNvSpPr/>
          <p:nvPr/>
        </p:nvSpPr>
        <p:spPr>
          <a:xfrm>
            <a:off x="8168487" y="3569616"/>
            <a:ext cx="579849" cy="579849"/>
          </a:xfrm>
          <a:custGeom>
            <a:avLst/>
            <a:gdLst/>
            <a:ahLst/>
            <a:cxnLst/>
            <a:rect l="l" t="t" r="r" b="b"/>
            <a:pathLst>
              <a:path w="639445" h="639445">
                <a:moveTo>
                  <a:pt x="0" y="0"/>
                </a:moveTo>
                <a:lnTo>
                  <a:pt x="638911" y="638911"/>
                </a:lnTo>
              </a:path>
            </a:pathLst>
          </a:custGeom>
          <a:ln w="57912">
            <a:solidFill>
              <a:srgbClr val="00B050"/>
            </a:solidFill>
          </a:ln>
        </p:spPr>
        <p:txBody>
          <a:bodyPr wrap="square" lIns="0" tIns="0" rIns="0" bIns="0" rtlCol="0"/>
          <a:lstStyle/>
          <a:p>
            <a:endParaRPr sz="1632"/>
          </a:p>
        </p:txBody>
      </p:sp>
      <p:sp>
        <p:nvSpPr>
          <p:cNvPr id="50" name="object 50"/>
          <p:cNvSpPr/>
          <p:nvPr/>
        </p:nvSpPr>
        <p:spPr>
          <a:xfrm>
            <a:off x="8571470" y="3972592"/>
            <a:ext cx="176776" cy="176776"/>
          </a:xfrm>
          <a:custGeom>
            <a:avLst/>
            <a:gdLst/>
            <a:ahLst/>
            <a:cxnLst/>
            <a:rect l="l" t="t" r="r" b="b"/>
            <a:pathLst>
              <a:path w="194945" h="194945">
                <a:moveTo>
                  <a:pt x="143332" y="0"/>
                </a:moveTo>
                <a:lnTo>
                  <a:pt x="194513" y="194513"/>
                </a:lnTo>
                <a:lnTo>
                  <a:pt x="0" y="143319"/>
                </a:lnTo>
              </a:path>
            </a:pathLst>
          </a:custGeom>
          <a:ln w="57912">
            <a:solidFill>
              <a:srgbClr val="00B050"/>
            </a:solidFill>
          </a:ln>
        </p:spPr>
        <p:txBody>
          <a:bodyPr wrap="square" lIns="0" tIns="0" rIns="0" bIns="0" rtlCol="0"/>
          <a:lstStyle/>
          <a:p>
            <a:endParaRPr sz="1632"/>
          </a:p>
        </p:txBody>
      </p:sp>
      <p:sp>
        <p:nvSpPr>
          <p:cNvPr id="51" name="object 51"/>
          <p:cNvSpPr/>
          <p:nvPr/>
        </p:nvSpPr>
        <p:spPr>
          <a:xfrm>
            <a:off x="4062487" y="2841156"/>
            <a:ext cx="723170" cy="462301"/>
          </a:xfrm>
          <a:custGeom>
            <a:avLst/>
            <a:gdLst/>
            <a:ahLst/>
            <a:cxnLst/>
            <a:rect l="l" t="t" r="r" b="b"/>
            <a:pathLst>
              <a:path w="785495" h="251460">
                <a:moveTo>
                  <a:pt x="0" y="0"/>
                </a:moveTo>
                <a:lnTo>
                  <a:pt x="785495" y="251142"/>
                </a:lnTo>
              </a:path>
            </a:pathLst>
          </a:custGeom>
          <a:ln w="57911">
            <a:solidFill>
              <a:srgbClr val="00B050"/>
            </a:solidFill>
          </a:ln>
        </p:spPr>
        <p:txBody>
          <a:bodyPr wrap="square" lIns="0" tIns="0" rIns="0" bIns="0" rtlCol="0"/>
          <a:lstStyle/>
          <a:p>
            <a:endParaRPr sz="1632"/>
          </a:p>
        </p:txBody>
      </p:sp>
      <p:sp>
        <p:nvSpPr>
          <p:cNvPr id="52" name="object 52"/>
          <p:cNvSpPr/>
          <p:nvPr/>
        </p:nvSpPr>
        <p:spPr>
          <a:xfrm>
            <a:off x="4691464" y="3188013"/>
            <a:ext cx="178504" cy="175625"/>
          </a:xfrm>
          <a:custGeom>
            <a:avLst/>
            <a:gdLst/>
            <a:ahLst/>
            <a:cxnLst/>
            <a:rect l="l" t="t" r="r" b="b"/>
            <a:pathLst>
              <a:path w="196850" h="193675">
                <a:moveTo>
                  <a:pt x="61734" y="0"/>
                </a:moveTo>
                <a:lnTo>
                  <a:pt x="196341" y="149453"/>
                </a:lnTo>
                <a:lnTo>
                  <a:pt x="0" y="193065"/>
                </a:lnTo>
              </a:path>
            </a:pathLst>
          </a:custGeom>
          <a:ln w="57912">
            <a:solidFill>
              <a:srgbClr val="00B050"/>
            </a:solidFill>
          </a:ln>
        </p:spPr>
        <p:txBody>
          <a:bodyPr wrap="square" lIns="0" tIns="0" rIns="0" bIns="0" rtlCol="0"/>
          <a:lstStyle/>
          <a:p>
            <a:endParaRPr sz="1632"/>
          </a:p>
        </p:txBody>
      </p:sp>
      <p:sp>
        <p:nvSpPr>
          <p:cNvPr id="53" name="object 53"/>
          <p:cNvSpPr/>
          <p:nvPr/>
        </p:nvSpPr>
        <p:spPr>
          <a:xfrm>
            <a:off x="2995793" y="3463204"/>
            <a:ext cx="2849726" cy="1730335"/>
          </a:xfrm>
          <a:custGeom>
            <a:avLst/>
            <a:gdLst/>
            <a:ahLst/>
            <a:cxnLst/>
            <a:rect l="l" t="t" r="r" b="b"/>
            <a:pathLst>
              <a:path w="3142615" h="1908175">
                <a:moveTo>
                  <a:pt x="0" y="0"/>
                </a:moveTo>
                <a:lnTo>
                  <a:pt x="3142500" y="1907628"/>
                </a:lnTo>
              </a:path>
            </a:pathLst>
          </a:custGeom>
          <a:ln w="57912">
            <a:solidFill>
              <a:srgbClr val="C00000"/>
            </a:solidFill>
          </a:ln>
        </p:spPr>
        <p:txBody>
          <a:bodyPr wrap="square" lIns="0" tIns="0" rIns="0" bIns="0" rtlCol="0"/>
          <a:lstStyle/>
          <a:p>
            <a:endParaRPr sz="1632"/>
          </a:p>
        </p:txBody>
      </p:sp>
      <p:sp>
        <p:nvSpPr>
          <p:cNvPr id="54" name="object 54"/>
          <p:cNvSpPr/>
          <p:nvPr/>
        </p:nvSpPr>
        <p:spPr>
          <a:xfrm>
            <a:off x="5663050" y="5032732"/>
            <a:ext cx="182535" cy="160653"/>
          </a:xfrm>
          <a:custGeom>
            <a:avLst/>
            <a:gdLst/>
            <a:ahLst/>
            <a:cxnLst/>
            <a:rect l="l" t="t" r="r" b="b"/>
            <a:pathLst>
              <a:path w="201295" h="177164">
                <a:moveTo>
                  <a:pt x="105194" y="0"/>
                </a:moveTo>
                <a:lnTo>
                  <a:pt x="201104" y="176796"/>
                </a:lnTo>
                <a:lnTo>
                  <a:pt x="0" y="173266"/>
                </a:lnTo>
              </a:path>
            </a:pathLst>
          </a:custGeom>
          <a:ln w="57912">
            <a:solidFill>
              <a:srgbClr val="C00000"/>
            </a:solidFill>
          </a:ln>
        </p:spPr>
        <p:txBody>
          <a:bodyPr wrap="square" lIns="0" tIns="0" rIns="0" bIns="0" rtlCol="0"/>
          <a:lstStyle/>
          <a:p>
            <a:endParaRPr sz="1632"/>
          </a:p>
        </p:txBody>
      </p:sp>
      <p:sp>
        <p:nvSpPr>
          <p:cNvPr id="55" name="object 55"/>
          <p:cNvSpPr/>
          <p:nvPr/>
        </p:nvSpPr>
        <p:spPr>
          <a:xfrm>
            <a:off x="3997141" y="4947430"/>
            <a:ext cx="815185" cy="453418"/>
          </a:xfrm>
          <a:custGeom>
            <a:avLst/>
            <a:gdLst/>
            <a:ahLst/>
            <a:cxnLst/>
            <a:rect l="l" t="t" r="r" b="b"/>
            <a:pathLst>
              <a:path w="532764" h="215900">
                <a:moveTo>
                  <a:pt x="0" y="0"/>
                </a:moveTo>
                <a:lnTo>
                  <a:pt x="532320" y="215353"/>
                </a:lnTo>
              </a:path>
            </a:pathLst>
          </a:custGeom>
          <a:ln w="57912">
            <a:solidFill>
              <a:srgbClr val="C00000"/>
            </a:solidFill>
          </a:ln>
        </p:spPr>
        <p:txBody>
          <a:bodyPr wrap="square" lIns="0" tIns="0" rIns="0" bIns="0" rtlCol="0"/>
          <a:lstStyle/>
          <a:p>
            <a:endParaRPr sz="1632"/>
          </a:p>
        </p:txBody>
      </p:sp>
      <p:sp>
        <p:nvSpPr>
          <p:cNvPr id="56" name="object 56"/>
          <p:cNvSpPr/>
          <p:nvPr/>
        </p:nvSpPr>
        <p:spPr>
          <a:xfrm>
            <a:off x="4661991" y="5263770"/>
            <a:ext cx="180807" cy="170442"/>
          </a:xfrm>
          <a:custGeom>
            <a:avLst/>
            <a:gdLst/>
            <a:ahLst/>
            <a:cxnLst/>
            <a:rect l="l" t="t" r="r" b="b"/>
            <a:pathLst>
              <a:path w="199389" h="187960">
                <a:moveTo>
                  <a:pt x="76022" y="0"/>
                </a:moveTo>
                <a:lnTo>
                  <a:pt x="199059" y="159105"/>
                </a:lnTo>
                <a:lnTo>
                  <a:pt x="0" y="187896"/>
                </a:lnTo>
              </a:path>
            </a:pathLst>
          </a:custGeom>
          <a:ln w="57912">
            <a:solidFill>
              <a:srgbClr val="C00000"/>
            </a:solidFill>
          </a:ln>
        </p:spPr>
        <p:txBody>
          <a:bodyPr wrap="square" lIns="0" tIns="0" rIns="0" bIns="0" rtlCol="0"/>
          <a:lstStyle/>
          <a:p>
            <a:endParaRPr sz="1632"/>
          </a:p>
        </p:txBody>
      </p:sp>
      <p:sp>
        <p:nvSpPr>
          <p:cNvPr id="57" name="object 57"/>
          <p:cNvSpPr/>
          <p:nvPr/>
        </p:nvSpPr>
        <p:spPr>
          <a:xfrm>
            <a:off x="6448795" y="5427404"/>
            <a:ext cx="654130" cy="5758"/>
          </a:xfrm>
          <a:custGeom>
            <a:avLst/>
            <a:gdLst/>
            <a:ahLst/>
            <a:cxnLst/>
            <a:rect l="l" t="t" r="r" b="b"/>
            <a:pathLst>
              <a:path w="721360" h="6350">
                <a:moveTo>
                  <a:pt x="0" y="6032"/>
                </a:moveTo>
                <a:lnTo>
                  <a:pt x="721004" y="0"/>
                </a:lnTo>
              </a:path>
            </a:pathLst>
          </a:custGeom>
          <a:ln w="57912">
            <a:solidFill>
              <a:srgbClr val="C00000"/>
            </a:solidFill>
          </a:ln>
        </p:spPr>
        <p:txBody>
          <a:bodyPr wrap="square" lIns="0" tIns="0" rIns="0" bIns="0" rtlCol="0"/>
          <a:lstStyle/>
          <a:p>
            <a:endParaRPr sz="1632"/>
          </a:p>
        </p:txBody>
      </p:sp>
      <p:sp>
        <p:nvSpPr>
          <p:cNvPr id="58" name="object 58"/>
          <p:cNvSpPr/>
          <p:nvPr/>
        </p:nvSpPr>
        <p:spPr>
          <a:xfrm>
            <a:off x="6944288" y="5336843"/>
            <a:ext cx="158350" cy="184262"/>
          </a:xfrm>
          <a:custGeom>
            <a:avLst/>
            <a:gdLst/>
            <a:ahLst/>
            <a:cxnLst/>
            <a:rect l="l" t="t" r="r" b="b"/>
            <a:pathLst>
              <a:path w="174625" h="203200">
                <a:moveTo>
                  <a:pt x="1701" y="202679"/>
                </a:moveTo>
                <a:lnTo>
                  <a:pt x="174574" y="99872"/>
                </a:lnTo>
                <a:lnTo>
                  <a:pt x="0" y="0"/>
                </a:lnTo>
              </a:path>
            </a:pathLst>
          </a:custGeom>
          <a:ln w="57912">
            <a:solidFill>
              <a:srgbClr val="C00000"/>
            </a:solidFill>
          </a:ln>
        </p:spPr>
        <p:txBody>
          <a:bodyPr wrap="square" lIns="0" tIns="0" rIns="0" bIns="0" rtlCol="0"/>
          <a:lstStyle/>
          <a:p>
            <a:endParaRPr sz="1632"/>
          </a:p>
        </p:txBody>
      </p:sp>
      <p:sp>
        <p:nvSpPr>
          <p:cNvPr id="59" name="object 59"/>
          <p:cNvSpPr/>
          <p:nvPr/>
        </p:nvSpPr>
        <p:spPr>
          <a:xfrm>
            <a:off x="6448797" y="5339670"/>
            <a:ext cx="158350" cy="184262"/>
          </a:xfrm>
          <a:custGeom>
            <a:avLst/>
            <a:gdLst/>
            <a:ahLst/>
            <a:cxnLst/>
            <a:rect l="l" t="t" r="r" b="b"/>
            <a:pathLst>
              <a:path w="174625" h="203200">
                <a:moveTo>
                  <a:pt x="172885" y="0"/>
                </a:moveTo>
                <a:lnTo>
                  <a:pt x="0" y="102781"/>
                </a:lnTo>
                <a:lnTo>
                  <a:pt x="174574" y="202679"/>
                </a:lnTo>
              </a:path>
            </a:pathLst>
          </a:custGeom>
          <a:ln w="57912">
            <a:solidFill>
              <a:srgbClr val="C00000"/>
            </a:solidFill>
          </a:ln>
        </p:spPr>
        <p:txBody>
          <a:bodyPr wrap="square" lIns="0" tIns="0" rIns="0" bIns="0" rtlCol="0"/>
          <a:lstStyle/>
          <a:p>
            <a:endParaRPr sz="1632"/>
          </a:p>
        </p:txBody>
      </p:sp>
      <p:sp>
        <p:nvSpPr>
          <p:cNvPr id="60" name="object 60"/>
          <p:cNvSpPr/>
          <p:nvPr/>
        </p:nvSpPr>
        <p:spPr>
          <a:xfrm>
            <a:off x="8583076" y="4527433"/>
            <a:ext cx="328792" cy="960926"/>
          </a:xfrm>
          <a:custGeom>
            <a:avLst/>
            <a:gdLst/>
            <a:ahLst/>
            <a:cxnLst/>
            <a:rect l="l" t="t" r="r" b="b"/>
            <a:pathLst>
              <a:path w="283209" h="1019810">
                <a:moveTo>
                  <a:pt x="0" y="1019810"/>
                </a:moveTo>
                <a:lnTo>
                  <a:pt x="283108" y="0"/>
                </a:lnTo>
              </a:path>
            </a:pathLst>
          </a:custGeom>
          <a:ln w="57912">
            <a:solidFill>
              <a:srgbClr val="C00000"/>
            </a:solidFill>
          </a:ln>
        </p:spPr>
        <p:txBody>
          <a:bodyPr wrap="square" lIns="0" tIns="0" rIns="0" bIns="0" rtlCol="0"/>
          <a:lstStyle/>
          <a:p>
            <a:endParaRPr sz="1632"/>
          </a:p>
        </p:txBody>
      </p:sp>
      <p:sp>
        <p:nvSpPr>
          <p:cNvPr id="61" name="object 61"/>
          <p:cNvSpPr/>
          <p:nvPr/>
        </p:nvSpPr>
        <p:spPr>
          <a:xfrm>
            <a:off x="8786793" y="4504070"/>
            <a:ext cx="177352" cy="176776"/>
          </a:xfrm>
          <a:custGeom>
            <a:avLst/>
            <a:gdLst/>
            <a:ahLst/>
            <a:cxnLst/>
            <a:rect l="l" t="t" r="r" b="b"/>
            <a:pathLst>
              <a:path w="195579" h="194945">
                <a:moveTo>
                  <a:pt x="195313" y="194513"/>
                </a:moveTo>
                <a:lnTo>
                  <a:pt x="144119" y="0"/>
                </a:lnTo>
                <a:lnTo>
                  <a:pt x="0" y="140296"/>
                </a:lnTo>
              </a:path>
            </a:pathLst>
          </a:custGeom>
          <a:ln w="57912">
            <a:solidFill>
              <a:srgbClr val="C00000"/>
            </a:solidFill>
          </a:ln>
        </p:spPr>
        <p:txBody>
          <a:bodyPr wrap="square" lIns="0" tIns="0" rIns="0" bIns="0" rtlCol="0"/>
          <a:lstStyle/>
          <a:p>
            <a:endParaRPr sz="1632"/>
          </a:p>
        </p:txBody>
      </p:sp>
      <p:sp>
        <p:nvSpPr>
          <p:cNvPr id="62" name="object 62"/>
          <p:cNvSpPr txBox="1"/>
          <p:nvPr/>
        </p:nvSpPr>
        <p:spPr>
          <a:xfrm>
            <a:off x="10147343" y="1394650"/>
            <a:ext cx="251159" cy="4752807"/>
          </a:xfrm>
          <a:prstGeom prst="rect">
            <a:avLst/>
          </a:prstGeom>
          <a:ln w="6096">
            <a:solidFill>
              <a:srgbClr val="000000"/>
            </a:solidFill>
          </a:ln>
        </p:spPr>
        <p:txBody>
          <a:bodyPr vert="vert" wrap="square" lIns="0" tIns="77160" rIns="0" bIns="0" rtlCol="0">
            <a:spAutoFit/>
          </a:bodyPr>
          <a:lstStyle/>
          <a:p>
            <a:pPr algn="ctr">
              <a:spcBef>
                <a:spcPts val="608"/>
              </a:spcBef>
            </a:pPr>
            <a:r>
              <a:rPr sz="1632" spc="-5" dirty="0">
                <a:latin typeface="Calibri"/>
                <a:cs typeface="Calibri"/>
              </a:rPr>
              <a:t>E</a:t>
            </a:r>
            <a:r>
              <a:rPr sz="1632" dirty="0">
                <a:latin typeface="Calibri"/>
                <a:cs typeface="Calibri"/>
              </a:rPr>
              <a:t>N</a:t>
            </a:r>
            <a:r>
              <a:rPr sz="1632" spc="-5" dirty="0">
                <a:latin typeface="Calibri"/>
                <a:cs typeface="Calibri"/>
              </a:rPr>
              <a:t>E</a:t>
            </a:r>
            <a:r>
              <a:rPr sz="1632" spc="-9" dirty="0">
                <a:latin typeface="Calibri"/>
                <a:cs typeface="Calibri"/>
              </a:rPr>
              <a:t>R</a:t>
            </a:r>
            <a:r>
              <a:rPr sz="1632" dirty="0">
                <a:latin typeface="Calibri"/>
                <a:cs typeface="Calibri"/>
              </a:rPr>
              <a:t>GY</a:t>
            </a:r>
            <a:endParaRPr sz="1632">
              <a:latin typeface="Calibri"/>
              <a:cs typeface="Calibri"/>
            </a:endParaRPr>
          </a:p>
        </p:txBody>
      </p:sp>
      <p:sp>
        <p:nvSpPr>
          <p:cNvPr id="63" name="object 63"/>
          <p:cNvSpPr/>
          <p:nvPr/>
        </p:nvSpPr>
        <p:spPr>
          <a:xfrm>
            <a:off x="8346046" y="1705419"/>
            <a:ext cx="1659187" cy="45719"/>
          </a:xfrm>
          <a:custGeom>
            <a:avLst/>
            <a:gdLst/>
            <a:ahLst/>
            <a:cxnLst/>
            <a:rect l="l" t="t" r="r" b="b"/>
            <a:pathLst>
              <a:path w="1754504" h="43814">
                <a:moveTo>
                  <a:pt x="0" y="43662"/>
                </a:moveTo>
                <a:lnTo>
                  <a:pt x="1754339" y="0"/>
                </a:lnTo>
              </a:path>
            </a:pathLst>
          </a:custGeom>
          <a:ln w="57911">
            <a:solidFill>
              <a:srgbClr val="4A7EBB"/>
            </a:solidFill>
          </a:ln>
        </p:spPr>
        <p:txBody>
          <a:bodyPr wrap="square" lIns="0" tIns="0" rIns="0" bIns="0" rtlCol="0"/>
          <a:lstStyle/>
          <a:p>
            <a:endParaRPr sz="1632"/>
          </a:p>
        </p:txBody>
      </p:sp>
      <p:sp>
        <p:nvSpPr>
          <p:cNvPr id="64" name="object 64"/>
          <p:cNvSpPr/>
          <p:nvPr/>
        </p:nvSpPr>
        <p:spPr>
          <a:xfrm>
            <a:off x="9907522" y="1613288"/>
            <a:ext cx="160078" cy="184262"/>
          </a:xfrm>
          <a:custGeom>
            <a:avLst/>
            <a:gdLst/>
            <a:ahLst/>
            <a:cxnLst/>
            <a:rect l="l" t="t" r="r" b="b"/>
            <a:pathLst>
              <a:path w="176529" h="203200">
                <a:moveTo>
                  <a:pt x="5054" y="202628"/>
                </a:moveTo>
                <a:lnTo>
                  <a:pt x="176212" y="96989"/>
                </a:lnTo>
                <a:lnTo>
                  <a:pt x="0" y="0"/>
                </a:lnTo>
              </a:path>
            </a:pathLst>
          </a:custGeom>
          <a:ln w="57912">
            <a:solidFill>
              <a:srgbClr val="4A7EBB"/>
            </a:solidFill>
          </a:ln>
        </p:spPr>
        <p:txBody>
          <a:bodyPr wrap="square" lIns="0" tIns="0" rIns="0" bIns="0" rtlCol="0"/>
          <a:lstStyle/>
          <a:p>
            <a:endParaRPr sz="1632"/>
          </a:p>
        </p:txBody>
      </p:sp>
      <p:sp>
        <p:nvSpPr>
          <p:cNvPr id="65" name="object 65"/>
          <p:cNvSpPr/>
          <p:nvPr/>
        </p:nvSpPr>
        <p:spPr>
          <a:xfrm>
            <a:off x="2978331" y="5783308"/>
            <a:ext cx="7089269" cy="68808"/>
          </a:xfrm>
          <a:custGeom>
            <a:avLst/>
            <a:gdLst/>
            <a:ahLst/>
            <a:cxnLst/>
            <a:rect l="l" t="t" r="r" b="b"/>
            <a:pathLst>
              <a:path w="7709534" h="48260">
                <a:moveTo>
                  <a:pt x="0" y="0"/>
                </a:moveTo>
                <a:lnTo>
                  <a:pt x="7709357" y="47904"/>
                </a:lnTo>
              </a:path>
            </a:pathLst>
          </a:custGeom>
          <a:ln w="57912">
            <a:solidFill>
              <a:srgbClr val="FFC000"/>
            </a:solidFill>
          </a:ln>
        </p:spPr>
        <p:txBody>
          <a:bodyPr wrap="square" lIns="0" tIns="0" rIns="0" bIns="0" rtlCol="0"/>
          <a:lstStyle/>
          <a:p>
            <a:endParaRPr sz="1632"/>
          </a:p>
        </p:txBody>
      </p:sp>
      <p:sp>
        <p:nvSpPr>
          <p:cNvPr id="66" name="object 66"/>
          <p:cNvSpPr/>
          <p:nvPr/>
        </p:nvSpPr>
        <p:spPr>
          <a:xfrm>
            <a:off x="9949190" y="5756308"/>
            <a:ext cx="158350" cy="184262"/>
          </a:xfrm>
          <a:custGeom>
            <a:avLst/>
            <a:gdLst/>
            <a:ahLst/>
            <a:cxnLst/>
            <a:rect l="l" t="t" r="r" b="b"/>
            <a:pathLst>
              <a:path w="174625" h="203200">
                <a:moveTo>
                  <a:pt x="1270" y="0"/>
                </a:moveTo>
                <a:lnTo>
                  <a:pt x="174371" y="102425"/>
                </a:lnTo>
                <a:lnTo>
                  <a:pt x="0" y="202691"/>
                </a:lnTo>
              </a:path>
            </a:pathLst>
          </a:custGeom>
          <a:ln w="57912">
            <a:solidFill>
              <a:srgbClr val="FFC000"/>
            </a:solidFill>
          </a:ln>
        </p:spPr>
        <p:txBody>
          <a:bodyPr wrap="square" lIns="0" tIns="0" rIns="0" bIns="0" rtlCol="0"/>
          <a:lstStyle/>
          <a:p>
            <a:endParaRPr sz="1632"/>
          </a:p>
        </p:txBody>
      </p:sp>
      <p:sp>
        <p:nvSpPr>
          <p:cNvPr id="67" name="object 67"/>
          <p:cNvSpPr/>
          <p:nvPr/>
        </p:nvSpPr>
        <p:spPr>
          <a:xfrm>
            <a:off x="3166464" y="1168451"/>
            <a:ext cx="0" cy="4895610"/>
          </a:xfrm>
          <a:custGeom>
            <a:avLst/>
            <a:gdLst/>
            <a:ahLst/>
            <a:cxnLst/>
            <a:rect l="l" t="t" r="r" b="b"/>
            <a:pathLst>
              <a:path h="5398770">
                <a:moveTo>
                  <a:pt x="0" y="0"/>
                </a:moveTo>
                <a:lnTo>
                  <a:pt x="0" y="5398770"/>
                </a:lnTo>
              </a:path>
            </a:pathLst>
          </a:custGeom>
          <a:ln w="28956">
            <a:solidFill>
              <a:srgbClr val="000000"/>
            </a:solidFill>
            <a:prstDash val="lgDashDot"/>
          </a:ln>
        </p:spPr>
        <p:txBody>
          <a:bodyPr wrap="square" lIns="0" tIns="0" rIns="0" bIns="0" rtlCol="0"/>
          <a:lstStyle/>
          <a:p>
            <a:endParaRPr sz="1632"/>
          </a:p>
        </p:txBody>
      </p:sp>
      <p:sp>
        <p:nvSpPr>
          <p:cNvPr id="68" name="object 68"/>
          <p:cNvSpPr/>
          <p:nvPr/>
        </p:nvSpPr>
        <p:spPr>
          <a:xfrm>
            <a:off x="4596108" y="1192832"/>
            <a:ext cx="0" cy="4895610"/>
          </a:xfrm>
          <a:custGeom>
            <a:avLst/>
            <a:gdLst/>
            <a:ahLst/>
            <a:cxnLst/>
            <a:rect l="l" t="t" r="r" b="b"/>
            <a:pathLst>
              <a:path h="5398770">
                <a:moveTo>
                  <a:pt x="0" y="0"/>
                </a:moveTo>
                <a:lnTo>
                  <a:pt x="0" y="5398770"/>
                </a:lnTo>
              </a:path>
            </a:pathLst>
          </a:custGeom>
          <a:ln w="28956">
            <a:solidFill>
              <a:srgbClr val="000000"/>
            </a:solidFill>
            <a:prstDash val="lgDashDot"/>
          </a:ln>
        </p:spPr>
        <p:txBody>
          <a:bodyPr wrap="square" lIns="0" tIns="0" rIns="0" bIns="0" rtlCol="0"/>
          <a:lstStyle/>
          <a:p>
            <a:endParaRPr sz="1632"/>
          </a:p>
        </p:txBody>
      </p:sp>
      <p:sp>
        <p:nvSpPr>
          <p:cNvPr id="69" name="object 69"/>
          <p:cNvSpPr/>
          <p:nvPr/>
        </p:nvSpPr>
        <p:spPr>
          <a:xfrm>
            <a:off x="6741607" y="1171215"/>
            <a:ext cx="0" cy="4895610"/>
          </a:xfrm>
          <a:custGeom>
            <a:avLst/>
            <a:gdLst/>
            <a:ahLst/>
            <a:cxnLst/>
            <a:rect l="l" t="t" r="r" b="b"/>
            <a:pathLst>
              <a:path h="5398770">
                <a:moveTo>
                  <a:pt x="0" y="0"/>
                </a:moveTo>
                <a:lnTo>
                  <a:pt x="0" y="5398770"/>
                </a:lnTo>
              </a:path>
            </a:pathLst>
          </a:custGeom>
          <a:ln w="28956">
            <a:solidFill>
              <a:srgbClr val="000000"/>
            </a:solidFill>
            <a:prstDash val="lgDashDot"/>
          </a:ln>
        </p:spPr>
        <p:txBody>
          <a:bodyPr wrap="square" lIns="0" tIns="0" rIns="0" bIns="0" rtlCol="0"/>
          <a:lstStyle/>
          <a:p>
            <a:endParaRPr sz="1632"/>
          </a:p>
        </p:txBody>
      </p:sp>
      <p:sp>
        <p:nvSpPr>
          <p:cNvPr id="70" name="object 70"/>
          <p:cNvSpPr/>
          <p:nvPr/>
        </p:nvSpPr>
        <p:spPr>
          <a:xfrm>
            <a:off x="8706762" y="1171216"/>
            <a:ext cx="12668" cy="4972194"/>
          </a:xfrm>
          <a:custGeom>
            <a:avLst/>
            <a:gdLst/>
            <a:ahLst/>
            <a:cxnLst/>
            <a:rect l="l" t="t" r="r" b="b"/>
            <a:pathLst>
              <a:path w="13970" h="5483225">
                <a:moveTo>
                  <a:pt x="0" y="0"/>
                </a:moveTo>
                <a:lnTo>
                  <a:pt x="13970" y="5483225"/>
                </a:lnTo>
              </a:path>
            </a:pathLst>
          </a:custGeom>
          <a:ln w="28956">
            <a:solidFill>
              <a:srgbClr val="000000"/>
            </a:solidFill>
            <a:prstDash val="lgDashDot"/>
          </a:ln>
        </p:spPr>
        <p:txBody>
          <a:bodyPr wrap="square" lIns="0" tIns="0" rIns="0" bIns="0" rtlCol="0"/>
          <a:lstStyle/>
          <a:p>
            <a:endParaRPr sz="1632"/>
          </a:p>
        </p:txBody>
      </p:sp>
      <p:sp>
        <p:nvSpPr>
          <p:cNvPr id="71" name="Nadpis 70"/>
          <p:cNvSpPr>
            <a:spLocks noGrp="1"/>
          </p:cNvSpPr>
          <p:nvPr>
            <p:ph type="title"/>
          </p:nvPr>
        </p:nvSpPr>
        <p:spPr>
          <a:xfrm>
            <a:off x="1528011" y="139925"/>
            <a:ext cx="10139269" cy="668524"/>
          </a:xfrm>
        </p:spPr>
        <p:txBody>
          <a:bodyPr>
            <a:normAutofit fontScale="90000"/>
          </a:bodyPr>
          <a:lstStyle/>
          <a:p>
            <a:r>
              <a:rPr lang="en-GB" b="1" dirty="0" smtClean="0"/>
              <a:t>Simplified structure o</a:t>
            </a:r>
            <a:r>
              <a:rPr lang="sk-SK" b="1" dirty="0" smtClean="0"/>
              <a:t>f</a:t>
            </a:r>
            <a:r>
              <a:rPr lang="en-US" b="1" dirty="0" smtClean="0"/>
              <a:t> wood</a:t>
            </a:r>
            <a:r>
              <a:rPr lang="en-GB" b="1" dirty="0" smtClean="0"/>
              <a:t> flows in Slovakia</a:t>
            </a:r>
            <a:endParaRPr lang="en-GB" b="1" dirty="0"/>
          </a:p>
        </p:txBody>
      </p:sp>
    </p:spTree>
    <p:extLst>
      <p:ext uri="{BB962C8B-B14F-4D97-AF65-F5344CB8AC3E}">
        <p14:creationId xmlns:p14="http://schemas.microsoft.com/office/powerpoint/2010/main" val="423566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199" y="365126"/>
            <a:ext cx="10916653" cy="537242"/>
          </a:xfrm>
        </p:spPr>
        <p:txBody>
          <a:bodyPr>
            <a:normAutofit fontScale="90000"/>
          </a:bodyPr>
          <a:lstStyle/>
          <a:p>
            <a:r>
              <a:rPr lang="en-GB" sz="3600" b="1" dirty="0" smtClean="0"/>
              <a:t>Analysis of key factors affecting the utilization of wood in Slovakia</a:t>
            </a:r>
            <a:endParaRPr lang="en-GB" sz="3600" b="1" dirty="0"/>
          </a:p>
        </p:txBody>
      </p:sp>
      <p:sp>
        <p:nvSpPr>
          <p:cNvPr id="3" name="Zástupný objekt pre obsah 2"/>
          <p:cNvSpPr>
            <a:spLocks noGrp="1"/>
          </p:cNvSpPr>
          <p:nvPr>
            <p:ph idx="1"/>
          </p:nvPr>
        </p:nvSpPr>
        <p:spPr>
          <a:xfrm>
            <a:off x="264695" y="1034716"/>
            <a:ext cx="11658599" cy="5594683"/>
          </a:xfrm>
        </p:spPr>
        <p:txBody>
          <a:bodyPr numCol="2">
            <a:normAutofit fontScale="92500" lnSpcReduction="20000"/>
          </a:bodyPr>
          <a:lstStyle/>
          <a:p>
            <a:pPr marL="0" indent="0">
              <a:buNone/>
            </a:pPr>
            <a:r>
              <a:rPr lang="en-GB" dirty="0" smtClean="0"/>
              <a:t>The extent of wood utilization in the different wood-processing industries varies depending on many external and internal factors, in particular:</a:t>
            </a:r>
          </a:p>
          <a:p>
            <a:pPr marL="0" indent="0">
              <a:buNone/>
            </a:pPr>
            <a:r>
              <a:rPr lang="en-GB" b="1" dirty="0" smtClean="0"/>
              <a:t>Wood production</a:t>
            </a:r>
            <a:r>
              <a:rPr lang="en-GB" dirty="0" smtClean="0"/>
              <a:t>:</a:t>
            </a:r>
          </a:p>
          <a:p>
            <a:r>
              <a:rPr lang="en-GB" dirty="0" smtClean="0"/>
              <a:t>Available structure of assortments of timber raw material.</a:t>
            </a:r>
          </a:p>
          <a:p>
            <a:r>
              <a:rPr lang="en-GB" dirty="0" smtClean="0"/>
              <a:t>Legal restrictions on producers of raw timber</a:t>
            </a:r>
          </a:p>
          <a:p>
            <a:r>
              <a:rPr lang="en-GB" dirty="0" smtClean="0"/>
              <a:t>Level of technical infrastructure of forestry.</a:t>
            </a:r>
          </a:p>
          <a:p>
            <a:r>
              <a:rPr lang="en-GB" dirty="0" smtClean="0"/>
              <a:t>Forestry and environmental state policy in the area of ​​exploitation of forest resources.</a:t>
            </a:r>
          </a:p>
          <a:p>
            <a:r>
              <a:rPr lang="en-GB" dirty="0" smtClean="0"/>
              <a:t>The impact of climate change on the structure of forest stands, especially tree species.</a:t>
            </a:r>
          </a:p>
          <a:p>
            <a:pPr marL="0" indent="0">
              <a:buNone/>
            </a:pPr>
            <a:r>
              <a:rPr lang="en-GB" b="1" dirty="0" smtClean="0"/>
              <a:t>Wood processing and use</a:t>
            </a:r>
            <a:r>
              <a:rPr lang="en-GB" dirty="0" smtClean="0"/>
              <a:t>:</a:t>
            </a:r>
          </a:p>
          <a:p>
            <a:r>
              <a:rPr lang="en-GB" dirty="0" smtClean="0"/>
              <a:t>State policy on wood processing and use.</a:t>
            </a:r>
          </a:p>
          <a:p>
            <a:r>
              <a:rPr lang="en-GB" dirty="0" smtClean="0"/>
              <a:t>Technical level of the wood-processing industries; support for research and innovation.</a:t>
            </a:r>
          </a:p>
          <a:p>
            <a:r>
              <a:rPr lang="en-GB" dirty="0" smtClean="0"/>
              <a:t>Competitiveness of wood against fossil fuels and other RES.</a:t>
            </a:r>
          </a:p>
          <a:p>
            <a:r>
              <a:rPr lang="en-GB" dirty="0" smtClean="0"/>
              <a:t>Restrictions on processors of raw wood, recycled wood and paper</a:t>
            </a:r>
          </a:p>
          <a:p>
            <a:pPr marL="0" indent="0">
              <a:buNone/>
            </a:pPr>
            <a:r>
              <a:rPr lang="en-GB" b="1" dirty="0" smtClean="0"/>
              <a:t>Supply chain</a:t>
            </a:r>
            <a:r>
              <a:rPr lang="en-GB" dirty="0" smtClean="0"/>
              <a:t>:</a:t>
            </a:r>
          </a:p>
          <a:p>
            <a:r>
              <a:rPr lang="en-GB" dirty="0" smtClean="0"/>
              <a:t>Accessibility and transparency of information on the production, purchase and distribution of wood from producers to processors and consumers.</a:t>
            </a:r>
          </a:p>
          <a:p>
            <a:r>
              <a:rPr lang="en-GB" dirty="0" smtClean="0"/>
              <a:t>Quality of the market environment</a:t>
            </a:r>
            <a:r>
              <a:rPr lang="en-US" dirty="0" smtClean="0"/>
              <a:t>.</a:t>
            </a:r>
            <a:endParaRPr lang="en-US" dirty="0"/>
          </a:p>
        </p:txBody>
      </p:sp>
    </p:spTree>
    <p:extLst>
      <p:ext uri="{BB962C8B-B14F-4D97-AF65-F5344CB8AC3E}">
        <p14:creationId xmlns:p14="http://schemas.microsoft.com/office/powerpoint/2010/main" val="198535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4000" b="1" dirty="0" smtClean="0"/>
              <a:t>Content of presentation</a:t>
            </a:r>
            <a:endParaRPr lang="en-GB" sz="4000" b="1" dirty="0"/>
          </a:p>
        </p:txBody>
      </p:sp>
      <p:sp>
        <p:nvSpPr>
          <p:cNvPr id="3" name="Zástupný objekt pre obsah 2"/>
          <p:cNvSpPr>
            <a:spLocks noGrp="1"/>
          </p:cNvSpPr>
          <p:nvPr>
            <p:ph idx="1"/>
          </p:nvPr>
        </p:nvSpPr>
        <p:spPr/>
        <p:txBody>
          <a:bodyPr>
            <a:normAutofit/>
          </a:bodyPr>
          <a:lstStyle/>
          <a:p>
            <a:pPr marL="0" indent="0">
              <a:buNone/>
            </a:pPr>
            <a:r>
              <a:rPr lang="en-GB" sz="3200" dirty="0" smtClean="0"/>
              <a:t>This presentation provides some results of the analyses on:</a:t>
            </a:r>
          </a:p>
          <a:p>
            <a:pPr marL="514350" indent="-514350">
              <a:buFont typeface="+mj-lt"/>
              <a:buAutoNum type="arabicPeriod"/>
            </a:pPr>
            <a:r>
              <a:rPr lang="en-GB" dirty="0" smtClean="0"/>
              <a:t>t</a:t>
            </a:r>
            <a:r>
              <a:rPr lang="en-GB" sz="2800" dirty="0" smtClean="0"/>
              <a:t>he </a:t>
            </a:r>
            <a:r>
              <a:rPr lang="en-GB" sz="2800" u="sng" dirty="0" smtClean="0"/>
              <a:t>production potential</a:t>
            </a:r>
            <a:r>
              <a:rPr lang="en-GB" sz="2800" dirty="0" smtClean="0"/>
              <a:t> of Slovak forests and the </a:t>
            </a:r>
            <a:r>
              <a:rPr lang="en-GB" sz="2800" u="sng" dirty="0" smtClean="0"/>
              <a:t>prognosis</a:t>
            </a:r>
            <a:r>
              <a:rPr lang="en-GB" sz="2800" dirty="0" smtClean="0"/>
              <a:t> of its development, </a:t>
            </a:r>
          </a:p>
          <a:p>
            <a:pPr marL="457200" lvl="1" indent="0">
              <a:buNone/>
            </a:pPr>
            <a:r>
              <a:rPr lang="en-GB" sz="2800" dirty="0" smtClean="0"/>
              <a:t>with a particular attention paid to </a:t>
            </a:r>
          </a:p>
          <a:p>
            <a:pPr lvl="2"/>
            <a:r>
              <a:rPr lang="en-GB" sz="2400" dirty="0" smtClean="0"/>
              <a:t>possibilities of wood felling, </a:t>
            </a:r>
          </a:p>
          <a:p>
            <a:pPr lvl="2"/>
            <a:r>
              <a:rPr lang="en-GB" sz="2400" dirty="0" smtClean="0"/>
              <a:t>its tree species composition </a:t>
            </a:r>
          </a:p>
          <a:p>
            <a:pPr lvl="2"/>
            <a:r>
              <a:rPr lang="en-GB" sz="2400" dirty="0" smtClean="0"/>
              <a:t>share of the quality grades of wood assortments,</a:t>
            </a:r>
          </a:p>
          <a:p>
            <a:pPr lvl="2"/>
            <a:r>
              <a:rPr lang="en-GB" sz="2400" dirty="0" smtClean="0"/>
              <a:t>average domestic and export prices.</a:t>
            </a:r>
          </a:p>
          <a:p>
            <a:pPr marL="514350" indent="-514350">
              <a:buFont typeface="+mj-lt"/>
              <a:buAutoNum type="arabicPeriod"/>
            </a:pPr>
            <a:r>
              <a:rPr lang="en-GB" dirty="0" smtClean="0"/>
              <a:t>the </a:t>
            </a:r>
            <a:r>
              <a:rPr lang="en-GB" u="sng" dirty="0" smtClean="0"/>
              <a:t>creation of the optimal model(s) of sustainable wood utilization </a:t>
            </a:r>
            <a:r>
              <a:rPr lang="en-GB" dirty="0" smtClean="0"/>
              <a:t>in Slovakia.</a:t>
            </a:r>
          </a:p>
        </p:txBody>
      </p:sp>
    </p:spTree>
    <p:extLst>
      <p:ext uri="{BB962C8B-B14F-4D97-AF65-F5344CB8AC3E}">
        <p14:creationId xmlns:p14="http://schemas.microsoft.com/office/powerpoint/2010/main" val="1670409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3600" b="1" dirty="0" smtClean="0"/>
              <a:t>Sources of information</a:t>
            </a:r>
            <a:endParaRPr lang="en-GB" sz="3600" b="1" dirty="0"/>
          </a:p>
        </p:txBody>
      </p:sp>
      <p:sp>
        <p:nvSpPr>
          <p:cNvPr id="3" name="Zástupný objekt pre obsah 2"/>
          <p:cNvSpPr>
            <a:spLocks noGrp="1"/>
          </p:cNvSpPr>
          <p:nvPr>
            <p:ph idx="1"/>
          </p:nvPr>
        </p:nvSpPr>
        <p:spPr>
          <a:xfrm>
            <a:off x="838200" y="1690688"/>
            <a:ext cx="10515600" cy="4767985"/>
          </a:xfrm>
        </p:spPr>
        <p:txBody>
          <a:bodyPr>
            <a:normAutofit/>
          </a:bodyPr>
          <a:lstStyle/>
          <a:p>
            <a:pPr marL="0" indent="0">
              <a:buNone/>
            </a:pPr>
            <a:r>
              <a:rPr lang="en-GB" dirty="0" smtClean="0"/>
              <a:t>The mentioned analyses are based on the data originating from following sources of information: </a:t>
            </a:r>
          </a:p>
          <a:p>
            <a:r>
              <a:rPr lang="en-GB" u="sng" dirty="0" smtClean="0"/>
              <a:t>Summary information on forests</a:t>
            </a:r>
            <a:r>
              <a:rPr lang="en-GB" dirty="0" smtClean="0"/>
              <a:t> obtained from data of the forest management plans (FMP);</a:t>
            </a:r>
          </a:p>
          <a:p>
            <a:r>
              <a:rPr lang="en-GB" u="sng" dirty="0" smtClean="0"/>
              <a:t>National Forest Inventory and Monitoring</a:t>
            </a:r>
            <a:r>
              <a:rPr lang="en-GB" dirty="0" smtClean="0"/>
              <a:t> (NFIM) of the Slovak Republic, based on a mathematical and statistical methods of surveying the state and development of forests;</a:t>
            </a:r>
          </a:p>
          <a:p>
            <a:r>
              <a:rPr lang="en-GB" u="sng" dirty="0" smtClean="0"/>
              <a:t>Socio-economic and production information on forestry</a:t>
            </a:r>
            <a:r>
              <a:rPr lang="en-GB" dirty="0" smtClean="0"/>
              <a:t> including wood-processing and pulp industry;</a:t>
            </a:r>
          </a:p>
          <a:p>
            <a:r>
              <a:rPr lang="en-GB" u="sng" dirty="0" smtClean="0"/>
              <a:t>Own research findings</a:t>
            </a:r>
            <a:r>
              <a:rPr lang="en-GB" dirty="0" smtClean="0"/>
              <a:t>.</a:t>
            </a:r>
          </a:p>
          <a:p>
            <a:endParaRPr lang="sk-SK" dirty="0"/>
          </a:p>
          <a:p>
            <a:endParaRPr lang="sk-SK" dirty="0"/>
          </a:p>
        </p:txBody>
      </p:sp>
    </p:spTree>
    <p:extLst>
      <p:ext uri="{BB962C8B-B14F-4D97-AF65-F5344CB8AC3E}">
        <p14:creationId xmlns:p14="http://schemas.microsoft.com/office/powerpoint/2010/main" val="1657786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p:txBody>
          <a:bodyPr>
            <a:normAutofit/>
          </a:bodyPr>
          <a:lstStyle/>
          <a:p>
            <a:r>
              <a:rPr lang="en-GB" sz="3600" b="1" dirty="0" smtClean="0"/>
              <a:t>Data obtained from FMP (Summary information on forests)</a:t>
            </a:r>
          </a:p>
        </p:txBody>
      </p:sp>
      <p:sp>
        <p:nvSpPr>
          <p:cNvPr id="15362" name="Zástupný symbol obsahu 2"/>
          <p:cNvSpPr>
            <a:spLocks noGrp="1"/>
          </p:cNvSpPr>
          <p:nvPr>
            <p:ph idx="1"/>
          </p:nvPr>
        </p:nvSpPr>
        <p:spPr>
          <a:xfrm>
            <a:off x="838200" y="1690688"/>
            <a:ext cx="10515600" cy="4835240"/>
          </a:xfrm>
        </p:spPr>
        <p:txBody>
          <a:bodyPr>
            <a:normAutofit fontScale="92500" lnSpcReduction="10000"/>
          </a:bodyPr>
          <a:lstStyle/>
          <a:p>
            <a:r>
              <a:rPr lang="en-GB" dirty="0" smtClean="0"/>
              <a:t>Forest Management Plans (FMP) are the main source of the basic information on forests in Slovakia at present.</a:t>
            </a:r>
          </a:p>
          <a:p>
            <a:r>
              <a:rPr lang="en-GB" dirty="0" smtClean="0"/>
              <a:t>The FMP contains two main parts:</a:t>
            </a:r>
          </a:p>
          <a:p>
            <a:pPr lvl="1"/>
            <a:r>
              <a:rPr lang="en-GB" dirty="0" smtClean="0"/>
              <a:t>forest </a:t>
            </a:r>
            <a:r>
              <a:rPr lang="en-GB" u="sng" dirty="0" smtClean="0"/>
              <a:t>stand description</a:t>
            </a:r>
            <a:r>
              <a:rPr lang="en-GB" dirty="0" smtClean="0"/>
              <a:t> and </a:t>
            </a:r>
          </a:p>
          <a:p>
            <a:pPr lvl="1"/>
            <a:r>
              <a:rPr lang="en-GB" dirty="0" smtClean="0"/>
              <a:t>plan of management measures.</a:t>
            </a:r>
          </a:p>
          <a:p>
            <a:r>
              <a:rPr lang="en-GB" dirty="0" smtClean="0"/>
              <a:t>Within the forest stand description there are found out all main indicators of the forest state in all forest stands (</a:t>
            </a:r>
            <a:r>
              <a:rPr lang="en-GB" dirty="0" err="1" smtClean="0"/>
              <a:t>subcompartments</a:t>
            </a:r>
            <a:r>
              <a:rPr lang="en-GB" dirty="0" smtClean="0"/>
              <a:t>)</a:t>
            </a:r>
          </a:p>
          <a:p>
            <a:r>
              <a:rPr lang="en-GB" dirty="0" smtClean="0"/>
              <a:t>This data is preferentially needed for the purposes of forest management planning</a:t>
            </a:r>
          </a:p>
          <a:p>
            <a:r>
              <a:rPr lang="en-GB" dirty="0" smtClean="0"/>
              <a:t>But because in Slovakia there is still valid the basic principle that FMP must be elaborated for all forests in the country, </a:t>
            </a:r>
          </a:p>
          <a:p>
            <a:pPr marL="742950" lvl="1" indent="-285750"/>
            <a:r>
              <a:rPr lang="en-GB" dirty="0" smtClean="0"/>
              <a:t>we are able to obtain the Summary Information on Forest Status also by </a:t>
            </a:r>
            <a:r>
              <a:rPr lang="en-GB" u="sng" dirty="0" smtClean="0"/>
              <a:t>summarisation of the data that were found out </a:t>
            </a:r>
            <a:r>
              <a:rPr lang="sk-SK" u="sng" dirty="0" err="1" smtClean="0"/>
              <a:t>with</a:t>
            </a:r>
            <a:r>
              <a:rPr lang="en-GB" u="sng" dirty="0" smtClean="0"/>
              <a:t>in the stand description</a:t>
            </a:r>
            <a:r>
              <a:rPr lang="en-GB" dirty="0" smtClean="0"/>
              <a:t>.</a:t>
            </a:r>
          </a:p>
          <a:p>
            <a:endParaRPr lang="sk-SK" dirty="0" smtClean="0"/>
          </a:p>
        </p:txBody>
      </p:sp>
    </p:spTree>
    <p:extLst>
      <p:ext uri="{BB962C8B-B14F-4D97-AF65-F5344CB8AC3E}">
        <p14:creationId xmlns:p14="http://schemas.microsoft.com/office/powerpoint/2010/main" val="3017462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2800" b="1" u="sng" dirty="0" smtClean="0"/>
              <a:t>National Forest Inventory and Monitoring</a:t>
            </a:r>
            <a:r>
              <a:rPr lang="sk-SK" sz="2800" b="1" u="sng" dirty="0" smtClean="0"/>
              <a:t> (NFIM)</a:t>
            </a:r>
            <a:r>
              <a:rPr lang="en-GB" sz="2800" b="1" dirty="0" smtClean="0"/>
              <a:t> in Slovakia</a:t>
            </a:r>
            <a:endParaRPr lang="en-GB" sz="2800" b="1" dirty="0"/>
          </a:p>
        </p:txBody>
      </p:sp>
      <p:pic>
        <p:nvPicPr>
          <p:cNvPr id="5" name="Zástupný symbol obsahu 4"/>
          <p:cNvPicPr>
            <a:picLocks noGrp="1" noChangeAspect="1"/>
          </p:cNvPicPr>
          <p:nvPr>
            <p:ph idx="1"/>
          </p:nvPr>
        </p:nvPicPr>
        <p:blipFill>
          <a:blip r:embed="rId3"/>
          <a:stretch>
            <a:fillRect/>
          </a:stretch>
        </p:blipFill>
        <p:spPr>
          <a:xfrm>
            <a:off x="5041901" y="457199"/>
            <a:ext cx="6845078" cy="3303255"/>
          </a:xfrm>
          <a:prstGeom prst="rect">
            <a:avLst/>
          </a:prstGeom>
        </p:spPr>
      </p:pic>
      <p:sp>
        <p:nvSpPr>
          <p:cNvPr id="4" name="Zástupný symbol textu 3"/>
          <p:cNvSpPr>
            <a:spLocks noGrp="1"/>
          </p:cNvSpPr>
          <p:nvPr>
            <p:ph type="body" sz="half" idx="2"/>
          </p:nvPr>
        </p:nvSpPr>
        <p:spPr>
          <a:xfrm>
            <a:off x="839788" y="2057399"/>
            <a:ext cx="4202113" cy="4582161"/>
          </a:xfrm>
        </p:spPr>
        <p:txBody>
          <a:bodyPr/>
          <a:lstStyle/>
          <a:p>
            <a:pPr marL="342900" indent="-342900">
              <a:buFont typeface="Arial" panose="020B0604020202020204" pitchFamily="34" charset="0"/>
              <a:buChar char="•"/>
            </a:pPr>
            <a:r>
              <a:rPr lang="en-GB" sz="2400" dirty="0" smtClean="0"/>
              <a:t>Data is collected on systematically allocated terrestrial inventory plots by direct measurement</a:t>
            </a:r>
            <a:r>
              <a:rPr lang="sk-SK" sz="2400" dirty="0" smtClean="0"/>
              <a:t>.</a:t>
            </a:r>
            <a:endParaRPr lang="en-GB" sz="2400" dirty="0" smtClean="0"/>
          </a:p>
          <a:p>
            <a:pPr marL="342900" indent="-342900">
              <a:buFont typeface="Arial" panose="020B0604020202020204" pitchFamily="34" charset="0"/>
              <a:buChar char="•"/>
            </a:pPr>
            <a:r>
              <a:rPr lang="en-GB" sz="2400" dirty="0" smtClean="0"/>
              <a:t>There is used:</a:t>
            </a:r>
          </a:p>
          <a:p>
            <a:pPr marL="800100" lvl="1" indent="-342900">
              <a:buFont typeface="Arial" panose="020B0604020202020204" pitchFamily="34" charset="0"/>
              <a:buChar char="•"/>
            </a:pPr>
            <a:r>
              <a:rPr lang="en-GB" sz="2200" dirty="0" smtClean="0"/>
              <a:t>4 x 4 km sampling grid</a:t>
            </a:r>
            <a:r>
              <a:rPr lang="sk-SK" sz="2200" dirty="0" smtClean="0"/>
              <a:t>,</a:t>
            </a:r>
            <a:endParaRPr lang="en-GB" sz="2200" dirty="0" smtClean="0"/>
          </a:p>
          <a:p>
            <a:pPr marL="800100" lvl="1" indent="-342900">
              <a:buFont typeface="Arial" panose="020B0604020202020204" pitchFamily="34" charset="0"/>
              <a:buChar char="•"/>
            </a:pPr>
            <a:r>
              <a:rPr lang="en-GB" sz="2200" dirty="0" smtClean="0"/>
              <a:t>500 m2 area of inventory plot</a:t>
            </a:r>
            <a:r>
              <a:rPr lang="sk-SK" sz="2200" dirty="0" smtClean="0"/>
              <a:t>,</a:t>
            </a:r>
            <a:endParaRPr lang="en-GB" sz="2200" dirty="0" smtClean="0"/>
          </a:p>
          <a:p>
            <a:pPr marL="800100" lvl="1" indent="-342900">
              <a:buFont typeface="Arial" panose="020B0604020202020204" pitchFamily="34" charset="0"/>
              <a:buChar char="•"/>
            </a:pPr>
            <a:r>
              <a:rPr lang="en-GB" sz="2200" dirty="0" smtClean="0"/>
              <a:t>1 inventory plot represents 1,600 ha</a:t>
            </a:r>
            <a:r>
              <a:rPr lang="sk-SK" sz="2200" dirty="0" smtClean="0"/>
              <a:t>,</a:t>
            </a:r>
            <a:endParaRPr lang="en-GB" sz="2200" dirty="0" smtClean="0"/>
          </a:p>
          <a:p>
            <a:pPr marL="800100" lvl="1" indent="-342900">
              <a:buFont typeface="Arial" panose="020B0604020202020204" pitchFamily="34" charset="0"/>
              <a:buChar char="•"/>
            </a:pPr>
            <a:r>
              <a:rPr lang="en-GB" sz="2200" dirty="0" smtClean="0"/>
              <a:t>Totally 1,486 inventory plots were established</a:t>
            </a:r>
            <a:r>
              <a:rPr lang="sk-SK" sz="2200" dirty="0" smtClean="0"/>
              <a:t>.</a:t>
            </a:r>
            <a:endParaRPr lang="en-GB" sz="2200" dirty="0" smtClean="0"/>
          </a:p>
          <a:p>
            <a:pPr marL="342900" indent="-342900">
              <a:buFont typeface="Arial" panose="020B0604020202020204" pitchFamily="34" charset="0"/>
              <a:buChar char="•"/>
            </a:pPr>
            <a:endParaRPr lang="sk-SK" sz="2400" dirty="0"/>
          </a:p>
        </p:txBody>
      </p:sp>
      <p:pic>
        <p:nvPicPr>
          <p:cNvPr id="6" name="Obrázok 5"/>
          <p:cNvPicPr>
            <a:picLocks noChangeAspect="1"/>
          </p:cNvPicPr>
          <p:nvPr/>
        </p:nvPicPr>
        <p:blipFill>
          <a:blip r:embed="rId4"/>
          <a:stretch>
            <a:fillRect/>
          </a:stretch>
        </p:blipFill>
        <p:spPr>
          <a:xfrm>
            <a:off x="6448336" y="3760454"/>
            <a:ext cx="3673343" cy="2879107"/>
          </a:xfrm>
          <a:prstGeom prst="rect">
            <a:avLst/>
          </a:prstGeom>
        </p:spPr>
      </p:pic>
    </p:spTree>
    <p:extLst>
      <p:ext uri="{BB962C8B-B14F-4D97-AF65-F5344CB8AC3E}">
        <p14:creationId xmlns:p14="http://schemas.microsoft.com/office/powerpoint/2010/main" val="2997477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838200" y="558265"/>
            <a:ext cx="10515600" cy="702644"/>
          </a:xfrm>
        </p:spPr>
        <p:txBody>
          <a:bodyPr>
            <a:normAutofit/>
          </a:bodyPr>
          <a:lstStyle/>
          <a:p>
            <a:r>
              <a:rPr lang="en-GB" sz="3600" b="1" dirty="0" smtClean="0"/>
              <a:t>National Forest Inventory and Monitoring</a:t>
            </a:r>
            <a:endParaRPr lang="en-GB" sz="3600" b="1" dirty="0"/>
          </a:p>
        </p:txBody>
      </p:sp>
      <p:sp>
        <p:nvSpPr>
          <p:cNvPr id="4" name="Zástupný symbol textu 3"/>
          <p:cNvSpPr>
            <a:spLocks noGrp="1"/>
          </p:cNvSpPr>
          <p:nvPr>
            <p:ph idx="1"/>
          </p:nvPr>
        </p:nvSpPr>
        <p:spPr>
          <a:xfrm>
            <a:off x="838200" y="1424539"/>
            <a:ext cx="10515600" cy="4954996"/>
          </a:xfrm>
        </p:spPr>
        <p:txBody>
          <a:bodyPr>
            <a:normAutofit fontScale="92500" lnSpcReduction="10000"/>
          </a:bodyPr>
          <a:lstStyle/>
          <a:p>
            <a:r>
              <a:rPr lang="en-GB" u="sng" dirty="0" smtClean="0"/>
              <a:t>The 1st cycle</a:t>
            </a:r>
            <a:r>
              <a:rPr lang="en-GB" dirty="0" smtClean="0"/>
              <a:t> of the National Forest Inventory and Monitoring (NFIM) on statistical basis was </a:t>
            </a:r>
            <a:r>
              <a:rPr lang="en-GB" u="sng" dirty="0" smtClean="0"/>
              <a:t>performed in 2005-2006</a:t>
            </a:r>
          </a:p>
          <a:p>
            <a:r>
              <a:rPr lang="en-GB" u="sng" dirty="0" smtClean="0"/>
              <a:t>The 2nd cycle</a:t>
            </a:r>
            <a:r>
              <a:rPr lang="en-GB" dirty="0" smtClean="0"/>
              <a:t> was performed </a:t>
            </a:r>
            <a:r>
              <a:rPr lang="en-GB" u="sng" dirty="0" smtClean="0"/>
              <a:t>in 2015-2016</a:t>
            </a:r>
          </a:p>
          <a:p>
            <a:r>
              <a:rPr lang="en-GB" dirty="0" smtClean="0"/>
              <a:t>Through this method we </a:t>
            </a:r>
            <a:r>
              <a:rPr lang="en-GB" u="sng" dirty="0" smtClean="0"/>
              <a:t>found out</a:t>
            </a:r>
            <a:r>
              <a:rPr lang="en-GB" dirty="0" smtClean="0"/>
              <a:t>, in addition to standard data, also data on </a:t>
            </a:r>
            <a:r>
              <a:rPr lang="en-GB" u="sng" dirty="0" smtClean="0"/>
              <a:t>a few new indicators</a:t>
            </a:r>
            <a:r>
              <a:rPr lang="en-GB" dirty="0" smtClean="0"/>
              <a:t> which </a:t>
            </a:r>
            <a:r>
              <a:rPr lang="sk-SK" dirty="0" smtClean="0"/>
              <a:t>a</a:t>
            </a:r>
            <a:r>
              <a:rPr lang="en-GB" dirty="0" smtClean="0"/>
              <a:t>re missing in the data from the FMP: for example: </a:t>
            </a:r>
            <a:r>
              <a:rPr lang="en-GB" u="sng" dirty="0" smtClean="0"/>
              <a:t>dead wood, forest naturalness, data on forests on other land, carbon </a:t>
            </a:r>
            <a:r>
              <a:rPr lang="sk-SK" u="sng" dirty="0" err="1" smtClean="0"/>
              <a:t>sequestrat</a:t>
            </a:r>
            <a:r>
              <a:rPr lang="en-GB" u="sng" dirty="0" smtClean="0"/>
              <a:t>ion, timber </a:t>
            </a:r>
            <a:r>
              <a:rPr lang="sk-SK" u="sng" dirty="0" err="1" smtClean="0"/>
              <a:t>fell</a:t>
            </a:r>
            <a:r>
              <a:rPr lang="en-GB" u="sng" dirty="0" err="1" smtClean="0"/>
              <a:t>ing</a:t>
            </a:r>
            <a:r>
              <a:rPr lang="en-GB" dirty="0" smtClean="0"/>
              <a:t>. </a:t>
            </a:r>
          </a:p>
          <a:p>
            <a:r>
              <a:rPr lang="en-GB" dirty="0" smtClean="0"/>
              <a:t>Data from both </a:t>
            </a:r>
            <a:r>
              <a:rPr lang="sk-SK" dirty="0" err="1" smtClean="0"/>
              <a:t>inventory</a:t>
            </a:r>
            <a:r>
              <a:rPr lang="sk-SK" dirty="0" smtClean="0"/>
              <a:t> </a:t>
            </a:r>
            <a:r>
              <a:rPr lang="en-GB" dirty="0" smtClean="0"/>
              <a:t>methods (NFIM and FMP) are suitably complemented each other – despite there were found out considerable differences between them.</a:t>
            </a:r>
          </a:p>
          <a:p>
            <a:r>
              <a:rPr lang="en-GB" dirty="0" smtClean="0"/>
              <a:t>After the 2nd cycle of the NFIM 2015-2016 we have obtained not only actual data, but we have found out the </a:t>
            </a:r>
            <a:r>
              <a:rPr lang="en-GB" u="sng" dirty="0" smtClean="0"/>
              <a:t>trends of development</a:t>
            </a:r>
            <a:r>
              <a:rPr lang="en-GB" dirty="0" smtClean="0"/>
              <a:t> during the last ten years.</a:t>
            </a:r>
            <a:endParaRPr lang="en-GB" dirty="0"/>
          </a:p>
        </p:txBody>
      </p:sp>
    </p:spTree>
    <p:extLst>
      <p:ext uri="{BB962C8B-B14F-4D97-AF65-F5344CB8AC3E}">
        <p14:creationId xmlns:p14="http://schemas.microsoft.com/office/powerpoint/2010/main" val="2235248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4169</TotalTime>
  <Words>3128</Words>
  <Application>Microsoft Office PowerPoint</Application>
  <PresentationFormat>Širokouhlá</PresentationFormat>
  <Paragraphs>341</Paragraphs>
  <Slides>26</Slides>
  <Notes>21</Notes>
  <HiddenSlides>0</HiddenSlides>
  <MMClips>0</MMClips>
  <ScaleCrop>false</ScaleCrop>
  <HeadingPairs>
    <vt:vector size="8" baseType="variant">
      <vt:variant>
        <vt:lpstr>Použité písma</vt:lpstr>
      </vt:variant>
      <vt:variant>
        <vt:i4>4</vt:i4>
      </vt:variant>
      <vt:variant>
        <vt:lpstr>Motív</vt:lpstr>
      </vt:variant>
      <vt:variant>
        <vt:i4>1</vt:i4>
      </vt:variant>
      <vt:variant>
        <vt:lpstr>Vložené servery OLE</vt:lpstr>
      </vt:variant>
      <vt:variant>
        <vt:i4>1</vt:i4>
      </vt:variant>
      <vt:variant>
        <vt:lpstr>Nadpisy snímok</vt:lpstr>
      </vt:variant>
      <vt:variant>
        <vt:i4>26</vt:i4>
      </vt:variant>
    </vt:vector>
  </HeadingPairs>
  <TitlesOfParts>
    <vt:vector size="32" baseType="lpstr">
      <vt:lpstr>Arial</vt:lpstr>
      <vt:lpstr>Calibri</vt:lpstr>
      <vt:lpstr>Calibri Light</vt:lpstr>
      <vt:lpstr>Times New Roman</vt:lpstr>
      <vt:lpstr>Motív balíka Office</vt:lpstr>
      <vt:lpstr>Dokument</vt:lpstr>
      <vt:lpstr>Research of utilization of wood as renewable raw material         in Slovakia</vt:lpstr>
      <vt:lpstr>Objective of the scientific project and the content of the presentation</vt:lpstr>
      <vt:lpstr>Simplified structure of wood flows in Slovakia</vt:lpstr>
      <vt:lpstr>Analysis of key factors affecting the utilization of wood in Slovakia</vt:lpstr>
      <vt:lpstr>Content of presentation</vt:lpstr>
      <vt:lpstr>Sources of information</vt:lpstr>
      <vt:lpstr>Data obtained from FMP (Summary information on forests)</vt:lpstr>
      <vt:lpstr>National Forest Inventory and Monitoring (NFIM) in Slovakia</vt:lpstr>
      <vt:lpstr>National Forest Inventory and Monitoring</vt:lpstr>
      <vt:lpstr>Forest area and Forest percentage</vt:lpstr>
      <vt:lpstr>Tree species composition (%) </vt:lpstr>
      <vt:lpstr>Volume of growing stock  in million m3 with dbh ˃ 7 cm under bark</vt:lpstr>
      <vt:lpstr>Development of the growing stock volume  in million/thousand m3 with dbh ˃ 7 cm under bark</vt:lpstr>
      <vt:lpstr>Age composition of forests and its development</vt:lpstr>
      <vt:lpstr>Development of timber felling (planned, actual, incidental)  compared with total current increment </vt:lpstr>
      <vt:lpstr>Growing stock and its distribution by the quality grades of assortments</vt:lpstr>
      <vt:lpstr>Share of quality grades of assortments: „potential - in planned felling“ and „real – after realized felling“</vt:lpstr>
      <vt:lpstr>Timber supply</vt:lpstr>
      <vt:lpstr>Volume of timber export and import by assortments</vt:lpstr>
      <vt:lpstr>Average domestic and export prices for coniferous and broadleaved assortments of raw timber</vt:lpstr>
      <vt:lpstr>Basic simplified model of the actual wood use</vt:lpstr>
      <vt:lpstr>Proposal of optimal model(s) of sustainable wood utilization</vt:lpstr>
      <vt:lpstr>Carbon balance </vt:lpstr>
      <vt:lpstr>Estimation of carbon stocks and annual carbon stock changes in HWP pool:</vt:lpstr>
      <vt:lpstr>Outcomes of estimation of carbon stocks and annual carbon stock changes in HWP pool</vt:lpstr>
      <vt:lpstr> 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Martin Moravčík</dc:creator>
  <cp:lastModifiedBy>Martin Moravčík</cp:lastModifiedBy>
  <cp:revision>165</cp:revision>
  <dcterms:created xsi:type="dcterms:W3CDTF">2017-11-04T13:13:55Z</dcterms:created>
  <dcterms:modified xsi:type="dcterms:W3CDTF">2017-12-13T09:04:53Z</dcterms:modified>
</cp:coreProperties>
</file>