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325" r:id="rId3"/>
    <p:sldId id="310" r:id="rId4"/>
    <p:sldId id="315" r:id="rId5"/>
    <p:sldId id="266" r:id="rId6"/>
    <p:sldId id="331" r:id="rId7"/>
    <p:sldId id="273" r:id="rId8"/>
    <p:sldId id="330" r:id="rId9"/>
    <p:sldId id="290" r:id="rId10"/>
    <p:sldId id="305" r:id="rId11"/>
    <p:sldId id="304" r:id="rId12"/>
    <p:sldId id="307" r:id="rId13"/>
    <p:sldId id="327" r:id="rId14"/>
    <p:sldId id="295" r:id="rId15"/>
    <p:sldId id="318" r:id="rId16"/>
    <p:sldId id="322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8E6"/>
    <a:srgbClr val="CCE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70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E3BEA-7C98-0C40-A2D9-4F4EF6210462}" type="datetimeFigureOut">
              <a:rPr lang="de-DE" smtClean="0"/>
              <a:t>05.04.17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A0F21-065F-EC4B-A523-AE769A653B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9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1B67-C1C8-4297-82D5-7A5EE1F87C0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91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1B67-C1C8-4297-82D5-7A5EE1F87C0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91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1B67-C1C8-4297-82D5-7A5EE1F87C0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91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1B67-C1C8-4297-82D5-7A5EE1F87C0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91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AAA65-9E01-4A2E-B44D-C077E3E30F10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64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79606-C9A4-41E0-94C4-62B6AA038B70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91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A55C8D-71C1-4E81-BE12-FEA921B98EE7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11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4456113" y="6534150"/>
            <a:ext cx="979487" cy="323850"/>
          </a:xfrm>
        </p:spPr>
        <p:txBody>
          <a:bodyPr/>
          <a:lstStyle>
            <a:lvl1pPr>
              <a:defRPr/>
            </a:lvl1pPr>
          </a:lstStyle>
          <a:p>
            <a:fld id="{1D5E7EEB-3735-41D9-8379-B5F948603CCB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51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8E6082-DE50-4A7B-BED8-44DB3D56F1FF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08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BF6021-5BA8-4610-A496-5D1EB74B82FC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76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DD18C-ACD0-4C0F-8E69-27E73387DAEF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8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6CEF5-4C64-491D-93CA-547DA6714BA4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43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9FB60B-9E13-492C-B646-C3704D6160F7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94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B5FD3C-CCF1-4DB2-B7B1-0279EE0A561D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08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702000-17B6-4DC9-AEDB-7D3BC10CB854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48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7FD2EF-822C-49B5-BC57-9F8C1A8F386B}" type="slidenum">
              <a:rPr lang="de-DE" altLang="de-DE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68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56113" y="6534150"/>
            <a:ext cx="979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A1BCEED-DE0B-41AA-9608-98CFFF429277}" type="slidenum">
              <a:rPr lang="de-DE" altLang="de-DE">
                <a:solidFill>
                  <a:srgbClr val="000000"/>
                </a:solidFill>
                <a:latin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436" name="Picture 12" descr="FVA_pp_02_kle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9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127" y="-48126"/>
            <a:ext cx="12279192" cy="69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Forstwirtschaft und besorgte </a:t>
            </a:r>
            <a:r>
              <a:rPr lang="de-DE" b="1" dirty="0" smtClean="0"/>
              <a:t>Bürger/innen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799" y="3510456"/>
            <a:ext cx="7560733" cy="1752600"/>
          </a:xfrm>
        </p:spPr>
        <p:txBody>
          <a:bodyPr/>
          <a:lstStyle/>
          <a:p>
            <a:r>
              <a:rPr lang="de-DE" b="1" dirty="0" err="1"/>
              <a:t>Praxeologische</a:t>
            </a:r>
            <a:r>
              <a:rPr lang="de-DE" b="1" dirty="0"/>
              <a:t> Untersuchung einer Kommunikationsbeziehung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AA65-9E01-4A2E-B44D-C077E3E30F10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2794" y="22692863"/>
            <a:ext cx="15354300" cy="1151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0394" y="22845263"/>
            <a:ext cx="15354300" cy="1151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027275" y="4658137"/>
            <a:ext cx="4857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0000"/>
                </a:solidFill>
                <a:latin typeface="Arial"/>
              </a:rPr>
              <a:t>Dr. Stephanie Bethmann, 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Eva Simminger</a:t>
            </a:r>
          </a:p>
          <a:p>
            <a:pPr algn="ctr"/>
            <a:r>
              <a:rPr lang="de-DE" sz="2000" dirty="0" smtClean="0">
                <a:solidFill>
                  <a:srgbClr val="000000"/>
                </a:solidFill>
                <a:latin typeface="Arial"/>
              </a:rPr>
              <a:t>FVA Freiburg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80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211697" y="1689623"/>
            <a:ext cx="3356532" cy="1317356"/>
          </a:xfrm>
          <a:prstGeom prst="rect">
            <a:avLst/>
          </a:prstGeom>
          <a:ln>
            <a:solidFill>
              <a:srgbClr val="8DB8E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3200" b="1" dirty="0">
                <a:solidFill>
                  <a:srgbClr val="FFFFFF"/>
                </a:solidFill>
              </a:rPr>
              <a:t>Handlungen</a:t>
            </a:r>
            <a:endParaRPr lang="de-DE" sz="3200" b="1" dirty="0">
              <a:solidFill>
                <a:srgbClr val="FFFFFF"/>
              </a:solidFill>
            </a:endParaRPr>
          </a:p>
        </p:txBody>
      </p:sp>
      <p:sp>
        <p:nvSpPr>
          <p:cNvPr id="3" name="Pfeil nach rechts 2"/>
          <p:cNvSpPr/>
          <p:nvPr/>
        </p:nvSpPr>
        <p:spPr>
          <a:xfrm flipH="1">
            <a:off x="3691461" y="1879618"/>
            <a:ext cx="1235560" cy="921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8542" y="1687040"/>
            <a:ext cx="2775057" cy="1317356"/>
          </a:xfrm>
          <a:prstGeom prst="rect">
            <a:avLst/>
          </a:prstGeom>
          <a:ln>
            <a:solidFill>
              <a:srgbClr val="8DB8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Einstellung</a:t>
            </a:r>
            <a:endParaRPr lang="de-DE" sz="3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032703" y="3252102"/>
            <a:ext cx="35355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 smtClean="0"/>
              <a:t>generieren Bedeutung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sind interaktiv 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sind kommunikativ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3048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11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211697" y="1689623"/>
            <a:ext cx="3356532" cy="1317356"/>
          </a:xfrm>
          <a:prstGeom prst="rect">
            <a:avLst/>
          </a:prstGeom>
          <a:ln>
            <a:solidFill>
              <a:srgbClr val="8DB8E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3200" b="1" dirty="0" smtClean="0">
                <a:solidFill>
                  <a:srgbClr val="FFFFFF"/>
                </a:solidFill>
              </a:rPr>
              <a:t>Handlungen</a:t>
            </a:r>
            <a:endParaRPr lang="de-DE" sz="3200" b="1" dirty="0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8543" y="1687040"/>
            <a:ext cx="2893588" cy="1317356"/>
          </a:xfrm>
          <a:prstGeom prst="rect">
            <a:avLst/>
          </a:prstGeom>
          <a:ln>
            <a:solidFill>
              <a:srgbClr val="8DB8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b="1" dirty="0" err="1" smtClean="0"/>
              <a:t>Orientierungs</a:t>
            </a:r>
            <a:endParaRPr lang="de-DE" sz="2600" b="1" dirty="0" smtClean="0"/>
          </a:p>
          <a:p>
            <a:pPr algn="ctr"/>
            <a:r>
              <a:rPr lang="de-DE" sz="2600" b="1" dirty="0" err="1" smtClean="0"/>
              <a:t>muster</a:t>
            </a:r>
            <a:endParaRPr lang="de-DE" sz="2600" b="1" dirty="0"/>
          </a:p>
        </p:txBody>
      </p:sp>
      <p:sp>
        <p:nvSpPr>
          <p:cNvPr id="3" name="Pfeil nach rechts 2"/>
          <p:cNvSpPr/>
          <p:nvPr/>
        </p:nvSpPr>
        <p:spPr>
          <a:xfrm flipH="1">
            <a:off x="3742260" y="1879618"/>
            <a:ext cx="1235560" cy="921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28543" y="3252102"/>
            <a:ext cx="7939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/>
              <a:t>bilden einen Deutungsvorrat 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basieren auf standortgebundenen </a:t>
            </a:r>
            <a:r>
              <a:rPr lang="de-DE" sz="2400" dirty="0" smtClean="0"/>
              <a:t>Erfahrungen 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haben eine Interaktionsgeschichte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dokumentieren </a:t>
            </a:r>
            <a:r>
              <a:rPr lang="de-DE" sz="2400" dirty="0"/>
              <a:t>sich in </a:t>
            </a:r>
            <a:r>
              <a:rPr lang="de-DE" sz="2400" dirty="0" smtClean="0"/>
              <a:t>Interaktionen</a:t>
            </a:r>
            <a:endParaRPr lang="de-DE" sz="2400" dirty="0"/>
          </a:p>
          <a:p>
            <a:pPr marL="285750" indent="-285750">
              <a:buFontTx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199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211697" y="1689623"/>
            <a:ext cx="3356532" cy="1317356"/>
          </a:xfrm>
          <a:prstGeom prst="rect">
            <a:avLst/>
          </a:prstGeom>
          <a:ln>
            <a:solidFill>
              <a:srgbClr val="8DB8E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3200" b="1" dirty="0" smtClean="0">
                <a:solidFill>
                  <a:srgbClr val="FFFFFF"/>
                </a:solidFill>
              </a:rPr>
              <a:t>Handlungen</a:t>
            </a:r>
            <a:endParaRPr lang="de-DE" sz="3200" b="1" dirty="0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8543" y="1687040"/>
            <a:ext cx="2893588" cy="1317356"/>
          </a:xfrm>
          <a:prstGeom prst="rect">
            <a:avLst/>
          </a:prstGeom>
          <a:ln>
            <a:solidFill>
              <a:srgbClr val="8DB8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b="1" dirty="0" err="1" smtClean="0"/>
              <a:t>Orientierungs</a:t>
            </a:r>
            <a:endParaRPr lang="de-DE" sz="2600" b="1" dirty="0" smtClean="0"/>
          </a:p>
          <a:p>
            <a:pPr algn="ctr"/>
            <a:r>
              <a:rPr lang="de-DE" sz="2600" b="1" dirty="0" err="1" smtClean="0"/>
              <a:t>muster</a:t>
            </a:r>
            <a:endParaRPr lang="de-DE" sz="2600" b="1" dirty="0"/>
          </a:p>
        </p:txBody>
      </p:sp>
      <p:sp>
        <p:nvSpPr>
          <p:cNvPr id="3" name="Pfeil nach rechts 2"/>
          <p:cNvSpPr/>
          <p:nvPr/>
        </p:nvSpPr>
        <p:spPr>
          <a:xfrm flipH="1">
            <a:off x="3742260" y="1879618"/>
            <a:ext cx="1235560" cy="921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28543" y="3363440"/>
            <a:ext cx="2893588" cy="1317356"/>
          </a:xfrm>
          <a:prstGeom prst="rect">
            <a:avLst/>
          </a:prstGeom>
          <a:ln>
            <a:solidFill>
              <a:srgbClr val="8DB8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b="1" dirty="0" smtClean="0"/>
              <a:t>Kommunikationsstrukturen</a:t>
            </a:r>
            <a:endParaRPr lang="de-DE" sz="2600" b="1" dirty="0"/>
          </a:p>
        </p:txBody>
      </p:sp>
      <p:sp>
        <p:nvSpPr>
          <p:cNvPr id="9" name="Pfeil nach rechts 8"/>
          <p:cNvSpPr/>
          <p:nvPr/>
        </p:nvSpPr>
        <p:spPr>
          <a:xfrm flipH="1">
            <a:off x="3742260" y="3556018"/>
            <a:ext cx="1235560" cy="921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23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>
          <a:xfrm>
            <a:off x="1381062" y="3109708"/>
            <a:ext cx="6624714" cy="806564"/>
          </a:xfrm>
          <a:prstGeom prst="roundRect">
            <a:avLst/>
          </a:prstGeom>
          <a:solidFill>
            <a:srgbClr val="9BC294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r>
              <a:rPr lang="de-DE" sz="2400" b="1" dirty="0">
                <a:solidFill>
                  <a:schemeClr val="accent1">
                    <a:lumMod val="10000"/>
                  </a:schemeClr>
                </a:solidFill>
              </a:rPr>
              <a:t>E</a:t>
            </a:r>
            <a:r>
              <a:rPr lang="de-DE" sz="2400" b="1" dirty="0" smtClean="0">
                <a:solidFill>
                  <a:schemeClr val="accent1">
                    <a:lumMod val="10000"/>
                  </a:schemeClr>
                </a:solidFill>
              </a:rPr>
              <a:t>pisodische Interviews</a:t>
            </a:r>
            <a:endParaRPr lang="de-DE" sz="2400" b="1" dirty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</a:rPr>
              <a:pPr/>
              <a:t>13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2365445" y="1054942"/>
            <a:ext cx="484632" cy="409790"/>
          </a:xfrm>
          <a:prstGeom prst="downArrow">
            <a:avLst/>
          </a:prstGeom>
          <a:solidFill>
            <a:srgbClr val="9BC29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6760694" y="1054942"/>
            <a:ext cx="484632" cy="432048"/>
          </a:xfrm>
          <a:prstGeom prst="downArrow">
            <a:avLst/>
          </a:prstGeom>
          <a:solidFill>
            <a:srgbClr val="9BC29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4501494" y="1065299"/>
            <a:ext cx="484632" cy="409790"/>
          </a:xfrm>
          <a:prstGeom prst="downArrow">
            <a:avLst/>
          </a:prstGeom>
          <a:solidFill>
            <a:srgbClr val="9BC29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372567" y="2328193"/>
            <a:ext cx="6689685" cy="694303"/>
          </a:xfrm>
          <a:prstGeom prst="roundRect">
            <a:avLst/>
          </a:prstGeom>
          <a:solidFill>
            <a:srgbClr val="9BC294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1800"/>
              </a:spcBef>
            </a:pPr>
            <a:r>
              <a:rPr lang="de-DE" sz="2400" b="1" dirty="0" smtClean="0">
                <a:solidFill>
                  <a:schemeClr val="accent1">
                    <a:lumMod val="10000"/>
                  </a:schemeClr>
                </a:solidFill>
              </a:rPr>
              <a:t>Teilnehmende Beobachtung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1375029" y="4006774"/>
            <a:ext cx="6653460" cy="806564"/>
          </a:xfrm>
          <a:prstGeom prst="roundRect">
            <a:avLst/>
          </a:prstGeom>
          <a:solidFill>
            <a:srgbClr val="9BC294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Gruppendiskussionen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1397556" y="4907663"/>
            <a:ext cx="6624714" cy="806564"/>
          </a:xfrm>
          <a:prstGeom prst="roundRect">
            <a:avLst/>
          </a:prstGeom>
          <a:solidFill>
            <a:srgbClr val="9BC294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r>
              <a:rPr lang="de-DE" sz="2400" b="1" dirty="0" smtClean="0">
                <a:solidFill>
                  <a:schemeClr val="accent1">
                    <a:lumMod val="10000"/>
                  </a:schemeClr>
                </a:solidFill>
              </a:rPr>
              <a:t>...</a:t>
            </a:r>
            <a:endParaRPr lang="de-DE" sz="2400" b="1" dirty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1127966" y="160392"/>
            <a:ext cx="7240664" cy="917119"/>
            <a:chOff x="373784" y="210074"/>
            <a:chExt cx="6382110" cy="758019"/>
          </a:xfrm>
        </p:grpSpPr>
        <p:sp>
          <p:nvSpPr>
            <p:cNvPr id="45" name="Ellipse 44"/>
            <p:cNvSpPr/>
            <p:nvPr/>
          </p:nvSpPr>
          <p:spPr>
            <a:xfrm>
              <a:off x="373784" y="210074"/>
              <a:ext cx="2430645" cy="75801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Kommunikation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87" name="Ellipse 86"/>
            <p:cNvSpPr/>
            <p:nvPr/>
          </p:nvSpPr>
          <p:spPr>
            <a:xfrm>
              <a:off x="2483768" y="240352"/>
              <a:ext cx="2240148" cy="7200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Partizipation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88" name="Ellipse 87"/>
            <p:cNvSpPr/>
            <p:nvPr/>
          </p:nvSpPr>
          <p:spPr>
            <a:xfrm>
              <a:off x="4499992" y="230259"/>
              <a:ext cx="2255902" cy="7200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Konflikt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8" name="Sechseck 137"/>
          <p:cNvSpPr/>
          <p:nvPr/>
        </p:nvSpPr>
        <p:spPr>
          <a:xfrm>
            <a:off x="3584856" y="1550548"/>
            <a:ext cx="2191498" cy="695170"/>
          </a:xfrm>
          <a:prstGeom prst="hexagon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Beteiligungs-gremien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9" name="Sechseck 138"/>
          <p:cNvSpPr/>
          <p:nvPr/>
        </p:nvSpPr>
        <p:spPr>
          <a:xfrm>
            <a:off x="1592034" y="1544758"/>
            <a:ext cx="2190080" cy="695170"/>
          </a:xfrm>
          <a:prstGeom prst="hexagon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Öffentlichkeits-arbeit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0" name="Sechseck 139"/>
          <p:cNvSpPr/>
          <p:nvPr/>
        </p:nvSpPr>
        <p:spPr>
          <a:xfrm>
            <a:off x="5595576" y="1544758"/>
            <a:ext cx="2222372" cy="695170"/>
          </a:xfrm>
          <a:prstGeom prst="hexagon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Bürger-initiativen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Sechseck 22"/>
          <p:cNvSpPr/>
          <p:nvPr/>
        </p:nvSpPr>
        <p:spPr>
          <a:xfrm rot="16200000">
            <a:off x="-1529156" y="3152112"/>
            <a:ext cx="4844371" cy="695170"/>
          </a:xfrm>
          <a:prstGeom prst="hexagon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Interaktionsanalysen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7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1" grpId="0" animBg="1"/>
      <p:bldP spid="12" grpId="0" animBg="1"/>
      <p:bldP spid="32" grpId="0" animBg="1"/>
      <p:bldP spid="43" grpId="0" animBg="1"/>
      <p:bldP spid="138" grpId="0" animBg="1"/>
      <p:bldP spid="139" grpId="0" animBg="1"/>
      <p:bldP spid="14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</a:rPr>
              <a:pPr/>
              <a:t>14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6760694" y="1054942"/>
            <a:ext cx="484632" cy="432048"/>
          </a:xfrm>
          <a:prstGeom prst="downArrow">
            <a:avLst/>
          </a:prstGeom>
          <a:solidFill>
            <a:srgbClr val="9BC29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5809253" y="184814"/>
            <a:ext cx="2559377" cy="871217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Konflikt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40" name="Sechseck 139"/>
          <p:cNvSpPr/>
          <p:nvPr/>
        </p:nvSpPr>
        <p:spPr>
          <a:xfrm>
            <a:off x="237068" y="1544758"/>
            <a:ext cx="8703732" cy="695170"/>
          </a:xfrm>
          <a:prstGeom prst="hexagon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Bürgerinitiative wg. siedlungsnaher Durchforstung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3331" y="2480730"/>
            <a:ext cx="5232399" cy="325966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82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</a:rPr>
              <a:pPr/>
              <a:t>15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Ovale Legende 2"/>
          <p:cNvSpPr/>
          <p:nvPr/>
        </p:nvSpPr>
        <p:spPr>
          <a:xfrm>
            <a:off x="279400" y="63500"/>
            <a:ext cx="3873500" cy="2133600"/>
          </a:xfrm>
          <a:prstGeom prst="wedgeEllipseCallout">
            <a:avLst/>
          </a:prstGeom>
          <a:solidFill>
            <a:srgbClr val="CCE1C9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„egal wen ich anschreibe, es antwortet </a:t>
            </a:r>
            <a:r>
              <a:rPr lang="de-DE" sz="2400" dirty="0" smtClean="0">
                <a:solidFill>
                  <a:schemeClr val="tx1"/>
                </a:solidFill>
              </a:rPr>
              <a:t>IMMER der </a:t>
            </a:r>
            <a:r>
              <a:rPr lang="de-DE" sz="2400" dirty="0">
                <a:solidFill>
                  <a:schemeClr val="tx1"/>
                </a:solidFill>
              </a:rPr>
              <a:t>Forstamtsleiter</a:t>
            </a:r>
            <a:r>
              <a:rPr lang="de-DE" sz="2400" dirty="0" smtClean="0">
                <a:solidFill>
                  <a:schemeClr val="tx1"/>
                </a:solidFill>
              </a:rPr>
              <a:t>“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 flipH="1">
            <a:off x="901700" y="2387600"/>
            <a:ext cx="3987800" cy="1625600"/>
          </a:xfrm>
          <a:prstGeom prst="wedgeEllipseCallout">
            <a:avLst/>
          </a:prstGeom>
          <a:solidFill>
            <a:srgbClr val="CCE1C9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800000"/>
                </a:solidFill>
              </a:rPr>
              <a:t>„&gt;Für MICH </a:t>
            </a:r>
          </a:p>
          <a:p>
            <a:pPr algn="ctr"/>
            <a:r>
              <a:rPr lang="de-DE" sz="2400" dirty="0" smtClean="0">
                <a:solidFill>
                  <a:srgbClr val="800000"/>
                </a:solidFill>
              </a:rPr>
              <a:t>gelten </a:t>
            </a:r>
            <a:r>
              <a:rPr lang="de-DE" sz="2400" dirty="0">
                <a:solidFill>
                  <a:srgbClr val="800000"/>
                </a:solidFill>
              </a:rPr>
              <a:t>die Gesetze </a:t>
            </a:r>
            <a:r>
              <a:rPr lang="de-DE" sz="2400" dirty="0" smtClean="0">
                <a:solidFill>
                  <a:srgbClr val="800000"/>
                </a:solidFill>
              </a:rPr>
              <a:t>nicht&lt;“</a:t>
            </a:r>
            <a:endParaRPr lang="de-DE" sz="2400" dirty="0">
              <a:solidFill>
                <a:srgbClr val="800000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63500" y="4191000"/>
            <a:ext cx="4686300" cy="1607179"/>
          </a:xfrm>
          <a:prstGeom prst="wedgeEllipseCallout">
            <a:avLst/>
          </a:prstGeom>
          <a:solidFill>
            <a:srgbClr val="CCE1C9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„man kann ja ruhig Bäume fällen, aber es kommt darauf an WIE</a:t>
            </a:r>
            <a:r>
              <a:rPr lang="de-DE" sz="2400" dirty="0" smtClean="0">
                <a:solidFill>
                  <a:schemeClr val="tx1"/>
                </a:solidFill>
              </a:rPr>
              <a:t>“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80000" y="2563336"/>
            <a:ext cx="378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/>
              <a:t>Dominanzgesten</a:t>
            </a:r>
            <a:endParaRPr lang="de-DE" sz="2600" dirty="0"/>
          </a:p>
        </p:txBody>
      </p:sp>
      <p:sp>
        <p:nvSpPr>
          <p:cNvPr id="12" name="Textfeld 11"/>
          <p:cNvSpPr txBox="1"/>
          <p:nvPr/>
        </p:nvSpPr>
        <p:spPr>
          <a:xfrm>
            <a:off x="5080000" y="4354036"/>
            <a:ext cx="406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/>
              <a:t>Achtlosigkeit </a:t>
            </a:r>
            <a:r>
              <a:rPr lang="de-DE" sz="2600" dirty="0" err="1" smtClean="0"/>
              <a:t>ggü</a:t>
            </a:r>
            <a:r>
              <a:rPr lang="de-DE" sz="2600" dirty="0" smtClean="0"/>
              <a:t>. Mensch und Natur</a:t>
            </a:r>
            <a:endParaRPr lang="de-DE" sz="2600" dirty="0"/>
          </a:p>
        </p:txBody>
      </p:sp>
      <p:sp>
        <p:nvSpPr>
          <p:cNvPr id="13" name="Textfeld 12"/>
          <p:cNvSpPr txBox="1"/>
          <p:nvPr/>
        </p:nvSpPr>
        <p:spPr>
          <a:xfrm>
            <a:off x="5080000" y="531336"/>
            <a:ext cx="378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/>
              <a:t>Verschwörungstheorie-Dynamik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283698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>
          <a:xfrm>
            <a:off x="1381062" y="3109708"/>
            <a:ext cx="6624714" cy="806564"/>
          </a:xfrm>
          <a:prstGeom prst="roundRect">
            <a:avLst/>
          </a:prstGeom>
          <a:solidFill>
            <a:srgbClr val="9BC294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r>
              <a:rPr lang="de-DE" sz="2400" b="1" dirty="0">
                <a:solidFill>
                  <a:schemeClr val="accent1">
                    <a:lumMod val="10000"/>
                  </a:schemeClr>
                </a:solidFill>
              </a:rPr>
              <a:t>E</a:t>
            </a:r>
            <a:r>
              <a:rPr lang="de-DE" sz="2400" b="1" dirty="0" smtClean="0">
                <a:solidFill>
                  <a:schemeClr val="accent1">
                    <a:lumMod val="10000"/>
                  </a:schemeClr>
                </a:solidFill>
              </a:rPr>
              <a:t>pisodische Interviews</a:t>
            </a:r>
            <a:endParaRPr lang="de-DE" sz="2400" b="1" dirty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</a:rPr>
              <a:pPr/>
              <a:t>16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2365445" y="1054942"/>
            <a:ext cx="484632" cy="409790"/>
          </a:xfrm>
          <a:prstGeom prst="downArrow">
            <a:avLst/>
          </a:prstGeom>
          <a:solidFill>
            <a:srgbClr val="9BC29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6760694" y="1054942"/>
            <a:ext cx="484632" cy="432048"/>
          </a:xfrm>
          <a:prstGeom prst="downArrow">
            <a:avLst/>
          </a:prstGeom>
          <a:solidFill>
            <a:srgbClr val="9BC29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4501494" y="1065299"/>
            <a:ext cx="484632" cy="409790"/>
          </a:xfrm>
          <a:prstGeom prst="downArrow">
            <a:avLst/>
          </a:prstGeom>
          <a:solidFill>
            <a:srgbClr val="9BC29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372567" y="2328193"/>
            <a:ext cx="6689685" cy="694303"/>
          </a:xfrm>
          <a:prstGeom prst="roundRect">
            <a:avLst/>
          </a:prstGeom>
          <a:solidFill>
            <a:srgbClr val="9BC294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1800"/>
              </a:spcBef>
            </a:pPr>
            <a:r>
              <a:rPr lang="de-DE" sz="2400" b="1" dirty="0" smtClean="0">
                <a:solidFill>
                  <a:schemeClr val="accent1">
                    <a:lumMod val="10000"/>
                  </a:schemeClr>
                </a:solidFill>
              </a:rPr>
              <a:t>Teilnehmende Beobachtung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1375029" y="4006774"/>
            <a:ext cx="6653460" cy="806564"/>
          </a:xfrm>
          <a:prstGeom prst="roundRect">
            <a:avLst/>
          </a:prstGeom>
          <a:solidFill>
            <a:srgbClr val="9BC294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Gruppendiskussionen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1397556" y="4907663"/>
            <a:ext cx="6624714" cy="806564"/>
          </a:xfrm>
          <a:prstGeom prst="roundRect">
            <a:avLst/>
          </a:prstGeom>
          <a:solidFill>
            <a:srgbClr val="9BC294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r>
              <a:rPr lang="de-DE" sz="2400" b="1" dirty="0" smtClean="0">
                <a:solidFill>
                  <a:schemeClr val="accent1">
                    <a:lumMod val="10000"/>
                  </a:schemeClr>
                </a:solidFill>
              </a:rPr>
              <a:t>...</a:t>
            </a:r>
            <a:endParaRPr lang="de-DE" sz="2400" b="1" dirty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1127966" y="160392"/>
            <a:ext cx="7240664" cy="917119"/>
            <a:chOff x="373784" y="210074"/>
            <a:chExt cx="6382110" cy="758019"/>
          </a:xfrm>
        </p:grpSpPr>
        <p:sp>
          <p:nvSpPr>
            <p:cNvPr id="45" name="Ellipse 44"/>
            <p:cNvSpPr/>
            <p:nvPr/>
          </p:nvSpPr>
          <p:spPr>
            <a:xfrm>
              <a:off x="373784" y="210074"/>
              <a:ext cx="2430645" cy="75801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Kommunikation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87" name="Ellipse 86"/>
            <p:cNvSpPr/>
            <p:nvPr/>
          </p:nvSpPr>
          <p:spPr>
            <a:xfrm>
              <a:off x="2483768" y="240352"/>
              <a:ext cx="2240148" cy="7200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Partizipation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88" name="Ellipse 87"/>
            <p:cNvSpPr/>
            <p:nvPr/>
          </p:nvSpPr>
          <p:spPr>
            <a:xfrm>
              <a:off x="4499992" y="230259"/>
              <a:ext cx="2255902" cy="7200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Konflikt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8" name="Sechseck 137"/>
          <p:cNvSpPr/>
          <p:nvPr/>
        </p:nvSpPr>
        <p:spPr>
          <a:xfrm>
            <a:off x="3584856" y="1550548"/>
            <a:ext cx="2191498" cy="695170"/>
          </a:xfrm>
          <a:prstGeom prst="hexagon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Beteiligungs-gremien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9" name="Sechseck 138"/>
          <p:cNvSpPr/>
          <p:nvPr/>
        </p:nvSpPr>
        <p:spPr>
          <a:xfrm>
            <a:off x="1592034" y="1544758"/>
            <a:ext cx="2190080" cy="695170"/>
          </a:xfrm>
          <a:prstGeom prst="hexagon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Öffentlichkeits-arbeit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0" name="Sechseck 139"/>
          <p:cNvSpPr/>
          <p:nvPr/>
        </p:nvSpPr>
        <p:spPr>
          <a:xfrm>
            <a:off x="5595576" y="1544758"/>
            <a:ext cx="2222372" cy="695170"/>
          </a:xfrm>
          <a:prstGeom prst="hexagon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Bürger-initiativen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Sechseck 22"/>
          <p:cNvSpPr/>
          <p:nvPr/>
        </p:nvSpPr>
        <p:spPr>
          <a:xfrm rot="16200000">
            <a:off x="-1529156" y="3152112"/>
            <a:ext cx="4844371" cy="695170"/>
          </a:xfrm>
          <a:prstGeom prst="hexagon">
            <a:avLst/>
          </a:prstGeom>
          <a:solidFill>
            <a:srgbClr val="92D05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Interaktionsanalysen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3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127" y="-48126"/>
            <a:ext cx="12279192" cy="69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Soziokulturelles</a:t>
            </a:r>
            <a:br>
              <a:rPr lang="de-DE" b="1" dirty="0" smtClean="0"/>
            </a:br>
            <a:r>
              <a:rPr lang="de-DE" b="1" dirty="0" err="1" smtClean="0"/>
              <a:t>Waldmonitoring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AA65-9E01-4A2E-B44D-C077E3E30F10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2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2794" y="22692863"/>
            <a:ext cx="15354300" cy="1151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0394" y="22845263"/>
            <a:ext cx="15354300" cy="1151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027275" y="4658137"/>
            <a:ext cx="4857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rgbClr val="000000"/>
                </a:solidFill>
                <a:latin typeface="Arial"/>
              </a:rPr>
              <a:t>Dr. Stephanie Bethmann, 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Eva Simminger</a:t>
            </a:r>
          </a:p>
          <a:p>
            <a:pPr algn="ctr"/>
            <a:r>
              <a:rPr lang="de-DE" sz="2000" dirty="0" smtClean="0">
                <a:solidFill>
                  <a:srgbClr val="000000"/>
                </a:solidFill>
                <a:latin typeface="Arial"/>
              </a:rPr>
              <a:t>FVA Freiburg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73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127" y="-48126"/>
            <a:ext cx="12279192" cy="69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017" y="1511300"/>
            <a:ext cx="6676192" cy="37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4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28389263"/>
            <a:ext cx="15352713" cy="115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28541663"/>
            <a:ext cx="15352713" cy="115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495300" y="401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e-DE" dirty="0" smtClean="0"/>
              <a:t>Öffentliche Meinung ist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15120" y="1535626"/>
            <a:ext cx="3351999" cy="1051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dirty="0"/>
              <a:t>...dynamisch</a:t>
            </a:r>
          </a:p>
        </p:txBody>
      </p:sp>
    </p:spTree>
    <p:extLst>
      <p:ext uri="{BB962C8B-B14F-4D97-AF65-F5344CB8AC3E}">
        <p14:creationId xmlns:p14="http://schemas.microsoft.com/office/powerpoint/2010/main" val="41665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275" y="1953603"/>
            <a:ext cx="4008330" cy="267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5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987" r="-79987"/>
          <a:stretch>
            <a:fillRect/>
          </a:stretch>
        </p:blipFill>
        <p:spPr bwMode="auto">
          <a:xfrm>
            <a:off x="-511439" y="494989"/>
            <a:ext cx="9761699" cy="536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:\Lpfl\z1-Projekte\1314_Soziokulturelles_Waldmonitoring\Bilder\be7c8f16feb918a2_forstbw bilddatenbank_einfach rauskopier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563" y="981757"/>
            <a:ext cx="5589100" cy="419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0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017" y="1511300"/>
            <a:ext cx="6676192" cy="37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6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28389263"/>
            <a:ext cx="15352713" cy="115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28541663"/>
            <a:ext cx="15352713" cy="115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495300" y="401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e-DE" dirty="0" smtClean="0"/>
              <a:t>Öffentliche Meinung ist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15120" y="1535626"/>
            <a:ext cx="3351999" cy="1051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dirty="0"/>
              <a:t>...dynamisch</a:t>
            </a:r>
          </a:p>
        </p:txBody>
      </p:sp>
      <p:sp>
        <p:nvSpPr>
          <p:cNvPr id="11" name="Rechteck 10"/>
          <p:cNvSpPr/>
          <p:nvPr/>
        </p:nvSpPr>
        <p:spPr>
          <a:xfrm>
            <a:off x="1232317" y="2710592"/>
            <a:ext cx="4543607" cy="1051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dirty="0"/>
              <a:t>..</a:t>
            </a:r>
            <a:r>
              <a:rPr lang="de-DE" sz="4400" dirty="0" smtClean="0"/>
              <a:t>.widersprüchlich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02898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2E2B24"/>
              </a:clrFrom>
              <a:clrTo>
                <a:srgbClr val="2E2B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42" r="-15542"/>
          <a:stretch>
            <a:fillRect/>
          </a:stretch>
        </p:blipFill>
        <p:spPr>
          <a:xfrm>
            <a:off x="-1555096" y="-32990"/>
            <a:ext cx="12469965" cy="702707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7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6804" y="6480305"/>
            <a:ext cx="2248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  <a:latin typeface="Arial"/>
              </a:rPr>
              <a:t>Picture: Markus </a:t>
            </a:r>
            <a:r>
              <a:rPr lang="de-DE" sz="1600" dirty="0" err="1" smtClean="0">
                <a:solidFill>
                  <a:srgbClr val="000000"/>
                </a:solidFill>
                <a:latin typeface="Arial"/>
              </a:rPr>
              <a:t>Gallus</a:t>
            </a: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72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017" y="1511300"/>
            <a:ext cx="6676192" cy="37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8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28389263"/>
            <a:ext cx="15352713" cy="115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28541663"/>
            <a:ext cx="15352713" cy="115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495300" y="401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e-DE" dirty="0" smtClean="0"/>
              <a:t>Öffentliche Meinung ist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15120" y="1535626"/>
            <a:ext cx="3351999" cy="1051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dirty="0"/>
              <a:t>...dynamisch</a:t>
            </a:r>
          </a:p>
        </p:txBody>
      </p:sp>
      <p:sp>
        <p:nvSpPr>
          <p:cNvPr id="11" name="Rechteck 10"/>
          <p:cNvSpPr/>
          <p:nvPr/>
        </p:nvSpPr>
        <p:spPr>
          <a:xfrm>
            <a:off x="1232317" y="2710592"/>
            <a:ext cx="4543607" cy="1051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dirty="0"/>
              <a:t>..</a:t>
            </a:r>
            <a:r>
              <a:rPr lang="de-DE" sz="4400" dirty="0" smtClean="0"/>
              <a:t>.widersprüchlich</a:t>
            </a:r>
            <a:endParaRPr lang="de-DE" sz="4400" dirty="0"/>
          </a:p>
        </p:txBody>
      </p:sp>
      <p:sp>
        <p:nvSpPr>
          <p:cNvPr id="2" name="Rechteck 1"/>
          <p:cNvSpPr/>
          <p:nvPr/>
        </p:nvSpPr>
        <p:spPr>
          <a:xfrm>
            <a:off x="1232317" y="3897826"/>
            <a:ext cx="3916807" cy="1051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dirty="0"/>
              <a:t>..</a:t>
            </a:r>
            <a:r>
              <a:rPr lang="de-DE" sz="4400"/>
              <a:t>.</a:t>
            </a:r>
            <a:r>
              <a:rPr lang="de-DE" sz="4400" smtClean="0"/>
              <a:t>a-theoretisch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17728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6082-DE50-4A7B-BED8-44DB3D56F1FF}" type="slidenum">
              <a:rPr lang="de-DE" altLang="de-DE" smtClean="0">
                <a:solidFill>
                  <a:srgbClr val="000000"/>
                </a:solidFill>
                <a:latin typeface="Arial"/>
              </a:rPr>
              <a:pPr/>
              <a:t>9</a:t>
            </a:fld>
            <a:endParaRPr lang="de-DE" alt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211697" y="1689623"/>
            <a:ext cx="3356532" cy="1317356"/>
          </a:xfrm>
          <a:prstGeom prst="rect">
            <a:avLst/>
          </a:prstGeom>
          <a:ln>
            <a:solidFill>
              <a:srgbClr val="8DB8E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Handlungen</a:t>
            </a:r>
            <a:endParaRPr lang="de-DE" sz="3200" b="1" dirty="0"/>
          </a:p>
        </p:txBody>
      </p:sp>
      <p:sp>
        <p:nvSpPr>
          <p:cNvPr id="6" name="Rechteck 5"/>
          <p:cNvSpPr/>
          <p:nvPr/>
        </p:nvSpPr>
        <p:spPr>
          <a:xfrm>
            <a:off x="628542" y="1687040"/>
            <a:ext cx="2775057" cy="1317356"/>
          </a:xfrm>
          <a:prstGeom prst="rect">
            <a:avLst/>
          </a:prstGeom>
          <a:ln>
            <a:solidFill>
              <a:srgbClr val="8DB8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Einstellung</a:t>
            </a:r>
            <a:endParaRPr lang="de-DE" sz="3200" b="1" dirty="0"/>
          </a:p>
        </p:txBody>
      </p:sp>
      <p:sp>
        <p:nvSpPr>
          <p:cNvPr id="3" name="Pfeil nach rechts 2"/>
          <p:cNvSpPr/>
          <p:nvPr/>
        </p:nvSpPr>
        <p:spPr>
          <a:xfrm>
            <a:off x="3691462" y="1879618"/>
            <a:ext cx="1341241" cy="921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87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Macintosh PowerPoint</Application>
  <PresentationFormat>Bildschirmpräsentation (4:3)</PresentationFormat>
  <Paragraphs>89</Paragraphs>
  <Slides>16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Standarddesign</vt:lpstr>
      <vt:lpstr>Forstwirtschaft und besorgte Bürger/innen</vt:lpstr>
      <vt:lpstr>Soziokulturelles Waldmonitoring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Forestry in Interaction</dc:title>
  <dc:creator>Stephanie</dc:creator>
  <cp:lastModifiedBy>Stephanie</cp:lastModifiedBy>
  <cp:revision>195</cp:revision>
  <dcterms:created xsi:type="dcterms:W3CDTF">2016-09-28T09:39:18Z</dcterms:created>
  <dcterms:modified xsi:type="dcterms:W3CDTF">2017-04-05T09:17:23Z</dcterms:modified>
</cp:coreProperties>
</file>