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  <p:sldMasterId id="2147483652" r:id="rId3"/>
    <p:sldMasterId id="2147483744" r:id="rId4"/>
    <p:sldMasterId id="2147483882" r:id="rId5"/>
    <p:sldMasterId id="2147483885" r:id="rId6"/>
    <p:sldMasterId id="2147483996" r:id="rId7"/>
    <p:sldMasterId id="2147484021" r:id="rId8"/>
    <p:sldMasterId id="2147484042" r:id="rId9"/>
    <p:sldMasterId id="2147484053" r:id="rId10"/>
  </p:sldMasterIdLst>
  <p:notesMasterIdLst>
    <p:notesMasterId r:id="rId27"/>
  </p:notesMasterIdLst>
  <p:handoutMasterIdLst>
    <p:handoutMasterId r:id="rId28"/>
  </p:handoutMasterIdLst>
  <p:sldIdLst>
    <p:sldId id="385" r:id="rId11"/>
    <p:sldId id="386" r:id="rId12"/>
    <p:sldId id="387" r:id="rId13"/>
    <p:sldId id="401" r:id="rId14"/>
    <p:sldId id="397" r:id="rId15"/>
    <p:sldId id="413" r:id="rId16"/>
    <p:sldId id="410" r:id="rId17"/>
    <p:sldId id="412" r:id="rId18"/>
    <p:sldId id="391" r:id="rId19"/>
    <p:sldId id="403" r:id="rId20"/>
    <p:sldId id="400" r:id="rId21"/>
    <p:sldId id="392" r:id="rId22"/>
    <p:sldId id="404" r:id="rId23"/>
    <p:sldId id="402" r:id="rId24"/>
    <p:sldId id="405" r:id="rId25"/>
    <p:sldId id="409" r:id="rId26"/>
  </p:sldIdLst>
  <p:sldSz cx="9144000" cy="6858000" type="screen4x3"/>
  <p:notesSz cx="9945688" cy="6858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CCCC"/>
    <a:srgbClr val="990000"/>
    <a:srgbClr val="990033"/>
    <a:srgbClr val="3366CC"/>
    <a:srgbClr val="66FFFF"/>
    <a:srgbClr val="FF99FF"/>
    <a:srgbClr val="FF9966"/>
    <a:srgbClr val="FF99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6122" autoAdjust="0"/>
  </p:normalViewPr>
  <p:slideViewPr>
    <p:cSldViewPr>
      <p:cViewPr varScale="1">
        <p:scale>
          <a:sx n="112" d="100"/>
          <a:sy n="112" d="100"/>
        </p:scale>
        <p:origin x="1584" y="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12" y="-82"/>
      </p:cViewPr>
      <p:guideLst>
        <p:guide orient="horz" pos="3127"/>
        <p:guide pos="2142"/>
        <p:guide orient="horz" pos="2160"/>
        <p:guide pos="3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8139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73" tIns="47985" rIns="95973" bIns="47985" numCol="1" anchor="t" anchorCtr="0" compatLnSpc="1">
            <a:prstTxWarp prst="textNoShape">
              <a:avLst/>
            </a:prstTxWarp>
          </a:bodyPr>
          <a:lstStyle>
            <a:lvl1pPr defTabSz="908453">
              <a:defRPr sz="1000">
                <a:latin typeface="Arial" panose="020B060402020202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7550" y="0"/>
            <a:ext cx="4308139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73" tIns="47985" rIns="95973" bIns="47985" numCol="1" anchor="t" anchorCtr="0" compatLnSpc="1">
            <a:prstTxWarp prst="textNoShape">
              <a:avLst/>
            </a:prstTxWarp>
          </a:bodyPr>
          <a:lstStyle>
            <a:lvl1pPr algn="r" defTabSz="908453">
              <a:defRPr sz="1000">
                <a:latin typeface="Arial" panose="020B0604020202020204" pitchFamily="34" charset="0"/>
              </a:defRPr>
            </a:lvl1pPr>
          </a:lstStyle>
          <a:p>
            <a:fld id="{49EBE6CA-4D4D-4572-B27D-B66AA1EB95FB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14716"/>
            <a:ext cx="4308139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73" tIns="47985" rIns="95973" bIns="47985" numCol="1" anchor="b" anchorCtr="0" compatLnSpc="1">
            <a:prstTxWarp prst="textNoShape">
              <a:avLst/>
            </a:prstTxWarp>
          </a:bodyPr>
          <a:lstStyle>
            <a:lvl1pPr defTabSz="908453">
              <a:defRPr sz="1000">
                <a:latin typeface="Arial" panose="020B060402020202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7550" y="6514716"/>
            <a:ext cx="4308139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73" tIns="47985" rIns="95973" bIns="47985" numCol="1" anchor="b" anchorCtr="0" compatLnSpc="1">
            <a:prstTxWarp prst="textNoShape">
              <a:avLst/>
            </a:prstTxWarp>
          </a:bodyPr>
          <a:lstStyle>
            <a:lvl1pPr algn="r" defTabSz="908453">
              <a:defRPr sz="1000">
                <a:latin typeface="Arial" panose="020B0604020202020204" pitchFamily="34" charset="0"/>
              </a:defRPr>
            </a:lvl1pPr>
          </a:lstStyle>
          <a:p>
            <a:fld id="{E6F0170B-682C-4693-9756-8C872047BD2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3716037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8139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73" tIns="47985" rIns="95973" bIns="47985" numCol="1" anchor="t" anchorCtr="0" compatLnSpc="1">
            <a:prstTxWarp prst="textNoShape">
              <a:avLst/>
            </a:prstTxWarp>
          </a:bodyPr>
          <a:lstStyle>
            <a:lvl1pPr defTabSz="908453">
              <a:defRPr sz="1300"/>
            </a:lvl1pPr>
          </a:lstStyle>
          <a:p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7550" y="0"/>
            <a:ext cx="4308139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73" tIns="47985" rIns="95973" bIns="47985" numCol="1" anchor="t" anchorCtr="0" compatLnSpc="1">
            <a:prstTxWarp prst="textNoShape">
              <a:avLst/>
            </a:prstTxWarp>
          </a:bodyPr>
          <a:lstStyle>
            <a:lvl1pPr algn="r" defTabSz="908453">
              <a:defRPr sz="1300"/>
            </a:lvl1pPr>
          </a:lstStyle>
          <a:p>
            <a:fld id="{DF2FE243-A182-49E4-9D78-DEAAA4D2CBE8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9138" y="514350"/>
            <a:ext cx="3430587" cy="2573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672" y="3256262"/>
            <a:ext cx="7296347" cy="308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73" tIns="47985" rIns="95973" bIns="47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14716"/>
            <a:ext cx="4308139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73" tIns="47985" rIns="95973" bIns="47985" numCol="1" anchor="b" anchorCtr="0" compatLnSpc="1">
            <a:prstTxWarp prst="textNoShape">
              <a:avLst/>
            </a:prstTxWarp>
          </a:bodyPr>
          <a:lstStyle>
            <a:lvl1pPr defTabSz="908453">
              <a:defRPr sz="1300"/>
            </a:lvl1pPr>
          </a:lstStyle>
          <a:p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7550" y="6514716"/>
            <a:ext cx="4308139" cy="34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73" tIns="47985" rIns="95973" bIns="47985" numCol="1" anchor="b" anchorCtr="0" compatLnSpc="1">
            <a:prstTxWarp prst="textNoShape">
              <a:avLst/>
            </a:prstTxWarp>
          </a:bodyPr>
          <a:lstStyle>
            <a:lvl1pPr algn="r" defTabSz="908453">
              <a:defRPr sz="1300"/>
            </a:lvl1pPr>
          </a:lstStyle>
          <a:p>
            <a:fld id="{5E7DEE0D-1D32-4610-8459-8EB6A8F8DB8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7171844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CBC333C-A36C-49D0-B5E3-A7F692B872A5}" type="datetime1">
              <a:rPr lang="de-DE" altLang="de-DE" smtClean="0">
                <a:solidFill>
                  <a:srgbClr val="000000"/>
                </a:solidFill>
              </a:rPr>
              <a:t>04.04.2017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5745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87227B7-721B-4A0A-8BF8-D1EC3BE3D539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0049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1ACC495-E12A-49DF-95C5-8347F19C042F}" type="datetime1">
              <a:rPr lang="de-DE" altLang="de-DE" smtClean="0">
                <a:solidFill>
                  <a:srgbClr val="000000"/>
                </a:solidFill>
              </a:rPr>
              <a:t>04.04.2017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71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9101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0111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4DC7CFC-0ECB-426C-9EA6-B89A7AB74B7B}" type="datetime1">
              <a:rPr lang="de-DE" altLang="de-DE" smtClean="0">
                <a:solidFill>
                  <a:srgbClr val="000000"/>
                </a:solidFill>
              </a:rPr>
              <a:t>04.04.2017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24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41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64780F0-621D-49F5-8D83-61984246B03D}" type="datetime1">
              <a:rPr lang="de-DE" altLang="de-DE" smtClean="0">
                <a:solidFill>
                  <a:srgbClr val="000000"/>
                </a:solidFill>
              </a:rPr>
              <a:t>04.04.2017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9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Politikwandel im Waldnaturschutz im Wettbewerb der Politiksektoren Forstwirtschaft und Naturschutz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29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Politikwandel im Waldnaturschutz im Wettbewerb der Politiksektoren Forstwirtschaft und Naturschutz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29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56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06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E7F19-B7AD-46A2-991B-FCFF00D0C9DB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9" name="Kopfzeilenplatzhalt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376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29285-7614-43A4-A0B8-9D5A373DD3D0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AB763-1076-4FCA-ADA3-35AA804D9B0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772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35078-DA4E-4F74-98A3-400652DCABEE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0D9CC-DF31-487B-805B-D12C1FCD2A1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16010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C882B4-40F1-4D5F-88B9-86C989DECB8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3366"/>
                </a:solidFill>
              </a:rPr>
              <a:t>WS 2014/15</a:t>
            </a:r>
          </a:p>
        </p:txBody>
      </p:sp>
    </p:spTree>
    <p:extLst>
      <p:ext uri="{BB962C8B-B14F-4D97-AF65-F5344CB8AC3E}">
        <p14:creationId xmlns:p14="http://schemas.microsoft.com/office/powerpoint/2010/main" val="1293997432"/>
      </p:ext>
    </p:extLst>
  </p:cSld>
  <p:clrMapOvr>
    <a:masterClrMapping/>
  </p:clrMapOvr>
  <p:transition spd="slow">
    <p:pull dir="r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A22F78-DDA9-44F9-845D-E521ECEA8F8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3366"/>
                </a:solidFill>
              </a:rPr>
              <a:t>WS 2014/15</a:t>
            </a:r>
          </a:p>
        </p:txBody>
      </p:sp>
    </p:spTree>
    <p:extLst>
      <p:ext uri="{BB962C8B-B14F-4D97-AF65-F5344CB8AC3E}">
        <p14:creationId xmlns:p14="http://schemas.microsoft.com/office/powerpoint/2010/main" val="2426540351"/>
      </p:ext>
    </p:extLst>
  </p:cSld>
  <p:clrMapOvr>
    <a:masterClrMapping/>
  </p:clrMapOvr>
  <p:transition spd="slow">
    <p:pull dir="r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9B155F-D146-48CB-B724-6BEF8F915B9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3366"/>
                </a:solidFill>
              </a:rPr>
              <a:t>WS 2014/15</a:t>
            </a:r>
          </a:p>
        </p:txBody>
      </p:sp>
    </p:spTree>
    <p:extLst>
      <p:ext uri="{BB962C8B-B14F-4D97-AF65-F5344CB8AC3E}">
        <p14:creationId xmlns:p14="http://schemas.microsoft.com/office/powerpoint/2010/main" val="3178744425"/>
      </p:ext>
    </p:extLst>
  </p:cSld>
  <p:clrMapOvr>
    <a:masterClrMapping/>
  </p:clrMapOvr>
  <p:transition spd="slow">
    <p:pull dir="r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47800" y="1985963"/>
            <a:ext cx="3582988" cy="41100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83188" y="1985963"/>
            <a:ext cx="3584575" cy="41100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5AADB9-9225-415E-8F81-9E3E8AF6AFA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3366"/>
                </a:solidFill>
              </a:rPr>
              <a:t>WS 2014/15</a:t>
            </a:r>
          </a:p>
        </p:txBody>
      </p:sp>
    </p:spTree>
    <p:extLst>
      <p:ext uri="{BB962C8B-B14F-4D97-AF65-F5344CB8AC3E}">
        <p14:creationId xmlns:p14="http://schemas.microsoft.com/office/powerpoint/2010/main" val="1720057956"/>
      </p:ext>
    </p:extLst>
  </p:cSld>
  <p:clrMapOvr>
    <a:masterClrMapping/>
  </p:clrMapOvr>
  <p:transition spd="slow">
    <p:pull dir="r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A733BF-B4C6-43AA-89A0-30795F6963D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3366"/>
                </a:solidFill>
              </a:rPr>
              <a:t>WS 2014/15</a:t>
            </a:r>
          </a:p>
        </p:txBody>
      </p:sp>
    </p:spTree>
    <p:extLst>
      <p:ext uri="{BB962C8B-B14F-4D97-AF65-F5344CB8AC3E}">
        <p14:creationId xmlns:p14="http://schemas.microsoft.com/office/powerpoint/2010/main" val="2551525075"/>
      </p:ext>
    </p:extLst>
  </p:cSld>
  <p:clrMapOvr>
    <a:masterClrMapping/>
  </p:clrMapOvr>
  <p:transition spd="slow">
    <p:pull dir="r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33C8D5-C0B5-4751-A7A7-920BEEEE867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3366"/>
                </a:solidFill>
              </a:rPr>
              <a:t>WS 2014/15</a:t>
            </a:r>
          </a:p>
        </p:txBody>
      </p:sp>
    </p:spTree>
    <p:extLst>
      <p:ext uri="{BB962C8B-B14F-4D97-AF65-F5344CB8AC3E}">
        <p14:creationId xmlns:p14="http://schemas.microsoft.com/office/powerpoint/2010/main" val="3074381892"/>
      </p:ext>
    </p:extLst>
  </p:cSld>
  <p:clrMapOvr>
    <a:masterClrMapping/>
  </p:clrMapOvr>
  <p:transition spd="slow">
    <p:pull dir="r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672350-B2C9-45F6-AC2B-44D9A64F82C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3366"/>
                </a:solidFill>
              </a:rPr>
              <a:t>WS 2014/15</a:t>
            </a:r>
          </a:p>
        </p:txBody>
      </p:sp>
    </p:spTree>
    <p:extLst>
      <p:ext uri="{BB962C8B-B14F-4D97-AF65-F5344CB8AC3E}">
        <p14:creationId xmlns:p14="http://schemas.microsoft.com/office/powerpoint/2010/main" val="1515746497"/>
      </p:ext>
    </p:extLst>
  </p:cSld>
  <p:clrMapOvr>
    <a:masterClrMapping/>
  </p:clrMapOvr>
  <p:transition spd="slow">
    <p:pull dir="r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60FF8F-D941-48DD-848B-60101FCED98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3366"/>
                </a:solidFill>
              </a:rPr>
              <a:t>WS 2014/15</a:t>
            </a:r>
          </a:p>
        </p:txBody>
      </p:sp>
    </p:spTree>
    <p:extLst>
      <p:ext uri="{BB962C8B-B14F-4D97-AF65-F5344CB8AC3E}">
        <p14:creationId xmlns:p14="http://schemas.microsoft.com/office/powerpoint/2010/main" val="3776031300"/>
      </p:ext>
    </p:extLst>
  </p:cSld>
  <p:clrMapOvr>
    <a:masterClrMapping/>
  </p:clrMapOvr>
  <p:transition spd="slow">
    <p:pull dir="r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7B4B1F-107E-46CD-BA58-8F6EB5B3024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3366"/>
                </a:solidFill>
              </a:rPr>
              <a:t>WS 2014/15</a:t>
            </a:r>
          </a:p>
        </p:txBody>
      </p:sp>
    </p:spTree>
    <p:extLst>
      <p:ext uri="{BB962C8B-B14F-4D97-AF65-F5344CB8AC3E}">
        <p14:creationId xmlns:p14="http://schemas.microsoft.com/office/powerpoint/2010/main" val="1718274327"/>
      </p:ext>
    </p:extLst>
  </p:cSld>
  <p:clrMapOvr>
    <a:masterClrMapping/>
  </p:clrMapOvr>
  <p:transition spd="slow">
    <p:pull dir="r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8D7D45-044D-4F94-BB9E-789C96DE5B4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3366"/>
                </a:solidFill>
              </a:rPr>
              <a:t>WS 2014/15</a:t>
            </a:r>
          </a:p>
        </p:txBody>
      </p:sp>
    </p:spTree>
    <p:extLst>
      <p:ext uri="{BB962C8B-B14F-4D97-AF65-F5344CB8AC3E}">
        <p14:creationId xmlns:p14="http://schemas.microsoft.com/office/powerpoint/2010/main" val="1307934873"/>
      </p:ext>
    </p:extLst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1A7F2-616F-4637-AE38-D62DF24E26E4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CB7B7-D826-4CBC-970E-7180424499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7989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38963" y="762000"/>
            <a:ext cx="1828800" cy="5334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47800" y="762000"/>
            <a:ext cx="5338763" cy="5334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535A82-5A91-48C7-86C0-E73DACBCEFE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3366"/>
                </a:solidFill>
              </a:rPr>
              <a:t>WS 2014/15</a:t>
            </a:r>
          </a:p>
        </p:txBody>
      </p:sp>
    </p:spTree>
    <p:extLst>
      <p:ext uri="{BB962C8B-B14F-4D97-AF65-F5344CB8AC3E}">
        <p14:creationId xmlns:p14="http://schemas.microsoft.com/office/powerpoint/2010/main" val="2039964718"/>
      </p:ext>
    </p:extLst>
  </p:cSld>
  <p:clrMapOvr>
    <a:masterClrMapping/>
  </p:clrMapOvr>
  <p:transition spd="slow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benrechtss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0"/>
            <a:ext cx="4937125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alken hellbl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2438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leisteun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229350"/>
            <a:ext cx="6400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balken hellbl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143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leisteoben_lin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285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leisteoben_mit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438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leiste untenkan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229350"/>
            <a:ext cx="365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65100" y="908050"/>
            <a:ext cx="8812213" cy="2376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3600" b="1" smtClean="0">
                <a:latin typeface="Arial Narrow" pitchFamily="34" charset="0"/>
              </a:rPr>
              <a:t>EUROFORESTER Master Course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de-DE" sz="3600" b="1" smtClean="0">
                <a:latin typeface="Arial Narrow" pitchFamily="34" charset="0"/>
              </a:rPr>
              <a:t>„Forest Policy Concepts and Processes“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09700" y="3429000"/>
            <a:ext cx="6324600" cy="1524000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endParaRPr lang="de-DE" noProof="0" smtClean="0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4876800"/>
            <a:ext cx="53340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endParaRPr lang="de-DE" noProof="0" smtClean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91352C-B622-45F9-B0D6-4C86822DAA07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761227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149C-BE7D-48DD-84D0-FE4567D91A8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5B800-DD64-44AE-80B9-5648010D50D1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1747965"/>
      </p:ext>
    </p:extLst>
  </p:cSld>
  <p:clrMapOvr>
    <a:masterClrMapping/>
  </p:clrMapOvr>
  <p:transition spd="slow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210A0-D46E-41E8-A91B-31449E75043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B94E0-2F1C-4786-A150-906B72125419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6771749"/>
      </p:ext>
    </p:extLst>
  </p:cSld>
  <p:clrMapOvr>
    <a:masterClrMapping/>
  </p:clrMapOvr>
  <p:transition spd="slow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47800" y="1985963"/>
            <a:ext cx="3582988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83188" y="1985963"/>
            <a:ext cx="3584575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90072-0871-4A5E-BBCB-F9B29211997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09D00-94D5-4096-B7E5-476207A44996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6979214"/>
      </p:ext>
    </p:extLst>
  </p:cSld>
  <p:clrMapOvr>
    <a:masterClrMapping/>
  </p:clrMapOvr>
  <p:transition spd="slow"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BF4E6-925F-48DD-A435-16B40334910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90E58-85BE-41A3-9EA2-C8101F1133D9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9342637"/>
      </p:ext>
    </p:extLst>
  </p:cSld>
  <p:clrMapOvr>
    <a:masterClrMapping/>
  </p:clrMapOvr>
  <p:transition spd="slow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FD522-C191-42BD-93FA-63D977B9BD3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FB8FF-2818-4B42-A7EF-C4065C77EE0F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4026144"/>
      </p:ext>
    </p:extLst>
  </p:cSld>
  <p:clrMapOvr>
    <a:masterClrMapping/>
  </p:clrMapOvr>
  <p:transition spd="slow"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BE010-ECC8-47CA-9CB3-018A58AEAEC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B849C-D545-4EB8-A51E-FD298C5FB040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0486640"/>
      </p:ext>
    </p:extLst>
  </p:cSld>
  <p:clrMapOvr>
    <a:masterClrMapping/>
  </p:clrMapOvr>
  <p:transition spd="slow"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EF537-9377-4409-8763-0F1FF47B060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A5DDD-46B2-4F67-92E0-E5E9CFDDC310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4996498"/>
      </p:ext>
    </p:extLst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44355-76F9-46FC-B62E-6C3D9517F654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29341-7375-4102-8784-9684AC86936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7254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03BBD-B630-4603-BA99-13E30ACC422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32375-F9E6-4D59-B557-C01A82637950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8762552"/>
      </p:ext>
    </p:extLst>
  </p:cSld>
  <p:clrMapOvr>
    <a:masterClrMapping/>
  </p:clrMapOvr>
  <p:transition spd="slow"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1A941-7C83-45EE-9F33-38A0D791B2B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079E6-F16A-47A0-A2B7-1488546A17F7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0370376"/>
      </p:ext>
    </p:extLst>
  </p:cSld>
  <p:clrMapOvr>
    <a:masterClrMapping/>
  </p:clrMapOvr>
  <p:transition spd="slow"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38963" y="762000"/>
            <a:ext cx="1828800" cy="5334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47800" y="762000"/>
            <a:ext cx="5338763" cy="5334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2372-8B60-4B1C-BEA1-EB34FB7C60C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4869F-7F93-457C-B0D8-FE5A539E8BAB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646508"/>
      </p:ext>
    </p:extLst>
  </p:cSld>
  <p:clrMapOvr>
    <a:masterClrMapping/>
  </p:clrMapOvr>
  <p:transition spd="slow"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138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031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6674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99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571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530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82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1ECBA-C1B4-469C-8FC9-DF5268645B6F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E9345-D1ED-41AB-80B8-727A323FF8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7662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9913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06212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905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352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069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145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77604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125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220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39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5C53B-09A2-4A39-BA31-59C66AD71308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1461A-7ABE-4485-8A5A-ADEAE594994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5300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833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25987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28237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135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672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obenrechtss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0"/>
            <a:ext cx="4937125" cy="49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5" name="Picture 3" descr="balken hellbl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24384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leisteun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229350"/>
            <a:ext cx="64008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B782871-424D-497A-BDB5-E6645D6935E2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09700" y="3429000"/>
            <a:ext cx="6324600" cy="1524000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endParaRPr lang="de-DE" altLang="de-DE" noProof="0" smtClean="0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4876800"/>
            <a:ext cx="5334000" cy="762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endParaRPr lang="de-DE" altLang="de-DE" noProof="0" smtClean="0"/>
          </a:p>
        </p:txBody>
      </p:sp>
      <p:pic>
        <p:nvPicPr>
          <p:cNvPr id="90120" name="Picture 8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1" name="Picture 9" descr="balken hellbl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1430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2" name="Picture 10" descr="leisteoben_lin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2857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3" name="Picture 11" descr="leisteoben_mit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4384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4" name="Picture 12" descr="leiste untenkan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229350"/>
            <a:ext cx="3651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65100" y="908050"/>
            <a:ext cx="8812213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de-DE" altLang="de-DE" sz="3600" b="1">
                <a:latin typeface="Arial Narrow" panose="020B0606020202030204" pitchFamily="34" charset="0"/>
              </a:rPr>
              <a:t>EUROFORESTER Master Course</a:t>
            </a:r>
          </a:p>
          <a:p>
            <a:pPr algn="ctr">
              <a:spcBef>
                <a:spcPct val="50000"/>
              </a:spcBef>
            </a:pPr>
            <a:r>
              <a:rPr lang="de-DE" altLang="de-DE" sz="3600" b="1">
                <a:latin typeface="Arial Narrow" panose="020B0606020202030204" pitchFamily="34" charset="0"/>
              </a:rPr>
              <a:t>„Forest Policy Concepts and Processes“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autoUpdateAnimBg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7EDE17-F119-4A7E-9D0E-E0D4BD09827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D0184D4-573C-4E7C-BB90-787358D61C12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2506734"/>
      </p:ext>
    </p:extLst>
  </p:cSld>
  <p:clrMapOvr>
    <a:masterClrMapping/>
  </p:clrMapOvr>
  <p:transition spd="slow">
    <p:pull dir="r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0F35D9-49FD-4A60-A8D1-197C020FA70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5A93BBC-09D2-4D69-9CB4-0C4C9043DE16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7454311"/>
      </p:ext>
    </p:extLst>
  </p:cSld>
  <p:clrMapOvr>
    <a:masterClrMapping/>
  </p:clrMapOvr>
  <p:transition spd="slow">
    <p:pull dir="r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47800" y="1985963"/>
            <a:ext cx="3582988" cy="41100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83188" y="1985963"/>
            <a:ext cx="3584575" cy="41100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122FA0-D82E-4B8E-8EC6-A326FF0CC43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926A377-722A-47B0-B43E-7126ED1E3038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841013"/>
      </p:ext>
    </p:extLst>
  </p:cSld>
  <p:clrMapOvr>
    <a:masterClrMapping/>
  </p:clrMapOvr>
  <p:transition spd="slow">
    <p:pull dir="r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246349-ECCC-46D6-B936-4CF1C14C22A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D54000D-E6B5-43A5-B130-C447B010B4F1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7851433"/>
      </p:ext>
    </p:extLst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1CE4F-CF9B-44DE-8C30-0C8D8E528E3A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D96FE-9633-4F0B-AB9D-7F7CE8C29C3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19422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3CA223-6DB1-43A4-90C7-1EAE6B208C1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844DC09-AB47-41EC-9A82-E0B47C4B5058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617300"/>
      </p:ext>
    </p:extLst>
  </p:cSld>
  <p:clrMapOvr>
    <a:masterClrMapping/>
  </p:clrMapOvr>
  <p:transition spd="slow">
    <p:pull dir="r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6A0F83-9C11-4F45-B5B8-E186E0865FD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BA124F9-067B-45AF-AB9E-FDDC8350E48C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5088196"/>
      </p:ext>
    </p:extLst>
  </p:cSld>
  <p:clrMapOvr>
    <a:masterClrMapping/>
  </p:clrMapOvr>
  <p:transition spd="slow">
    <p:pull dir="r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3A97B6-5D59-4887-A117-4A5CF454807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4040FD0-3B21-4C8A-8418-9AEE73357E90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1505173"/>
      </p:ext>
    </p:extLst>
  </p:cSld>
  <p:clrMapOvr>
    <a:masterClrMapping/>
  </p:clrMapOvr>
  <p:transition spd="slow">
    <p:pull dir="r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F80A06-B084-40C9-AE58-E3C080D9816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7A07DD6-28FE-4153-8179-F5C8B0AF8DCA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1936445"/>
      </p:ext>
    </p:extLst>
  </p:cSld>
  <p:clrMapOvr>
    <a:masterClrMapping/>
  </p:clrMapOvr>
  <p:transition spd="slow">
    <p:pull dir="r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A54EB8-96CC-4305-B1D9-3866A1C70F4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3FE593A-490C-4230-B515-664F2CE0940C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7140613"/>
      </p:ext>
    </p:extLst>
  </p:cSld>
  <p:clrMapOvr>
    <a:masterClrMapping/>
  </p:clrMapOvr>
  <p:transition spd="slow">
    <p:pull dir="r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38963" y="762000"/>
            <a:ext cx="1828800" cy="5334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47800" y="762000"/>
            <a:ext cx="5338763" cy="5334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6BB03-B967-4C3B-89B3-B2104C568E82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ECC5D00-7B2E-4E3D-BF66-A164333039A3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9418669"/>
      </p:ext>
    </p:extLst>
  </p:cSld>
  <p:clrMapOvr>
    <a:masterClrMapping/>
  </p:clrMapOvr>
  <p:transition spd="slow">
    <p:pull dir="r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7125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9902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41442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81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AE052-F7A7-428F-99B0-9F3A3B6DABE9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52E4A-A69F-4973-B38E-A0E6CBF34B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1297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5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5988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5149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327416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336494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2835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7444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A4751-E263-4835-9706-F7505701944D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AC3A1-3055-486F-8AE2-25FB5D40E69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8218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144EE-64FD-4FF9-9AAE-4A9EFB61E2F3}" type="datetime1">
              <a:rPr lang="de-DE" altLang="de-DE" smtClean="0"/>
              <a:t>04.04.2017</a:t>
            </a:fld>
            <a:endParaRPr lang="de-DE" altLang="de-DE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D05EE-4E5B-4488-B0B2-3D7079A04A5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36928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70E6A-19E2-4A13-83A4-8A07893F368A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77C3B-6E50-4119-9DA7-265165A10B3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037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70421-B83A-4793-A303-86DDF2DA6376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186D3-14A9-4BC6-9D8A-7B4C5AEA053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20157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1588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2A99C-16D4-4867-B7BF-A55EE919A8CC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30AD2-5693-4F5E-90FD-35F8A748A01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24645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D4840-D5FA-46DB-AADF-1713F155FEC8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5C4FB-3C9C-497F-B2DC-1CB1054EA3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14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4B2DC-39FA-432D-8B7F-58268CB76604}" type="datetime1">
              <a:rPr lang="de-DE" altLang="de-DE" smtClean="0"/>
              <a:t>04.04.2017</a:t>
            </a:fld>
            <a:endParaRPr lang="de-DE" altLang="de-DE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45F3F-46A9-4400-9E5A-9D7DFE6BFFA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01612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CB634-5604-4F89-BF20-13E6D54C1353}" type="datetime1">
              <a:rPr lang="de-DE" altLang="de-DE" smtClean="0"/>
              <a:t>04.04.2017</a:t>
            </a:fld>
            <a:endParaRPr lang="de-DE" altLang="de-DE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4DE4B-1892-4016-9814-E3BDA513671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60821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76D28-70F5-42DB-924C-31C5B5693D4D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35679-D4BC-4DAA-AB1F-829D467D57E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35880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72BB1-06EE-4FDF-97E0-CC2AC166FDC4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5CF39-ED7E-4FDA-AACD-8B34FCCE133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01736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0B801-9F17-43B3-89C6-656D2CCC05A7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C2602-74C4-4CB6-99DC-26991066C97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92132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6688" y="1371600"/>
            <a:ext cx="19431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5678488" cy="4572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1CBC4-B6EB-4DC2-8CF1-313201282623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BF2EF-05B3-4D12-9609-51B7FC6A5F9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5441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2057400"/>
            <a:ext cx="7773988" cy="38862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7F705-C2C9-42C2-AAC7-DA12B9D1E0F1}" type="datetime1">
              <a:rPr lang="de-DE" altLang="de-DE" smtClean="0"/>
              <a:t>04.04.2017</a:t>
            </a:fld>
            <a:endParaRPr lang="de-DE" altLang="de-DE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30F8F-4899-4A40-9BA8-2EE901F57C5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27596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0001-B1A4-4284-AE1E-78617A622C9D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5969954"/>
      </p:ext>
    </p:extLst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9DD80-F004-4461-8FF9-5F22F762EAB4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4A070-AFFD-4F54-9FFF-7DD30E0D4C9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78516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78A0B-C9F2-42D9-A10D-BC9EB034E853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9168527"/>
      </p:ext>
    </p:extLst>
  </p:cSld>
  <p:clrMapOvr>
    <a:masterClrMapping/>
  </p:clrMapOvr>
  <p:transition spd="med">
    <p:cover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CD553-400A-4BC9-8DEC-1F0BF2BFFA94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3403156"/>
      </p:ext>
    </p:extLst>
  </p:cSld>
  <p:clrMapOvr>
    <a:masterClrMapping/>
  </p:clrMapOvr>
  <p:transition spd="med">
    <p:cover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1588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7899-0BED-485C-A033-A38AD68D9D51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9340250"/>
      </p:ext>
    </p:extLst>
  </p:cSld>
  <p:clrMapOvr>
    <a:masterClrMapping/>
  </p:clrMapOvr>
  <p:transition spd="med">
    <p:cover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85FEB-332A-4222-99E4-8D32EAC7ADA0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0831591"/>
      </p:ext>
    </p:extLst>
  </p:cSld>
  <p:clrMapOvr>
    <a:masterClrMapping/>
  </p:clrMapOvr>
  <p:transition spd="med">
    <p:cover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04BB3-42C9-4ABE-B002-5F5BE0AA6889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2758072"/>
      </p:ext>
    </p:extLst>
  </p:cSld>
  <p:clrMapOvr>
    <a:masterClrMapping/>
  </p:clrMapOvr>
  <p:transition spd="med">
    <p:cover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12BD8-42D7-43BD-8A7A-F423D4061FB1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9074141"/>
      </p:ext>
    </p:extLst>
  </p:cSld>
  <p:clrMapOvr>
    <a:masterClrMapping/>
  </p:clrMapOvr>
  <p:transition spd="med">
    <p:cover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72294-6B06-4CD1-937D-B541C0B00F42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3147594"/>
      </p:ext>
    </p:extLst>
  </p:cSld>
  <p:clrMapOvr>
    <a:masterClrMapping/>
  </p:clrMapOvr>
  <p:transition spd="med">
    <p:cover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4305D-975D-4122-8B86-835E9A3DE43F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1675306"/>
      </p:ext>
    </p:extLst>
  </p:cSld>
  <p:clrMapOvr>
    <a:masterClrMapping/>
  </p:clrMapOvr>
  <p:transition spd="med">
    <p:cover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1433D-01BF-40F1-A65D-6B7FFDD790DD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6855968"/>
      </p:ext>
    </p:extLst>
  </p:cSld>
  <p:clrMapOvr>
    <a:masterClrMapping/>
  </p:clrMapOvr>
  <p:transition spd="med">
    <p:cover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6688" y="1371600"/>
            <a:ext cx="19431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5678488" cy="4572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EC34-B73D-42EA-A42D-F4D52727C523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2738626"/>
      </p:ext>
    </p:extLst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5CFDC-2D62-455E-B71F-DE2DD5346AC2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A54F5-587B-4439-B01C-B6FE8EF7C39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64562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"/>
          <p:cNvSpPr/>
          <p:nvPr userDrawn="1"/>
        </p:nvSpPr>
        <p:spPr>
          <a:xfrm>
            <a:off x="0" y="6375797"/>
            <a:ext cx="9144000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 defTabSz="321457" fontAlgn="auto">
              <a:spcBef>
                <a:spcPts val="0"/>
              </a:spcBef>
              <a:spcAft>
                <a:spcPts val="0"/>
              </a:spcAft>
            </a:pPr>
            <a:endParaRPr sz="1266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60797" y="4071938"/>
            <a:ext cx="6400800" cy="259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defTabSz="573712">
              <a:buFont typeface="Times New Roman" charset="0"/>
              <a:buNone/>
              <a:defRPr sz="1687">
                <a:solidFill>
                  <a:srgbClr val="7F7F7F"/>
                </a:solidFill>
                <a:latin typeface="+mj-lt"/>
              </a:defRPr>
            </a:lvl1pPr>
          </a:lstStyle>
          <a:p>
            <a:pPr defTabSz="815975">
              <a:buFont typeface="Times New Roman" charset="0"/>
              <a:buNone/>
            </a:pPr>
            <a:endParaRPr lang="en-US" sz="1687" dirty="0">
              <a:solidFill>
                <a:schemeClr val="bg1">
                  <a:lumMod val="50000"/>
                </a:schemeClr>
              </a:solidFill>
              <a:latin typeface="+mj-lt"/>
              <a:ea typeface="Geneva" charset="0"/>
              <a:cs typeface="Geneva" charset="0"/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1732359" y="6502956"/>
            <a:ext cx="6054328" cy="194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55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1F497D">
                    <a:lumMod val="75000"/>
                  </a:srgbClr>
                </a:solidFill>
              </a:rPr>
              <a:t>Ressourcenmobilisierung für Politikwandel im Waldnaturschutz</a:t>
            </a:r>
            <a:endParaRPr lang="de-DE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18599" y="6500813"/>
            <a:ext cx="1031558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517C0-CCF8-48E7-9670-56727B7FF0D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04.04.2017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0"/>
          </p:nvPr>
        </p:nvSpPr>
        <p:spPr>
          <a:xfrm>
            <a:off x="8322469" y="6526032"/>
            <a:ext cx="602933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636682" y="3268266"/>
            <a:ext cx="7623279" cy="649216"/>
          </a:xfrm>
        </p:spPr>
        <p:txBody>
          <a:bodyPr vert="horz"/>
          <a:lstStyle>
            <a:lvl1pPr>
              <a:defRPr sz="4219">
                <a:solidFill>
                  <a:srgbClr val="17375E"/>
                </a:solidFill>
                <a:latin typeface="+mj-lt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4" name="Holder 3"/>
          <p:cNvSpPr>
            <a:spLocks noGrp="1"/>
          </p:cNvSpPr>
          <p:nvPr>
            <p:ph type="body" idx="1" hasCustomPrompt="1"/>
          </p:nvPr>
        </p:nvSpPr>
        <p:spPr>
          <a:xfrm>
            <a:off x="660797" y="2946797"/>
            <a:ext cx="5786438" cy="259623"/>
          </a:xfrm>
        </p:spPr>
        <p:txBody>
          <a:bodyPr lIns="0" tIns="0" rIns="0" bIns="0"/>
          <a:lstStyle>
            <a:lvl1pPr>
              <a:defRPr sz="1687" b="0" i="0" cap="small">
                <a:solidFill>
                  <a:schemeClr val="bg1">
                    <a:lumMod val="50000"/>
                  </a:schemeClr>
                </a:solidFill>
                <a:latin typeface="+mj-lt"/>
                <a:cs typeface="DINPro"/>
              </a:defRPr>
            </a:lvl1pPr>
          </a:lstStyle>
          <a:p>
            <a:r>
              <a:rPr lang="de-DE" dirty="0" err="1" smtClean="0"/>
              <a:t>fff</a:t>
            </a:r>
            <a:endParaRPr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1" y="370582"/>
            <a:ext cx="2839641" cy="276999"/>
          </a:xfrm>
        </p:spPr>
        <p:txBody>
          <a:bodyPr vert="horz"/>
          <a:lstStyle>
            <a:lvl1pPr algn="r">
              <a:defRPr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 smtClean="0"/>
              <a:t>Institut/Zentrum für</a:t>
            </a:r>
          </a:p>
        </p:txBody>
      </p:sp>
    </p:spTree>
    <p:extLst>
      <p:ext uri="{BB962C8B-B14F-4D97-AF65-F5344CB8AC3E}">
        <p14:creationId xmlns:p14="http://schemas.microsoft.com/office/powerpoint/2010/main" val="42459127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2"/>
          <p:cNvSpPr/>
          <p:nvPr userDrawn="1"/>
        </p:nvSpPr>
        <p:spPr>
          <a:xfrm>
            <a:off x="0" y="6375797"/>
            <a:ext cx="9144000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 defTabSz="321457" fontAlgn="auto">
              <a:spcBef>
                <a:spcPts val="0"/>
              </a:spcBef>
              <a:spcAft>
                <a:spcPts val="0"/>
              </a:spcAft>
            </a:pPr>
            <a:endParaRPr sz="1266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797" y="1318347"/>
            <a:ext cx="7623279" cy="476092"/>
          </a:xfrm>
        </p:spPr>
        <p:txBody>
          <a:bodyPr lIns="0" tIns="0" rIns="0" bIns="0"/>
          <a:lstStyle>
            <a:lvl1pPr>
              <a:defRPr sz="3094" b="0" i="0">
                <a:solidFill>
                  <a:srgbClr val="17375E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5937" y="2143125"/>
            <a:ext cx="5786438" cy="259687"/>
          </a:xfrm>
        </p:spPr>
        <p:txBody>
          <a:bodyPr lIns="0" tIns="0" rIns="0" bIns="0"/>
          <a:lstStyle>
            <a:lvl1pPr>
              <a:defRPr sz="1687" b="0" i="0">
                <a:solidFill>
                  <a:srgbClr val="7F7F7F"/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1732359" y="6502956"/>
            <a:ext cx="6054328" cy="194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55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1F497D">
                    <a:lumMod val="75000"/>
                  </a:srgbClr>
                </a:solidFill>
              </a:rPr>
              <a:t>Ressourcenmobilisierung für Politikwandel im Waldnaturschutz</a:t>
            </a:r>
            <a:endParaRPr lang="de-DE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18599" y="6500813"/>
            <a:ext cx="1031558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78204-43DC-4DBD-8AC8-E862D06C836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04.04.2017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8322469" y="6526032"/>
            <a:ext cx="602933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1" y="370582"/>
            <a:ext cx="2839641" cy="276999"/>
          </a:xfrm>
        </p:spPr>
        <p:txBody>
          <a:bodyPr vert="horz"/>
          <a:lstStyle>
            <a:lvl1pPr algn="r">
              <a:defRPr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 smtClean="0"/>
              <a:t>Institut/Zentrum für</a:t>
            </a:r>
          </a:p>
        </p:txBody>
      </p:sp>
    </p:spTree>
    <p:extLst>
      <p:ext uri="{BB962C8B-B14F-4D97-AF65-F5344CB8AC3E}">
        <p14:creationId xmlns:p14="http://schemas.microsoft.com/office/powerpoint/2010/main" val="6699755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2"/>
          <p:cNvSpPr/>
          <p:nvPr userDrawn="1"/>
        </p:nvSpPr>
        <p:spPr>
          <a:xfrm>
            <a:off x="0" y="6375797"/>
            <a:ext cx="9144000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 defTabSz="321457" fontAlgn="auto">
              <a:spcBef>
                <a:spcPts val="0"/>
              </a:spcBef>
              <a:spcAft>
                <a:spcPts val="0"/>
              </a:spcAft>
            </a:pPr>
            <a:endParaRPr sz="1266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797" y="1318347"/>
            <a:ext cx="7623279" cy="476092"/>
          </a:xfrm>
        </p:spPr>
        <p:txBody>
          <a:bodyPr lIns="0" tIns="0" rIns="0" bIns="0"/>
          <a:lstStyle>
            <a:lvl1pPr>
              <a:defRPr sz="3094" b="0" i="0">
                <a:solidFill>
                  <a:srgbClr val="17375E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5939" y="2143125"/>
            <a:ext cx="5811749" cy="259687"/>
          </a:xfrm>
        </p:spPr>
        <p:txBody>
          <a:bodyPr lIns="0" tIns="0" rIns="0" bIns="0"/>
          <a:lstStyle>
            <a:lvl1pPr>
              <a:spcAft>
                <a:spcPts val="422"/>
              </a:spcAft>
              <a:buClr>
                <a:schemeClr val="accent1">
                  <a:lumMod val="40000"/>
                  <a:lumOff val="60000"/>
                </a:schemeClr>
              </a:buClr>
              <a:buSzPct val="104000"/>
              <a:buFont typeface="Wingdings" charset="2"/>
              <a:buChar char="§"/>
              <a:defRPr sz="1687" b="0" i="0" baseline="0">
                <a:solidFill>
                  <a:srgbClr val="595959"/>
                </a:solidFill>
                <a:latin typeface="+mj-lt"/>
                <a:cs typeface=""/>
              </a:defRPr>
            </a:lvl1pPr>
          </a:lstStyle>
          <a:p>
            <a:endParaRPr lang="de-DE" dirty="0" smtClean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1732359" y="6502956"/>
            <a:ext cx="6054328" cy="194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55">
                <a:solidFill>
                  <a:srgbClr val="17375E"/>
                </a:solidFill>
              </a:defRPr>
            </a:lvl1pPr>
          </a:lstStyle>
          <a:p>
            <a:r>
              <a:rPr lang="de-DE" smtClean="0"/>
              <a:t>Ressourcenmobilisierung für Politikwandel im Waldnaturschutz</a:t>
            </a:r>
            <a:endParaRPr lang="de-DE" dirty="0"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18599" y="6500813"/>
            <a:ext cx="1031558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CE741-4B86-4113-AA1A-A378169E2844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04.04.2017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8322469" y="6526032"/>
            <a:ext cx="602933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1" y="370582"/>
            <a:ext cx="2839641" cy="276999"/>
          </a:xfrm>
        </p:spPr>
        <p:txBody>
          <a:bodyPr vert="horz"/>
          <a:lstStyle>
            <a:lvl1pPr algn="r">
              <a:defRPr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 smtClean="0"/>
              <a:t>Institut/Zentrum für</a:t>
            </a:r>
          </a:p>
        </p:txBody>
      </p:sp>
    </p:spTree>
    <p:extLst>
      <p:ext uri="{BB962C8B-B14F-4D97-AF65-F5344CB8AC3E}">
        <p14:creationId xmlns:p14="http://schemas.microsoft.com/office/powerpoint/2010/main" val="6418617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older 3"/>
          <p:cNvSpPr>
            <a:spLocks noGrp="1"/>
          </p:cNvSpPr>
          <p:nvPr>
            <p:ph sz="half" idx="10"/>
          </p:nvPr>
        </p:nvSpPr>
        <p:spPr>
          <a:xfrm>
            <a:off x="1" y="1663158"/>
            <a:ext cx="91439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5" name="object 62"/>
          <p:cNvSpPr/>
          <p:nvPr userDrawn="1"/>
        </p:nvSpPr>
        <p:spPr>
          <a:xfrm>
            <a:off x="0" y="986732"/>
            <a:ext cx="9144000" cy="679433"/>
          </a:xfrm>
          <a:custGeom>
            <a:avLst/>
            <a:gdLst/>
            <a:ahLst/>
            <a:cxnLst/>
            <a:rect l="l" t="t" r="r" b="b"/>
            <a:pathLst>
              <a:path w="13004800" h="2844800">
                <a:moveTo>
                  <a:pt x="0" y="2844800"/>
                </a:moveTo>
                <a:lnTo>
                  <a:pt x="13004800" y="2844800"/>
                </a:lnTo>
                <a:lnTo>
                  <a:pt x="13004800" y="0"/>
                </a:lnTo>
                <a:lnTo>
                  <a:pt x="0" y="0"/>
                </a:lnTo>
                <a:lnTo>
                  <a:pt x="0" y="28448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rgbClr val="0F96D4"/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pPr defTabSz="321457" fontAlgn="auto">
              <a:spcBef>
                <a:spcPts val="0"/>
              </a:spcBef>
              <a:spcAft>
                <a:spcPts val="0"/>
              </a:spcAft>
            </a:pPr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2"/>
          <p:cNvSpPr/>
          <p:nvPr userDrawn="1"/>
        </p:nvSpPr>
        <p:spPr>
          <a:xfrm>
            <a:off x="0" y="6375797"/>
            <a:ext cx="9144000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 defTabSz="321457" fontAlgn="auto">
              <a:spcBef>
                <a:spcPts val="0"/>
              </a:spcBef>
              <a:spcAft>
                <a:spcPts val="0"/>
              </a:spcAft>
            </a:pPr>
            <a:endParaRPr sz="1266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797" y="1080492"/>
            <a:ext cx="7623279" cy="367889"/>
          </a:xfrm>
        </p:spPr>
        <p:txBody>
          <a:bodyPr lIns="0" tIns="0" rIns="0" bIns="0"/>
          <a:lstStyle>
            <a:lvl1pPr>
              <a:defRPr sz="2391" b="0" i="0" cap="small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18599" y="6500813"/>
            <a:ext cx="1031558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0BD5B-3E73-4C8F-ACB9-ECD0633C87D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04.04.2017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1732359" y="6502956"/>
            <a:ext cx="6054328" cy="194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55">
                <a:solidFill>
                  <a:srgbClr val="17375E"/>
                </a:solidFill>
              </a:defRPr>
            </a:lvl1pPr>
          </a:lstStyle>
          <a:p>
            <a:r>
              <a:rPr lang="de-DE" smtClean="0"/>
              <a:t>Ressourcenmobilisierung für Politikwandel im Waldnaturschutz</a:t>
            </a:r>
            <a:endParaRPr lang="de-DE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8322469" y="6526032"/>
            <a:ext cx="602933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platzhalt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5965031" y="321469"/>
            <a:ext cx="2839641" cy="276999"/>
          </a:xfrm>
        </p:spPr>
        <p:txBody>
          <a:bodyPr vert="horz"/>
          <a:lstStyle>
            <a:lvl1pPr algn="r">
              <a:defRPr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 smtClean="0"/>
              <a:t>Institut/Zentrum für</a:t>
            </a:r>
          </a:p>
        </p:txBody>
      </p:sp>
    </p:spTree>
    <p:extLst>
      <p:ext uri="{BB962C8B-B14F-4D97-AF65-F5344CB8AC3E}">
        <p14:creationId xmlns:p14="http://schemas.microsoft.com/office/powerpoint/2010/main" val="1085773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/>
          <p:cNvSpPr>
            <a:spLocks noGrp="1"/>
          </p:cNvSpPr>
          <p:nvPr>
            <p:ph type="pic" sz="quarter" idx="11"/>
          </p:nvPr>
        </p:nvSpPr>
        <p:spPr>
          <a:xfrm>
            <a:off x="1" y="964403"/>
            <a:ext cx="9144000" cy="276999"/>
          </a:xfrm>
        </p:spPr>
        <p:txBody>
          <a:bodyPr vert="horz"/>
          <a:lstStyle/>
          <a:p>
            <a:endParaRPr lang="de-DE"/>
          </a:p>
        </p:txBody>
      </p:sp>
      <p:sp>
        <p:nvSpPr>
          <p:cNvPr id="25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1" y="370582"/>
            <a:ext cx="2839641" cy="276999"/>
          </a:xfrm>
        </p:spPr>
        <p:txBody>
          <a:bodyPr vert="horz"/>
          <a:lstStyle>
            <a:lvl1pPr algn="r">
              <a:defRPr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 smtClean="0"/>
              <a:t>Institut/Zentrum für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0" y="6322219"/>
            <a:ext cx="9144000" cy="5357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457" fontAlgn="auto">
              <a:spcBef>
                <a:spcPts val="0"/>
              </a:spcBef>
              <a:spcAft>
                <a:spcPts val="0"/>
              </a:spcAft>
            </a:pPr>
            <a:endParaRPr lang="de-DE" sz="1266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218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62"/>
          <p:cNvSpPr/>
          <p:nvPr userDrawn="1"/>
        </p:nvSpPr>
        <p:spPr>
          <a:xfrm>
            <a:off x="0" y="986732"/>
            <a:ext cx="9144000" cy="679433"/>
          </a:xfrm>
          <a:custGeom>
            <a:avLst/>
            <a:gdLst/>
            <a:ahLst/>
            <a:cxnLst/>
            <a:rect l="l" t="t" r="r" b="b"/>
            <a:pathLst>
              <a:path w="13004800" h="2844800">
                <a:moveTo>
                  <a:pt x="0" y="2844800"/>
                </a:moveTo>
                <a:lnTo>
                  <a:pt x="13004800" y="2844800"/>
                </a:lnTo>
                <a:lnTo>
                  <a:pt x="13004800" y="0"/>
                </a:lnTo>
                <a:lnTo>
                  <a:pt x="0" y="0"/>
                </a:lnTo>
                <a:lnTo>
                  <a:pt x="0" y="28448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rgbClr val="0F96D4"/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pPr defTabSz="321457" fontAlgn="auto">
              <a:spcBef>
                <a:spcPts val="0"/>
              </a:spcBef>
              <a:spcAft>
                <a:spcPts val="0"/>
              </a:spcAft>
            </a:pPr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Holder 3"/>
          <p:cNvSpPr>
            <a:spLocks noGrp="1"/>
          </p:cNvSpPr>
          <p:nvPr>
            <p:ph sz="half" idx="10"/>
          </p:nvPr>
        </p:nvSpPr>
        <p:spPr>
          <a:xfrm>
            <a:off x="4464844" y="1666458"/>
            <a:ext cx="46908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object 2"/>
          <p:cNvSpPr/>
          <p:nvPr userDrawn="1"/>
        </p:nvSpPr>
        <p:spPr>
          <a:xfrm>
            <a:off x="0" y="6375797"/>
            <a:ext cx="9144000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 defTabSz="321457" fontAlgn="auto">
              <a:spcBef>
                <a:spcPts val="0"/>
              </a:spcBef>
              <a:spcAft>
                <a:spcPts val="0"/>
              </a:spcAft>
            </a:pPr>
            <a:endParaRPr sz="1266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18599" y="6500813"/>
            <a:ext cx="1031558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AB71A-1B82-44D7-AE90-94C72AA1A6C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04.04.2017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1732359" y="6502956"/>
            <a:ext cx="6054328" cy="194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55">
                <a:solidFill>
                  <a:srgbClr val="17375E"/>
                </a:solidFill>
              </a:defRPr>
            </a:lvl1pPr>
          </a:lstStyle>
          <a:p>
            <a:r>
              <a:rPr lang="de-DE" smtClean="0"/>
              <a:t>Ressourcenmobilisierung für Politikwandel im Waldnaturschutz</a:t>
            </a:r>
            <a:endParaRPr lang="de-DE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8322469" y="6526032"/>
            <a:ext cx="602933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2" name="Holder 3"/>
          <p:cNvSpPr>
            <a:spLocks noGrp="1"/>
          </p:cNvSpPr>
          <p:nvPr>
            <p:ph type="body" idx="1"/>
          </p:nvPr>
        </p:nvSpPr>
        <p:spPr>
          <a:xfrm>
            <a:off x="714375" y="2143125"/>
            <a:ext cx="3214688" cy="259687"/>
          </a:xfrm>
        </p:spPr>
        <p:txBody>
          <a:bodyPr lIns="0" tIns="0" rIns="0" bIns="0"/>
          <a:lstStyle>
            <a:lvl1pPr>
              <a:defRPr sz="1687" b="0" i="0">
                <a:solidFill>
                  <a:schemeClr val="bg1">
                    <a:lumMod val="50000"/>
                  </a:schemeClr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660797" y="1080492"/>
            <a:ext cx="7623279" cy="367889"/>
          </a:xfrm>
        </p:spPr>
        <p:txBody>
          <a:bodyPr lIns="0" tIns="0" rIns="0" bIns="0"/>
          <a:lstStyle>
            <a:lvl1pPr>
              <a:defRPr sz="2391" b="0" i="0" cap="small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1" y="370582"/>
            <a:ext cx="2839641" cy="276999"/>
          </a:xfrm>
        </p:spPr>
        <p:txBody>
          <a:bodyPr vert="horz"/>
          <a:lstStyle>
            <a:lvl1pPr algn="r">
              <a:defRPr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 smtClean="0"/>
              <a:t>Institut/Zentrum für</a:t>
            </a:r>
          </a:p>
        </p:txBody>
      </p:sp>
    </p:spTree>
    <p:extLst>
      <p:ext uri="{BB962C8B-B14F-4D97-AF65-F5344CB8AC3E}">
        <p14:creationId xmlns:p14="http://schemas.microsoft.com/office/powerpoint/2010/main" val="9238634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62"/>
          <p:cNvSpPr/>
          <p:nvPr userDrawn="1"/>
        </p:nvSpPr>
        <p:spPr>
          <a:xfrm>
            <a:off x="0" y="986732"/>
            <a:ext cx="9144000" cy="5357813"/>
          </a:xfrm>
          <a:custGeom>
            <a:avLst/>
            <a:gdLst/>
            <a:ahLst/>
            <a:cxnLst/>
            <a:rect l="l" t="t" r="r" b="b"/>
            <a:pathLst>
              <a:path w="13004800" h="2844800">
                <a:moveTo>
                  <a:pt x="0" y="2844800"/>
                </a:moveTo>
                <a:lnTo>
                  <a:pt x="13004800" y="2844800"/>
                </a:lnTo>
                <a:lnTo>
                  <a:pt x="13004800" y="0"/>
                </a:lnTo>
                <a:lnTo>
                  <a:pt x="0" y="0"/>
                </a:lnTo>
                <a:lnTo>
                  <a:pt x="0" y="28448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rgbClr val="0F96D4"/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pPr defTabSz="321457" fontAlgn="auto">
              <a:spcBef>
                <a:spcPts val="0"/>
              </a:spcBef>
              <a:spcAft>
                <a:spcPts val="0"/>
              </a:spcAft>
            </a:pPr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2"/>
          <p:cNvSpPr/>
          <p:nvPr userDrawn="1"/>
        </p:nvSpPr>
        <p:spPr>
          <a:xfrm>
            <a:off x="0" y="6375797"/>
            <a:ext cx="9144000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 defTabSz="321457" fontAlgn="auto">
              <a:spcBef>
                <a:spcPts val="0"/>
              </a:spcBef>
              <a:spcAft>
                <a:spcPts val="0"/>
              </a:spcAft>
            </a:pPr>
            <a:endParaRPr sz="1266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9" name="Holder 4"/>
          <p:cNvSpPr>
            <a:spLocks noGrp="1"/>
          </p:cNvSpPr>
          <p:nvPr>
            <p:ph type="ftr" sz="quarter" idx="10"/>
          </p:nvPr>
        </p:nvSpPr>
        <p:spPr>
          <a:xfrm>
            <a:off x="1732359" y="6502956"/>
            <a:ext cx="6054328" cy="194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55">
                <a:solidFill>
                  <a:srgbClr val="17375E"/>
                </a:solidFill>
              </a:defRPr>
            </a:lvl1pPr>
          </a:lstStyle>
          <a:p>
            <a:r>
              <a:rPr lang="de-DE" smtClean="0"/>
              <a:t>Ressourcenmobilisierung für Politikwandel im Waldnaturschutz</a:t>
            </a:r>
            <a:endParaRPr lang="de-DE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11"/>
          </p:nvPr>
        </p:nvSpPr>
        <p:spPr>
          <a:xfrm>
            <a:off x="218599" y="6500813"/>
            <a:ext cx="1031558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1593B-08A3-441C-B354-631C91680DD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04.04.2017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8322469" y="6526032"/>
            <a:ext cx="602933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3" name="object 6"/>
          <p:cNvSpPr txBox="1">
            <a:spLocks noGrp="1"/>
          </p:cNvSpPr>
          <p:nvPr userDrawn="1">
            <p:ph type="title" hasCustomPrompt="1"/>
          </p:nvPr>
        </p:nvSpPr>
        <p:spPr>
          <a:xfrm>
            <a:off x="3768328" y="3696891"/>
            <a:ext cx="4339828" cy="692497"/>
          </a:xfrm>
        </p:spPr>
        <p:txBody>
          <a:bodyPr/>
          <a:lstStyle>
            <a:lvl1pPr>
              <a:defRPr sz="2250" cap="small">
                <a:latin typeface="+mj-lt"/>
              </a:defRPr>
            </a:lvl1pPr>
          </a:lstStyle>
          <a:p>
            <a:r>
              <a:rPr lang="de-DE" dirty="0" smtClean="0"/>
              <a:t>v</a:t>
            </a:r>
            <a:r>
              <a:rPr lang="en-US" dirty="0" err="1" smtClean="0"/>
              <a:t>ielen</a:t>
            </a:r>
            <a:r>
              <a:rPr lang="en-US" dirty="0" smtClean="0"/>
              <a:t> dank</a:t>
            </a:r>
            <a:br>
              <a:rPr lang="en-US" dirty="0" smtClean="0"/>
            </a:b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aufmerksamkeit</a:t>
            </a:r>
            <a:endParaRPr lang="de-DE" dirty="0"/>
          </a:p>
        </p:txBody>
      </p:sp>
      <p:sp>
        <p:nvSpPr>
          <p:cNvPr id="74" name="object 66"/>
          <p:cNvSpPr/>
          <p:nvPr userDrawn="1"/>
        </p:nvSpPr>
        <p:spPr>
          <a:xfrm>
            <a:off x="2482452" y="1904032"/>
            <a:ext cx="1656457" cy="1656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321457" fontAlgn="auto">
              <a:spcBef>
                <a:spcPts val="0"/>
              </a:spcBef>
              <a:spcAft>
                <a:spcPts val="0"/>
              </a:spcAft>
            </a:pPr>
            <a:endParaRPr sz="126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965031" y="370582"/>
            <a:ext cx="2839641" cy="276999"/>
          </a:xfrm>
        </p:spPr>
        <p:txBody>
          <a:bodyPr vert="horz"/>
          <a:lstStyle>
            <a:lvl1pPr algn="r">
              <a:defRPr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 smtClean="0"/>
              <a:t>Institut/Zentrum für</a:t>
            </a:r>
          </a:p>
        </p:txBody>
      </p:sp>
    </p:spTree>
    <p:extLst>
      <p:ext uri="{BB962C8B-B14F-4D97-AF65-F5344CB8AC3E}">
        <p14:creationId xmlns:p14="http://schemas.microsoft.com/office/powerpoint/2010/main" val="41242521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iß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184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FF586-552A-47F2-BFE3-6C4B6012B973}" type="datetime1">
              <a:rPr lang="de-DE" altLang="de-DE" smtClean="0"/>
              <a:t>04.04.2017</a:t>
            </a:fld>
            <a:endParaRPr lang="de-DE" altLang="de-DE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45F3F-46A9-4400-9E5A-9D7DFE6BFFA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5922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BC1EC-2668-4A8D-8C3B-2E84CA713DCD}" type="datetime1">
              <a:rPr lang="de-DE" altLang="de-DE" smtClean="0"/>
              <a:t>04.04.2017</a:t>
            </a:fld>
            <a:endParaRPr lang="de-DE" altLang="de-DE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D05EE-4E5B-4488-B0B2-3D7079A04A5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062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%0egoett_6_02.TIF%20%20%20%20%20%20%20%20%20%20%20%20%20%20%20%20%20%20%20%20%20%20%20%20%20%20%20%20%20%20%20%20%20%20%20%20%20%20%20%20%20%20%20%20%20%20%20%20%2000016396%0brothes_imac%20%20%20%20%20%20%20%20%20%20%20%20%20%20%20%20%20%20%20%20ABA78158:" TargetMode="Externa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D2911BD0-6315-4563-85AF-745D116C7532}" type="datetime1">
              <a:rPr lang="de-DE" altLang="de-DE" smtClean="0"/>
              <a:t>04.04.2017</a:t>
            </a:fld>
            <a:endParaRPr lang="de-DE" altLang="de-DE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080F44D3-0F9B-4B25-802D-155C4CF749A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7" r:id="rId2"/>
    <p:sldLayoutId id="2147483906" r:id="rId3"/>
    <p:sldLayoutId id="2147483905" r:id="rId4"/>
    <p:sldLayoutId id="2147483904" r:id="rId5"/>
    <p:sldLayoutId id="2147483903" r:id="rId6"/>
    <p:sldLayoutId id="2147483902" r:id="rId7"/>
    <p:sldLayoutId id="2147483901" r:id="rId8"/>
    <p:sldLayoutId id="2147483900" r:id="rId9"/>
    <p:sldLayoutId id="2147483899" r:id="rId10"/>
    <p:sldLayoutId id="2147483898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siegel rechtunt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2263775"/>
            <a:ext cx="3875087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3" name="Picture 3" descr="leisteunt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29350"/>
            <a:ext cx="3048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4" name="Picture 4" descr="balken hellblau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1981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5" name="Picture 5" descr="leiste untenkant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229350"/>
            <a:ext cx="3825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09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985963"/>
            <a:ext cx="7319963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509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7963" y="6376988"/>
            <a:ext cx="1163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CCCCCC"/>
                </a:solidFill>
                <a:latin typeface="+mj-lt"/>
                <a:cs typeface="+mn-cs"/>
              </a:defRPr>
            </a:lvl1pPr>
          </a:lstStyle>
          <a:p>
            <a:fld id="{D84DDD50-3533-4252-8100-FDE7B66B2CB0}" type="slidenum">
              <a:rPr lang="de-DE" altLang="de-DE" smtClean="0"/>
              <a:pPr/>
              <a:t>‹Nr.›</a:t>
            </a:fld>
            <a:endParaRPr lang="de-DE" altLang="de-DE" smtClean="0"/>
          </a:p>
        </p:txBody>
      </p:sp>
      <p:sp>
        <p:nvSpPr>
          <p:cNvPr id="35328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7620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pic>
        <p:nvPicPr>
          <p:cNvPr id="353289" name="Picture 9" descr="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90" name="Picture 10" descr="balken hellblau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143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91" name="Picture 11" descr="leisteoben_link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285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92" name="Picture 12" descr="leisteoben_mitt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6781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93" name="Text Box 13"/>
          <p:cNvSpPr txBox="1">
            <a:spLocks noChangeArrowheads="1"/>
          </p:cNvSpPr>
          <p:nvPr/>
        </p:nvSpPr>
        <p:spPr bwMode="auto">
          <a:xfrm>
            <a:off x="4211638" y="0"/>
            <a:ext cx="5084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smtClean="0">
                <a:solidFill>
                  <a:srgbClr val="CCCCCC"/>
                </a:solidFill>
                <a:latin typeface="Arial" panose="020B0604020202020204" pitchFamily="34" charset="0"/>
              </a:rPr>
              <a:t>EUROFORESTER 2009 Alnarp/Sweden</a:t>
            </a:r>
          </a:p>
        </p:txBody>
      </p:sp>
      <p:sp>
        <p:nvSpPr>
          <p:cNvPr id="353294" name="Text Box 14"/>
          <p:cNvSpPr txBox="1">
            <a:spLocks noChangeArrowheads="1"/>
          </p:cNvSpPr>
          <p:nvPr/>
        </p:nvSpPr>
        <p:spPr bwMode="auto">
          <a:xfrm>
            <a:off x="2195513" y="6524625"/>
            <a:ext cx="6769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50927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1">
                <a:latin typeface="+mj-lt"/>
                <a:cs typeface="+mn-cs"/>
              </a:defRPr>
            </a:lvl1pPr>
          </a:lstStyle>
          <a:p>
            <a:r>
              <a:rPr lang="de-DE" altLang="de-DE" smtClean="0">
                <a:solidFill>
                  <a:srgbClr val="003366"/>
                </a:solidFill>
              </a:rPr>
              <a:t>WS 2014/15</a:t>
            </a:r>
          </a:p>
        </p:txBody>
      </p:sp>
    </p:spTree>
    <p:extLst>
      <p:ext uri="{BB962C8B-B14F-4D97-AF65-F5344CB8AC3E}">
        <p14:creationId xmlns:p14="http://schemas.microsoft.com/office/powerpoint/2010/main" val="273110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0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50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50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50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550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build="p" autoUpdateAnimBg="0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09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509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09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509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09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509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09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509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09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509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 kern="1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egel rechtunt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2263775"/>
            <a:ext cx="3875087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leisteunt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29350"/>
            <a:ext cx="3048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alken hellblau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1981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leiste untenkant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229350"/>
            <a:ext cx="3825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985963"/>
            <a:ext cx="7319963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7963" y="6376988"/>
            <a:ext cx="1163637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CCCCCC"/>
                </a:solidFill>
                <a:latin typeface="Arial" panose="020B0604020202020204" pitchFamily="34" charset="0"/>
              </a:defRPr>
            </a:lvl1pPr>
          </a:lstStyle>
          <a:p>
            <a:fld id="{A8DC2580-D851-4F29-A222-C9524DCD075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7620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pic>
        <p:nvPicPr>
          <p:cNvPr id="3081" name="Picture 9" descr="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balken hellblau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143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leisteoben_link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285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leisteoben_mitt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6781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211638" y="0"/>
            <a:ext cx="5084762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CCCCCC"/>
                </a:solidFill>
                <a:latin typeface="Arial" charset="0"/>
              </a:rPr>
              <a:t>EUROFORESTER 2009 Alnarp/Sweden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195513" y="6524625"/>
            <a:ext cx="67691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200" smtClean="0">
                <a:solidFill>
                  <a:schemeClr val="bg1"/>
                </a:solidFill>
                <a:latin typeface="Arial" charset="0"/>
              </a:rPr>
              <a:t>Prof. Dr. M. Krott – Chair of Forest Policy and Nature Conservation (University of Goettingen)</a:t>
            </a:r>
          </a:p>
        </p:txBody>
      </p:sp>
      <p:sp>
        <p:nvSpPr>
          <p:cNvPr id="152591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panose="020B0604020202020204" pitchFamily="34" charset="0"/>
              </a:defRPr>
            </a:lvl1pPr>
          </a:lstStyle>
          <a:p>
            <a:fld id="{E751A1CE-073A-4AE4-82CC-833CC6C37716}" type="datetime1">
              <a:rPr lang="de-DE" altLang="de-DE" smtClean="0"/>
              <a:t>04.04.2017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18" r:id="rId2"/>
    <p:sldLayoutId id="2147483917" r:id="rId3"/>
    <p:sldLayoutId id="2147483916" r:id="rId4"/>
    <p:sldLayoutId id="2147483915" r:id="rId5"/>
    <p:sldLayoutId id="2147483914" r:id="rId6"/>
    <p:sldLayoutId id="2147483913" r:id="rId7"/>
    <p:sldLayoutId id="2147483912" r:id="rId8"/>
    <p:sldLayoutId id="2147483911" r:id="rId9"/>
    <p:sldLayoutId id="2147483910" r:id="rId10"/>
    <p:sldLayoutId id="2147483909" r:id="rId11"/>
  </p:sldLayoutIdLst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52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52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52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 build="p" autoUpdateAnimBg="0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5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15258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5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15258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5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15258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5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15258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5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1525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99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28" r:id="rId2"/>
    <p:sldLayoutId id="2147483927" r:id="rId3"/>
    <p:sldLayoutId id="2147483926" r:id="rId4"/>
    <p:sldLayoutId id="2147483925" r:id="rId5"/>
    <p:sldLayoutId id="2147483924" r:id="rId6"/>
    <p:sldLayoutId id="2147483923" r:id="rId7"/>
    <p:sldLayoutId id="2147483922" r:id="rId8"/>
    <p:sldLayoutId id="2147483921" r:id="rId9"/>
    <p:sldLayoutId id="2147483920" r:id="rId10"/>
    <p:sldLayoutId id="214748391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99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0" r:id="rId2"/>
    <p:sldLayoutId id="2147483949" r:id="rId3"/>
    <p:sldLayoutId id="2147483948" r:id="rId4"/>
    <p:sldLayoutId id="2147483947" r:id="rId5"/>
    <p:sldLayoutId id="2147483946" r:id="rId6"/>
    <p:sldLayoutId id="2147483945" r:id="rId7"/>
    <p:sldLayoutId id="2147483944" r:id="rId8"/>
    <p:sldLayoutId id="2147483943" r:id="rId9"/>
    <p:sldLayoutId id="2147483942" r:id="rId10"/>
    <p:sldLayoutId id="214748394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siegel rechtunt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2263775"/>
            <a:ext cx="3875087" cy="45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1" name="Picture 3" descr="leisteunt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29350"/>
            <a:ext cx="30480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balken hellblau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19812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 descr="leiste untenkant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229350"/>
            <a:ext cx="38258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985963"/>
            <a:ext cx="7319963" cy="411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7963" y="6376988"/>
            <a:ext cx="1163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CCCCCC"/>
                </a:solidFill>
                <a:latin typeface="+mj-lt"/>
              </a:defRPr>
            </a:lvl1pPr>
          </a:lstStyle>
          <a:p>
            <a:fld id="{2FC9A739-2B94-41ED-87ED-0E8E6072423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7620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pic>
        <p:nvPicPr>
          <p:cNvPr id="89097" name="Picture 9" descr="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663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 descr="balken hellblau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1430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9" name="Picture 11" descr="leisteoben_link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2857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 descr="leisteoben_mitt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67818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4211638" y="0"/>
            <a:ext cx="5084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rgbClr val="CCCCCC"/>
                </a:solidFill>
                <a:latin typeface="Arial" panose="020B0604020202020204" pitchFamily="34" charset="0"/>
              </a:rPr>
              <a:t>EUROFORESTER 2009 Alnarp/Sweden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2195513" y="6524625"/>
            <a:ext cx="6769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>
                <a:solidFill>
                  <a:schemeClr val="bg1"/>
                </a:solidFill>
                <a:latin typeface="Arial" panose="020B0604020202020204" pitchFamily="34" charset="0"/>
              </a:rPr>
              <a:t>Prof. Dr. M. Krott – Chair of Forest Policy and Nature Conservation (University of Goettingen)</a:t>
            </a:r>
          </a:p>
        </p:txBody>
      </p:sp>
      <p:sp>
        <p:nvSpPr>
          <p:cNvPr id="89103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latin typeface="+mj-lt"/>
              </a:defRPr>
            </a:lvl1pPr>
          </a:lstStyle>
          <a:p>
            <a:fld id="{BFAEC11E-C4FF-444C-A75A-F4E69BA979D7}" type="datetime1">
              <a:rPr lang="de-DE" altLang="de-DE" smtClean="0"/>
              <a:t>04.04.2017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9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build="p" autoUpdateAnimBg="0">
        <p:tmplLst>
          <p:tmpl lvl="1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8909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8909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8909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8909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4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0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890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 kern="1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99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CC33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40000"/>
        </a:spcBef>
        <a:spcAft>
          <a:spcPct val="0"/>
        </a:spcAft>
        <a:buChar char="•"/>
        <a:defRPr sz="32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40000"/>
        </a:spcBef>
        <a:spcAft>
          <a:spcPct val="0"/>
        </a:spcAft>
        <a:buChar char="–"/>
        <a:defRPr sz="28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har char="•"/>
        <a:defRPr sz="24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har char="–"/>
        <a:defRPr sz="20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0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goett_6_02.TIF                                                 00016396rothes_imac                    ABA78158:"/>
          <p:cNvPicPr>
            <a:picLocks noChangeAspect="1" noChangeArrowheads="1"/>
          </p:cNvPicPr>
          <p:nvPr/>
        </p:nvPicPr>
        <p:blipFill>
          <a:blip r:embed="rId14" r:link="rId15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673" r="6331" b="673"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457200"/>
          </a:xfrm>
          <a:prstGeom prst="rect">
            <a:avLst/>
          </a:prstGeom>
          <a:solidFill>
            <a:srgbClr val="B0B8C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3988" cy="3886200"/>
          </a:xfrm>
          <a:prstGeom prst="rect">
            <a:avLst/>
          </a:prstGeom>
          <a:solidFill>
            <a:srgbClr val="B0B8C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381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sz="1400">
              <a:solidFill>
                <a:srgbClr val="003C68"/>
              </a:solidFill>
              <a:latin typeface="Arial" panose="020B0604020202020204" pitchFamily="34" charset="0"/>
            </a:endParaRPr>
          </a:p>
        </p:txBody>
      </p:sp>
      <p:grpSp>
        <p:nvGrpSpPr>
          <p:cNvPr id="1030" name="Group 18"/>
          <p:cNvGrpSpPr>
            <a:grpSpLocks/>
          </p:cNvGrpSpPr>
          <p:nvPr/>
        </p:nvGrpSpPr>
        <p:grpSpPr bwMode="auto">
          <a:xfrm>
            <a:off x="457200" y="6324600"/>
            <a:ext cx="8305800" cy="381000"/>
            <a:chOff x="288" y="3984"/>
            <a:chExt cx="5232" cy="240"/>
          </a:xfrm>
        </p:grpSpPr>
        <p:sp>
          <p:nvSpPr>
            <p:cNvPr id="1036" name="Line 16"/>
            <p:cNvSpPr>
              <a:spLocks noChangeShapeType="1"/>
            </p:cNvSpPr>
            <p:nvPr userDrawn="1"/>
          </p:nvSpPr>
          <p:spPr bwMode="auto">
            <a:xfrm>
              <a:off x="288" y="4224"/>
              <a:ext cx="5232" cy="0"/>
            </a:xfrm>
            <a:prstGeom prst="line">
              <a:avLst/>
            </a:prstGeom>
            <a:noFill/>
            <a:ln w="19050">
              <a:solidFill>
                <a:srgbClr val="003C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" name="Line 17"/>
            <p:cNvSpPr>
              <a:spLocks noChangeShapeType="1"/>
            </p:cNvSpPr>
            <p:nvPr userDrawn="1"/>
          </p:nvSpPr>
          <p:spPr bwMode="auto">
            <a:xfrm>
              <a:off x="5520" y="3984"/>
              <a:ext cx="0" cy="240"/>
            </a:xfrm>
            <a:prstGeom prst="line">
              <a:avLst/>
            </a:prstGeom>
            <a:noFill/>
            <a:ln w="19050">
              <a:solidFill>
                <a:srgbClr val="003C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pic>
        <p:nvPicPr>
          <p:cNvPr id="1031" name="Picture 19" descr="C:\Dokumente und Einstellungen\Riechel\Desktop\Logo_Uni_Goett_1200dpi_rgb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1775"/>
            <a:ext cx="38163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6635750" y="303213"/>
            <a:ext cx="2184400" cy="533400"/>
          </a:xfrm>
          <a:prstGeom prst="rect">
            <a:avLst/>
          </a:prstGeom>
          <a:gradFill rotWithShape="1">
            <a:gsLst>
              <a:gs pos="0">
                <a:srgbClr val="DDDDDD">
                  <a:alpha val="35001"/>
                </a:srgbClr>
              </a:gs>
              <a:gs pos="100000">
                <a:srgbClr val="F7F7F7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de-DE" altLang="de-DE" sz="1600">
                <a:solidFill>
                  <a:srgbClr val="666699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Arial" panose="020B0604020202020204" pitchFamily="34" charset="0"/>
              </a:rPr>
              <a:t>Professur für Forst-</a:t>
            </a:r>
            <a:br>
              <a:rPr lang="de-DE" altLang="de-DE" sz="1600">
                <a:solidFill>
                  <a:srgbClr val="666699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altLang="de-DE" sz="1600">
                <a:solidFill>
                  <a:srgbClr val="666699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Arial" panose="020B0604020202020204" pitchFamily="34" charset="0"/>
              </a:rPr>
              <a:t>und Naturschutzpolitik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381750"/>
            <a:ext cx="554513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3C68"/>
                </a:solidFill>
                <a:latin typeface="Arial Unicode MS" panose="020B0604020202020204" pitchFamily="34" charset="-128"/>
              </a:defRPr>
            </a:lvl1pPr>
          </a:lstStyle>
          <a:p>
            <a:r>
              <a:rPr lang="de-DE" altLang="de-DE" smtClean="0"/>
              <a:t>Ressourcenmobilisierung für Politikwandel im Waldnaturschutz</a:t>
            </a:r>
            <a:endParaRPr lang="de-DE" altLang="de-DE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4388" y="6381750"/>
            <a:ext cx="152400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66"/>
                </a:solidFill>
                <a:latin typeface="Arial Unicode MS" panose="020B0604020202020204" pitchFamily="34" charset="-128"/>
              </a:defRPr>
            </a:lvl1pPr>
          </a:lstStyle>
          <a:p>
            <a:fld id="{A79EF6D4-7210-4596-A299-CC187F1B17A8}" type="datetime1">
              <a:rPr lang="de-DE" altLang="de-DE" smtClean="0"/>
              <a:t>04.04.2017</a:t>
            </a:fld>
            <a:endParaRPr lang="de-DE" altLang="de-DE" dirty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381750"/>
            <a:ext cx="1090612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66"/>
                </a:solidFill>
                <a:latin typeface="Arial Unicode MS" panose="020B0604020202020204" pitchFamily="34" charset="-128"/>
              </a:defRPr>
            </a:lvl1pPr>
          </a:lstStyle>
          <a:p>
            <a:fld id="{185E1CA4-F94B-4DE1-9FE3-C876C9F146C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223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A5002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A5002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A5002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A5002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003C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003C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003C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003C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rgbClr val="A50021"/>
        </a:buClr>
        <a:buChar char="•"/>
        <a:defRPr sz="1600">
          <a:solidFill>
            <a:srgbClr val="003C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har char="–"/>
        <a:defRPr sz="1600">
          <a:solidFill>
            <a:srgbClr val="003C68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1400">
          <a:solidFill>
            <a:srgbClr val="003C68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1400">
          <a:solidFill>
            <a:srgbClr val="003C68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D4D4F4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4572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3988" cy="3886200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3C68"/>
                </a:solidFill>
                <a:latin typeface="+mn-lt"/>
              </a:defRPr>
            </a:lvl1pPr>
          </a:lstStyle>
          <a:p>
            <a:pPr>
              <a:defRPr/>
            </a:pPr>
            <a:fld id="{7322A5E7-DDF6-4668-B519-FFE4F9157ECC}" type="datetime1">
              <a:rPr lang="de-DE" altLang="de-DE" smtClean="0"/>
              <a:t>04.04.2017</a:t>
            </a:fld>
            <a:endParaRPr lang="de-DE" altLang="de-DE"/>
          </a:p>
        </p:txBody>
      </p:sp>
      <p:grpSp>
        <p:nvGrpSpPr>
          <p:cNvPr id="5125" name="Group 6"/>
          <p:cNvGrpSpPr>
            <a:grpSpLocks/>
          </p:cNvGrpSpPr>
          <p:nvPr/>
        </p:nvGrpSpPr>
        <p:grpSpPr bwMode="auto">
          <a:xfrm>
            <a:off x="457200" y="6324600"/>
            <a:ext cx="8305800" cy="381000"/>
            <a:chOff x="288" y="3984"/>
            <a:chExt cx="5232" cy="240"/>
          </a:xfrm>
        </p:grpSpPr>
        <p:sp>
          <p:nvSpPr>
            <p:cNvPr id="5129" name="Line 7"/>
            <p:cNvSpPr>
              <a:spLocks noChangeShapeType="1"/>
            </p:cNvSpPr>
            <p:nvPr userDrawn="1"/>
          </p:nvSpPr>
          <p:spPr bwMode="auto">
            <a:xfrm>
              <a:off x="288" y="4224"/>
              <a:ext cx="5232" cy="0"/>
            </a:xfrm>
            <a:prstGeom prst="line">
              <a:avLst/>
            </a:prstGeom>
            <a:noFill/>
            <a:ln w="19050">
              <a:solidFill>
                <a:srgbClr val="003C6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smtClean="0">
                <a:solidFill>
                  <a:srgbClr val="000066"/>
                </a:solidFill>
              </a:endParaRPr>
            </a:p>
          </p:txBody>
        </p:sp>
        <p:sp>
          <p:nvSpPr>
            <p:cNvPr id="5130" name="Line 8"/>
            <p:cNvSpPr>
              <a:spLocks noChangeShapeType="1"/>
            </p:cNvSpPr>
            <p:nvPr userDrawn="1"/>
          </p:nvSpPr>
          <p:spPr bwMode="auto">
            <a:xfrm>
              <a:off x="5520" y="3984"/>
              <a:ext cx="0" cy="240"/>
            </a:xfrm>
            <a:prstGeom prst="line">
              <a:avLst/>
            </a:prstGeom>
            <a:noFill/>
            <a:ln w="19050">
              <a:solidFill>
                <a:srgbClr val="003C6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 smtClean="0">
                <a:solidFill>
                  <a:srgbClr val="000066"/>
                </a:solidFill>
              </a:endParaRPr>
            </a:p>
          </p:txBody>
        </p:sp>
      </p:grpSp>
      <p:sp>
        <p:nvSpPr>
          <p:cNvPr id="4771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1750"/>
            <a:ext cx="6119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C68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altLang="de-DE" smtClean="0"/>
              <a:t>Ressourcenmobilisierung für Politikwandel im Waldnaturschutz</a:t>
            </a:r>
            <a:endParaRPr lang="de-DE" altLang="de-DE"/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6489700" y="188913"/>
            <a:ext cx="23304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lang="de-DE" altLang="de-DE" sz="1600" smtClean="0">
                <a:solidFill>
                  <a:srgbClr val="666699"/>
                </a:solidFill>
                <a:latin typeface="Arial Unicode MS" pitchFamily="34" charset="-128"/>
                <a:ea typeface="Times New Roman" pitchFamily="18" charset="0"/>
              </a:rPr>
              <a:t>Professur für Forst- und</a:t>
            </a:r>
            <a:br>
              <a:rPr lang="de-DE" altLang="de-DE" sz="1600" smtClean="0">
                <a:solidFill>
                  <a:srgbClr val="666699"/>
                </a:solidFill>
                <a:latin typeface="Arial Unicode MS" pitchFamily="34" charset="-128"/>
                <a:ea typeface="Times New Roman" pitchFamily="18" charset="0"/>
              </a:rPr>
            </a:br>
            <a:r>
              <a:rPr lang="de-DE" altLang="de-DE" sz="1600" smtClean="0">
                <a:solidFill>
                  <a:srgbClr val="666699"/>
                </a:solidFill>
                <a:latin typeface="Arial Unicode MS" pitchFamily="34" charset="-128"/>
                <a:ea typeface="Times New Roman" pitchFamily="18" charset="0"/>
              </a:rPr>
              <a:t>Naturschutzpolitik</a:t>
            </a:r>
          </a:p>
        </p:txBody>
      </p:sp>
      <p:pic>
        <p:nvPicPr>
          <p:cNvPr id="5128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438"/>
            <a:ext cx="324008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6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7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71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71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6" grpId="0" animBg="1"/>
      <p:bldP spid="477187" grpId="0" build="p" animBg="1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7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718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7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7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7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718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7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7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7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718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7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7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7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718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7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7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7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718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7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7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4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7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718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7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7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0000"/>
        </a:buClr>
        <a:buChar char="•"/>
        <a:defRPr sz="2400">
          <a:solidFill>
            <a:srgbClr val="003C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rgbClr val="003C6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>
          <a:solidFill>
            <a:srgbClr val="003C6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>
          <a:solidFill>
            <a:srgbClr val="003C6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>
          <a:solidFill>
            <a:srgbClr val="003C68"/>
          </a:solidFill>
          <a:latin typeface="+mn-lt"/>
          <a:cs typeface="+mn-cs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>
          <a:solidFill>
            <a:srgbClr val="003C68"/>
          </a:solidFill>
          <a:latin typeface="+mn-lt"/>
          <a:cs typeface="+mn-cs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>
          <a:solidFill>
            <a:srgbClr val="003C68"/>
          </a:solidFill>
          <a:latin typeface="+mn-lt"/>
          <a:cs typeface="+mn-cs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>
          <a:solidFill>
            <a:srgbClr val="003C68"/>
          </a:solidFill>
          <a:latin typeface="+mn-lt"/>
          <a:cs typeface="+mn-cs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>
          <a:solidFill>
            <a:srgbClr val="003C68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PT_Göttingen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0361" y="1318347"/>
            <a:ext cx="762327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DINPro"/>
                <a:cs typeface="DIN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0557" y="2317182"/>
            <a:ext cx="4522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75756"/>
                </a:solidFill>
                <a:latin typeface="DINPro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1732359" y="6502956"/>
            <a:ext cx="6054328" cy="19431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55">
                <a:solidFill>
                  <a:srgbClr val="17375E"/>
                </a:solidFill>
              </a:defRPr>
            </a:lvl1pPr>
          </a:lstStyle>
          <a:p>
            <a:pPr defTabSz="321457"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latin typeface="Calibri"/>
              </a:rPr>
              <a:t>Ressourcenmobilisierung für Politikwandel im Waldnaturschutz</a:t>
            </a:r>
            <a:endParaRPr lang="de-DE" dirty="0">
              <a:latin typeface="Calibri"/>
            </a:endParaRP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18599" y="6500813"/>
            <a:ext cx="1031558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1457" fontAlgn="auto">
              <a:spcBef>
                <a:spcPts val="0"/>
              </a:spcBef>
              <a:spcAft>
                <a:spcPts val="0"/>
              </a:spcAft>
            </a:pPr>
            <a:fld id="{1D510F9A-F188-43E2-BB49-3D40802DCC94}" type="datetime1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04.04.2017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8322469" y="6526032"/>
            <a:ext cx="602933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1457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21457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93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</p:sldLayoutIdLst>
  <p:hf sldNum="0"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21457">
        <a:defRPr>
          <a:latin typeface="+mn-lt"/>
          <a:ea typeface="+mn-ea"/>
          <a:cs typeface="+mn-cs"/>
        </a:defRPr>
      </a:lvl2pPr>
      <a:lvl3pPr marL="642915">
        <a:defRPr>
          <a:latin typeface="+mn-lt"/>
          <a:ea typeface="+mn-ea"/>
          <a:cs typeface="+mn-cs"/>
        </a:defRPr>
      </a:lvl3pPr>
      <a:lvl4pPr marL="964372">
        <a:defRPr>
          <a:latin typeface="+mn-lt"/>
          <a:ea typeface="+mn-ea"/>
          <a:cs typeface="+mn-cs"/>
        </a:defRPr>
      </a:lvl4pPr>
      <a:lvl5pPr marL="1285829">
        <a:defRPr>
          <a:latin typeface="+mn-lt"/>
          <a:ea typeface="+mn-ea"/>
          <a:cs typeface="+mn-cs"/>
        </a:defRPr>
      </a:lvl5pPr>
      <a:lvl6pPr marL="1607287">
        <a:defRPr>
          <a:latin typeface="+mn-lt"/>
          <a:ea typeface="+mn-ea"/>
          <a:cs typeface="+mn-cs"/>
        </a:defRPr>
      </a:lvl6pPr>
      <a:lvl7pPr marL="1928744">
        <a:defRPr>
          <a:latin typeface="+mn-lt"/>
          <a:ea typeface="+mn-ea"/>
          <a:cs typeface="+mn-cs"/>
        </a:defRPr>
      </a:lvl7pPr>
      <a:lvl8pPr marL="2250201">
        <a:defRPr>
          <a:latin typeface="+mn-lt"/>
          <a:ea typeface="+mn-ea"/>
          <a:cs typeface="+mn-cs"/>
        </a:defRPr>
      </a:lvl8pPr>
      <a:lvl9pPr marL="25716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1457">
        <a:defRPr>
          <a:latin typeface="+mn-lt"/>
          <a:ea typeface="+mn-ea"/>
          <a:cs typeface="+mn-cs"/>
        </a:defRPr>
      </a:lvl2pPr>
      <a:lvl3pPr marL="642915">
        <a:defRPr>
          <a:latin typeface="+mn-lt"/>
          <a:ea typeface="+mn-ea"/>
          <a:cs typeface="+mn-cs"/>
        </a:defRPr>
      </a:lvl3pPr>
      <a:lvl4pPr marL="964372">
        <a:defRPr>
          <a:latin typeface="+mn-lt"/>
          <a:ea typeface="+mn-ea"/>
          <a:cs typeface="+mn-cs"/>
        </a:defRPr>
      </a:lvl4pPr>
      <a:lvl5pPr marL="1285829">
        <a:defRPr>
          <a:latin typeface="+mn-lt"/>
          <a:ea typeface="+mn-ea"/>
          <a:cs typeface="+mn-cs"/>
        </a:defRPr>
      </a:lvl5pPr>
      <a:lvl6pPr marL="1607287">
        <a:defRPr>
          <a:latin typeface="+mn-lt"/>
          <a:ea typeface="+mn-ea"/>
          <a:cs typeface="+mn-cs"/>
        </a:defRPr>
      </a:lvl6pPr>
      <a:lvl7pPr marL="1928744">
        <a:defRPr>
          <a:latin typeface="+mn-lt"/>
          <a:ea typeface="+mn-ea"/>
          <a:cs typeface="+mn-cs"/>
        </a:defRPr>
      </a:lvl7pPr>
      <a:lvl8pPr marL="2250201">
        <a:defRPr>
          <a:latin typeface="+mn-lt"/>
          <a:ea typeface="+mn-ea"/>
          <a:cs typeface="+mn-cs"/>
        </a:defRPr>
      </a:lvl8pPr>
      <a:lvl9pPr marL="257165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ohe Tatra - Slowakei von Robby-BF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" y="1008112"/>
            <a:ext cx="9143157" cy="5733256"/>
          </a:xfrm>
          <a:prstGeom prst="rect">
            <a:avLst/>
          </a:prstGeom>
          <a:noFill/>
          <a:ex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11386" y="1196752"/>
            <a:ext cx="7993063" cy="4824412"/>
          </a:xfrm>
          <a:prstGeom prst="rect">
            <a:avLst/>
          </a:prstGeom>
          <a:gradFill rotWithShape="1">
            <a:gsLst>
              <a:gs pos="100000">
                <a:srgbClr val="F0EFFF">
                  <a:alpha val="55000"/>
                </a:srgbClr>
              </a:gs>
              <a:gs pos="100000">
                <a:srgbClr val="F3EB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08F99"/>
            </a:prstShdw>
          </a:effec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990000"/>
              </a:buClr>
              <a:buChar char="•"/>
              <a:defRPr sz="2000">
                <a:solidFill>
                  <a:srgbClr val="003C6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har char="–"/>
              <a:defRPr sz="2000">
                <a:solidFill>
                  <a:srgbClr val="003C6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>
                <a:solidFill>
                  <a:srgbClr val="003C6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har char="–"/>
              <a:defRPr>
                <a:solidFill>
                  <a:srgbClr val="003C6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har char="»"/>
              <a:defRPr>
                <a:solidFill>
                  <a:srgbClr val="003C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>
                <a:solidFill>
                  <a:srgbClr val="003C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>
                <a:solidFill>
                  <a:srgbClr val="003C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>
                <a:solidFill>
                  <a:srgbClr val="003C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>
                <a:solidFill>
                  <a:srgbClr val="003C68"/>
                </a:solidFill>
                <a:latin typeface="Arial" panose="020B0604020202020204" pitchFamily="34" charset="0"/>
              </a:defRPr>
            </a:lvl9pPr>
          </a:lstStyle>
          <a:p>
            <a:pPr algn="ctr" defTabSz="914353" eaLnBrk="1" hangingPunct="1">
              <a:spcBef>
                <a:spcPts val="0"/>
              </a:spcBef>
              <a:buClrTx/>
              <a:buNone/>
            </a:pPr>
            <a:r>
              <a:rPr lang="de-DE" altLang="de-DE" sz="1200" b="1" dirty="0">
                <a:solidFill>
                  <a:srgbClr val="000066"/>
                </a:solidFill>
              </a:rPr>
              <a:t/>
            </a:r>
            <a:br>
              <a:rPr lang="de-DE" altLang="de-DE" sz="1200" b="1" dirty="0">
                <a:solidFill>
                  <a:srgbClr val="000066"/>
                </a:solidFill>
              </a:rPr>
            </a:br>
            <a:r>
              <a:rPr lang="de-DE" altLang="de-DE" b="1" dirty="0">
                <a:solidFill>
                  <a:srgbClr val="000066"/>
                </a:solidFill>
              </a:rPr>
              <a:t>Dr. Christiane Hubo</a:t>
            </a:r>
            <a:br>
              <a:rPr lang="de-DE" altLang="de-DE" b="1" dirty="0">
                <a:solidFill>
                  <a:srgbClr val="000066"/>
                </a:solidFill>
              </a:rPr>
            </a:br>
            <a:r>
              <a:rPr lang="de-DE" altLang="de-DE" b="1" dirty="0">
                <a:solidFill>
                  <a:srgbClr val="000066"/>
                </a:solidFill>
              </a:rPr>
              <a:t/>
            </a:r>
            <a:br>
              <a:rPr lang="de-DE" altLang="de-DE" b="1" dirty="0">
                <a:solidFill>
                  <a:srgbClr val="000066"/>
                </a:solidFill>
              </a:rPr>
            </a:br>
            <a:r>
              <a:rPr lang="de-DE" altLang="de-DE" sz="3200" b="1" dirty="0">
                <a:solidFill>
                  <a:srgbClr val="800000"/>
                </a:solidFill>
              </a:rPr>
              <a:t>Ressourcenmobilisierung für Politikwandel im Waldnaturschutz </a:t>
            </a:r>
          </a:p>
          <a:p>
            <a:pPr algn="ctr" defTabSz="914353" eaLnBrk="1" hangingPunct="1">
              <a:lnSpc>
                <a:spcPct val="150000"/>
              </a:lnSpc>
              <a:spcBef>
                <a:spcPct val="20000"/>
              </a:spcBef>
              <a:buClrTx/>
              <a:buNone/>
            </a:pPr>
            <a:r>
              <a:rPr lang="de-DE" altLang="de-DE" sz="2400" b="1" dirty="0">
                <a:solidFill>
                  <a:srgbClr val="800000"/>
                </a:solidFill>
              </a:rPr>
              <a:t>Ein Beitrag zum </a:t>
            </a:r>
            <a:r>
              <a:rPr lang="de-DE" altLang="de-DE" sz="2400" b="1" dirty="0" err="1">
                <a:solidFill>
                  <a:srgbClr val="800000"/>
                </a:solidFill>
              </a:rPr>
              <a:t>Advocacy</a:t>
            </a:r>
            <a:r>
              <a:rPr lang="de-DE" altLang="de-DE" sz="2400" b="1" dirty="0">
                <a:solidFill>
                  <a:srgbClr val="800000"/>
                </a:solidFill>
              </a:rPr>
              <a:t> </a:t>
            </a:r>
            <a:r>
              <a:rPr lang="de-DE" altLang="de-DE" sz="2400" b="1" dirty="0" err="1">
                <a:solidFill>
                  <a:srgbClr val="800000"/>
                </a:solidFill>
              </a:rPr>
              <a:t>Coalition</a:t>
            </a:r>
            <a:r>
              <a:rPr lang="de-DE" altLang="de-DE" sz="2400" b="1" dirty="0">
                <a:solidFill>
                  <a:srgbClr val="800000"/>
                </a:solidFill>
              </a:rPr>
              <a:t> Framework</a:t>
            </a:r>
          </a:p>
          <a:p>
            <a:pPr algn="ctr" defTabSz="914353" eaLnBrk="1" hangingPunct="1">
              <a:spcBef>
                <a:spcPct val="0"/>
              </a:spcBef>
              <a:buClrTx/>
              <a:buNone/>
            </a:pPr>
            <a:r>
              <a:rPr lang="de-DE" altLang="de-DE" b="1" dirty="0">
                <a:solidFill>
                  <a:srgbClr val="000066"/>
                </a:solidFill>
              </a:rPr>
              <a:t/>
            </a:r>
            <a:br>
              <a:rPr lang="de-DE" altLang="de-DE" b="1" dirty="0">
                <a:solidFill>
                  <a:srgbClr val="000066"/>
                </a:solidFill>
              </a:rPr>
            </a:br>
            <a:endParaRPr lang="de-DE" altLang="de-DE" b="1" dirty="0">
              <a:solidFill>
                <a:srgbClr val="000066"/>
              </a:solidFill>
            </a:endParaRPr>
          </a:p>
          <a:p>
            <a:pPr algn="ctr" defTabSz="914353" eaLnBrk="1" hangingPunct="1">
              <a:spcBef>
                <a:spcPct val="0"/>
              </a:spcBef>
              <a:buClrTx/>
              <a:buNone/>
            </a:pPr>
            <a:r>
              <a:rPr lang="de-DE" altLang="de-DE" b="1" dirty="0">
                <a:solidFill>
                  <a:srgbClr val="000066"/>
                </a:solidFill>
                <a:latin typeface="Times New Roman" panose="02020603050405020304" pitchFamily="18" charset="0"/>
              </a:rPr>
              <a:t>*</a:t>
            </a:r>
            <a:r>
              <a:rPr lang="de-DE" altLang="de-DE" b="1" dirty="0">
                <a:solidFill>
                  <a:srgbClr val="000066"/>
                </a:solidFill>
              </a:rPr>
              <a:t/>
            </a:r>
            <a:br>
              <a:rPr lang="de-DE" altLang="de-DE" b="1" dirty="0">
                <a:solidFill>
                  <a:srgbClr val="000066"/>
                </a:solidFill>
              </a:rPr>
            </a:br>
            <a:r>
              <a:rPr lang="de-DE" altLang="de-DE" b="1" dirty="0">
                <a:solidFill>
                  <a:srgbClr val="000066"/>
                </a:solidFill>
              </a:rPr>
              <a:t/>
            </a:r>
            <a:br>
              <a:rPr lang="de-DE" altLang="de-DE" b="1" dirty="0">
                <a:solidFill>
                  <a:srgbClr val="000066"/>
                </a:solidFill>
              </a:rPr>
            </a:br>
            <a:r>
              <a:rPr lang="de-DE" altLang="de-DE" b="1" dirty="0">
                <a:solidFill>
                  <a:srgbClr val="000066"/>
                </a:solidFill>
              </a:rPr>
              <a:t/>
            </a:r>
            <a:br>
              <a:rPr lang="de-DE" altLang="de-DE" b="1" dirty="0">
                <a:solidFill>
                  <a:srgbClr val="000066"/>
                </a:solidFill>
              </a:rPr>
            </a:br>
            <a:r>
              <a:rPr lang="de-DE" altLang="de-DE" sz="1800" dirty="0">
                <a:solidFill>
                  <a:srgbClr val="000066"/>
                </a:solidFill>
              </a:rPr>
              <a:t>49. Forstpolitiktreffen</a:t>
            </a:r>
            <a:br>
              <a:rPr lang="de-DE" altLang="de-DE" sz="1800" dirty="0">
                <a:solidFill>
                  <a:srgbClr val="000066"/>
                </a:solidFill>
              </a:rPr>
            </a:br>
            <a:r>
              <a:rPr lang="de-DE" altLang="de-DE" sz="1800" dirty="0">
                <a:solidFill>
                  <a:srgbClr val="000066"/>
                </a:solidFill>
              </a:rPr>
              <a:t>5.-7. April 2017 in </a:t>
            </a:r>
            <a:r>
              <a:rPr lang="de-DE" altLang="de-DE" sz="1800" dirty="0" err="1">
                <a:solidFill>
                  <a:srgbClr val="000066"/>
                </a:solidFill>
              </a:rPr>
              <a:t>Stupava</a:t>
            </a:r>
            <a:r>
              <a:rPr lang="de-DE" altLang="de-DE" sz="1800" dirty="0">
                <a:solidFill>
                  <a:srgbClr val="000066"/>
                </a:solidFill>
              </a:rPr>
              <a:t>, Slowakei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72A23-A6D2-42BC-9C20-97BBF6D8FC9E}" type="datetime1">
              <a:rPr lang="de-DE" altLang="de-DE" smtClean="0"/>
              <a:t>04.04.2017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9456838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8002588" cy="360040"/>
          </a:xfrm>
          <a:noFill/>
        </p:spPr>
        <p:txBody>
          <a:bodyPr/>
          <a:lstStyle/>
          <a:p>
            <a:r>
              <a:rPr lang="de-DE" sz="1600" dirty="0"/>
              <a:t>Pfade zum Wandel: Nutzung von Einflussfaktoren durch Akteure der Koalitionen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EFD89A-473B-4F78-9EC6-D6EF902CA959}" type="datetime1">
              <a:rPr lang="de-DE" altLang="de-DE" smtClean="0"/>
              <a:t>04.04.2017</a:t>
            </a:fld>
            <a:endParaRPr lang="de-DE" alt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467544" y="1052736"/>
            <a:ext cx="8253765" cy="36004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</a:t>
            </a:r>
            <a:r>
              <a:rPr kumimoji="0" lang="de-DE" sz="1600" b="1" i="0" u="none" strike="noStrike" kern="0" cap="none" spc="0" normalizeH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kteursbezogene</a:t>
            </a:r>
            <a:r>
              <a:rPr lang="de-DE" sz="1600" kern="0" dirty="0" smtClean="0">
                <a:latin typeface="Arial"/>
              </a:rPr>
              <a:t> Ressourcenmobilisierung und die Beziehung zu Einflussfaktoren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Textplatzhalter 8"/>
          <p:cNvSpPr txBox="1">
            <a:spLocks/>
          </p:cNvSpPr>
          <p:nvPr/>
        </p:nvSpPr>
        <p:spPr>
          <a:xfrm>
            <a:off x="6090919" y="260648"/>
            <a:ext cx="2713753" cy="492443"/>
          </a:xfrm>
          <a:prstGeom prst="rect">
            <a:avLst/>
          </a:prstGeom>
          <a:ln/>
        </p:spPr>
        <p:txBody>
          <a:bodyPr lIns="0" tIns="0" rIns="0" bIns="0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5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Professur für Forst- und Naturschutzpolitik</a:t>
            </a:r>
            <a:endParaRPr lang="de-DE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375239"/>
              </p:ext>
            </p:extLst>
          </p:nvPr>
        </p:nvGraphicFramePr>
        <p:xfrm>
          <a:off x="611560" y="1484784"/>
          <a:ext cx="7856341" cy="47665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47367"/>
                <a:gridCol w="2613073"/>
                <a:gridCol w="1194224"/>
                <a:gridCol w="1105620"/>
                <a:gridCol w="1596057"/>
              </a:tblGrid>
              <a:tr h="345788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solidFill>
                            <a:srgbClr val="002060"/>
                          </a:solidFill>
                          <a:effectLst/>
                        </a:rPr>
                        <a:t>Akteursbezogene</a:t>
                      </a: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 Ressourcen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Ressourcenmobilisierung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Einflussfaktor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Akteur</a:t>
                      </a:r>
                      <a:endParaRPr lang="de-DE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Ressourcen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Koalition H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Koalition N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2060"/>
                          </a:solidFill>
                          <a:effectLst/>
                        </a:rPr>
                        <a:t>Private Betriebe</a:t>
                      </a:r>
                      <a:endParaRPr lang="de-DE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Freiheitsrechte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Wirtschaftskraft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++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Systemwechsel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/>
                </a:tc>
              </a:tr>
              <a:tr h="1052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2060"/>
                          </a:solidFill>
                          <a:effectLst/>
                        </a:rPr>
                        <a:t>Interessen-verbände</a:t>
                      </a:r>
                      <a:endParaRPr lang="de-DE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Organisation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Beteiligungsrechte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Finanzmittel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Fachwissen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Gesellschaftliche Verankerung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Strategiefähigkeit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++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++</a:t>
                      </a:r>
                      <a:endParaRPr lang="de-DE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Systemwechsel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/>
                </a:tc>
              </a:tr>
              <a:tr h="1229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Fach-verwaltungen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Organisation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Regelungskompetenz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Verfahrenshoheit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Budgets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Personal </a:t>
                      </a: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(Stellen)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Fachwissen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de-DE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++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Systemwechsel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Verwaltungsreform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EU-Beitritt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Lernprozesse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/>
                </a:tc>
              </a:tr>
              <a:tr h="345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2060"/>
                          </a:solidFill>
                          <a:effectLst/>
                        </a:rPr>
                        <a:t>Politiker</a:t>
                      </a:r>
                      <a:endParaRPr lang="de-DE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legislative </a:t>
                      </a: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</a:rPr>
                        <a:t>Entscheidungsgewalt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  <a:endParaRPr lang="de-DE" sz="14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  <a:endParaRPr lang="de-DE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</a:rPr>
                        <a:t>Regierungswechsel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4368" marT="36000" marB="72000"/>
                </a:tc>
              </a:tr>
            </a:tbl>
          </a:graphicData>
        </a:graphic>
      </p:graphicFrame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979712" y="6396204"/>
            <a:ext cx="6192687" cy="301061"/>
          </a:xfrm>
        </p:spPr>
        <p:txBody>
          <a:bodyPr/>
          <a:lstStyle/>
          <a:p>
            <a:r>
              <a:rPr lang="de-DE" sz="1400" dirty="0" smtClean="0">
                <a:latin typeface="+mn-lt"/>
              </a:rPr>
              <a:t>++ starke Ressourcenmobilisierung              + geringe Ressourcenmobilisierung</a:t>
            </a:r>
            <a:endParaRPr lang="de-DE" sz="1400" dirty="0">
              <a:latin typeface="+mn-lt"/>
            </a:endParaRPr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323528" y="6093296"/>
            <a:ext cx="144016" cy="144016"/>
          </a:xfrm>
          <a:prstGeom prst="actionButtonBackPrevious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4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134672" cy="457200"/>
          </a:xfrm>
        </p:spPr>
        <p:txBody>
          <a:bodyPr/>
          <a:lstStyle/>
          <a:p>
            <a:r>
              <a:rPr lang="de-DE" dirty="0" smtClean="0"/>
              <a:t>Politikwandel im Waldnaturschutz der Slowakei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smtClean="0"/>
              <a:t>Ressourcenmobilisierung für Politikwandel im Waldnaturschutz</a:t>
            </a:r>
            <a:endParaRPr lang="de-DE" alt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A33A736-4B1E-457B-AC19-D4E28A80AA88}" type="datetime1">
              <a:rPr lang="de-DE" altLang="de-DE" smtClean="0">
                <a:solidFill>
                  <a:prstClr val="black">
                    <a:tint val="75000"/>
                  </a:prstClr>
                </a:solidFill>
              </a:rPr>
              <a:t>04.04.2017</a:t>
            </a:fld>
            <a:endParaRPr lang="de-DE" alt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19906"/>
              </p:ext>
            </p:extLst>
          </p:nvPr>
        </p:nvGraphicFramePr>
        <p:xfrm>
          <a:off x="611560" y="1556792"/>
          <a:ext cx="8136904" cy="4611764"/>
        </p:xfrm>
        <a:graphic>
          <a:graphicData uri="http://schemas.openxmlformats.org/drawingml/2006/table">
            <a:tbl>
              <a:tblPr firstRow="1" firstCol="1" bandRow="1"/>
              <a:tblGrid>
                <a:gridCol w="3096344"/>
                <a:gridCol w="561295"/>
                <a:gridCol w="512070"/>
                <a:gridCol w="3031091"/>
                <a:gridCol w="504056"/>
                <a:gridCol w="432048"/>
              </a:tblGrid>
              <a:tr h="57606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Policy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de-D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(Programmregelung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Ress.mob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Koalition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16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Policy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impact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de-D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(Verhaltensänderung)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Ress.mob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Koalition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de-DE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de-DE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810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1993: Regelung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zu </a:t>
                      </a:r>
                      <a:r>
                        <a:rPr lang="de-DE" sz="1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Ausgleichszah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-lungen für Naturschutzauflagen im </a:t>
                      </a:r>
                      <a:r>
                        <a:rPr lang="de-DE" sz="1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NuL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-schutzgesetz</a:t>
                      </a:r>
                      <a:endParaRPr lang="de-DE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Ausweitung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Schutzgebiets­netz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weniger Holznutzung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keine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Ausgleichszahlungen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2001: Vollzugsvorschrift</a:t>
                      </a:r>
                      <a:endParaRPr lang="de-DE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Geringe Ausgleichszahlungen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0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2002: Regelung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zur Ausweisung von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Natura</a:t>
                      </a:r>
                      <a:r>
                        <a:rPr lang="de-DE" sz="16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Gebieten im </a:t>
                      </a:r>
                      <a:r>
                        <a:rPr lang="de-DE" sz="1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NuL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-schutzgesetz</a:t>
                      </a:r>
                      <a:endParaRPr lang="de-DE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Festlegung von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Gebieten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keine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Zunahme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Holznutzung</a:t>
                      </a:r>
                      <a:endParaRPr lang="de-DE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0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2007: Regelung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zu </a:t>
                      </a:r>
                      <a:r>
                        <a:rPr lang="de-DE" sz="1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Ausgleichszah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-lungen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N-2000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Gebieten im Programm für rurale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Entwicklung</a:t>
                      </a:r>
                      <a:endParaRPr lang="de-DE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Geringe Ausgleichszahlungen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2013: Flächenankauf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Vertrags-naturschutz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 </a:t>
                      </a:r>
                      <a:r>
                        <a:rPr lang="de-DE" sz="1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NuL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-schutzgesetz;</a:t>
                      </a:r>
                      <a:b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Keine</a:t>
                      </a:r>
                      <a:r>
                        <a:rPr lang="de-DE" sz="16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Reduzierung der Flächen-ausweisung</a:t>
                      </a:r>
                      <a:endParaRPr lang="de-DE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de-D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Geringe Anwendung</a:t>
                      </a:r>
                      <a:endParaRPr lang="de-DE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6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itel 11"/>
          <p:cNvSpPr txBox="1">
            <a:spLocks/>
          </p:cNvSpPr>
          <p:nvPr/>
        </p:nvSpPr>
        <p:spPr bwMode="auto">
          <a:xfrm>
            <a:off x="395536" y="1052736"/>
            <a:ext cx="8529866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700" kern="0" dirty="0" smtClean="0">
                <a:latin typeface="Arial"/>
              </a:rPr>
              <a:t>Beziehung zwischen </a:t>
            </a:r>
            <a:r>
              <a:rPr lang="de-DE" sz="1700" kern="0" dirty="0">
                <a:latin typeface="Arial"/>
              </a:rPr>
              <a:t>Ressourcenmobilisierung </a:t>
            </a:r>
            <a:r>
              <a:rPr lang="de-DE" sz="1700" kern="0" dirty="0" smtClean="0">
                <a:latin typeface="Arial"/>
              </a:rPr>
              <a:t>und Ebenen des Politikwandels</a:t>
            </a:r>
            <a:endParaRPr lang="de-DE" sz="1700" kern="0" dirty="0">
              <a:latin typeface="Arial"/>
            </a:endParaRPr>
          </a:p>
        </p:txBody>
      </p:sp>
      <p:sp>
        <p:nvSpPr>
          <p:cNvPr id="14" name="Textplatzhalter 8"/>
          <p:cNvSpPr txBox="1">
            <a:spLocks/>
          </p:cNvSpPr>
          <p:nvPr/>
        </p:nvSpPr>
        <p:spPr>
          <a:xfrm>
            <a:off x="6090919" y="260648"/>
            <a:ext cx="2713753" cy="492443"/>
          </a:xfrm>
          <a:prstGeom prst="rect">
            <a:avLst/>
          </a:prstGeom>
          <a:ln/>
        </p:spPr>
        <p:txBody>
          <a:bodyPr lIns="0" tIns="0" rIns="0" bIns="0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5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Professur für Forst- und Naturschutzpolitik</a:t>
            </a:r>
            <a:endParaRPr lang="de-DE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8002588" cy="360040"/>
          </a:xfrm>
          <a:noFill/>
        </p:spPr>
        <p:txBody>
          <a:bodyPr/>
          <a:lstStyle/>
          <a:p>
            <a:r>
              <a:rPr lang="de-DE" sz="1600" dirty="0"/>
              <a:t>Pfade zum Wandel: Nutzung von Einflussfaktoren durch Akteure der Koalitionen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smtClean="0"/>
              <a:t>Ressourcenmobilisierung für Politikwandel im Waldnaturschutz</a:t>
            </a:r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8C47F05-53AB-48A0-AE35-19EA8EC2F211}" type="datetime1">
              <a:rPr lang="de-DE" altLang="de-DE" smtClean="0"/>
              <a:t>04.04.2017</a:t>
            </a:fld>
            <a:endParaRPr lang="de-DE" altLang="de-DE" dirty="0"/>
          </a:p>
        </p:txBody>
      </p:sp>
      <p:sp>
        <p:nvSpPr>
          <p:cNvPr id="11" name="Textplatzhalter 8"/>
          <p:cNvSpPr txBox="1">
            <a:spLocks/>
          </p:cNvSpPr>
          <p:nvPr/>
        </p:nvSpPr>
        <p:spPr>
          <a:xfrm>
            <a:off x="6090919" y="260648"/>
            <a:ext cx="2713753" cy="492443"/>
          </a:xfrm>
          <a:prstGeom prst="rect">
            <a:avLst/>
          </a:prstGeom>
          <a:ln/>
        </p:spPr>
        <p:txBody>
          <a:bodyPr lIns="0" tIns="0" rIns="0" bIns="0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5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Professur für Forst- und Naturschutzpolitik</a:t>
            </a:r>
            <a:endParaRPr lang="de-DE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685800" y="1564123"/>
            <a:ext cx="7773988" cy="43794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Char char="•"/>
              <a:defRPr sz="1600">
                <a:solidFill>
                  <a:srgbClr val="003C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rgbClr val="003C6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400">
                <a:solidFill>
                  <a:srgbClr val="003C6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>
                <a:solidFill>
                  <a:srgbClr val="003C6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400">
                <a:solidFill>
                  <a:srgbClr val="003C68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400">
                <a:solidFill>
                  <a:srgbClr val="003C68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400">
                <a:solidFill>
                  <a:srgbClr val="003C68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400">
                <a:solidFill>
                  <a:srgbClr val="003C68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400">
                <a:solidFill>
                  <a:srgbClr val="003C68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Politikwandel:  Ausweitung des Gebietsschutzes                  – vollzogen,</a:t>
            </a:r>
            <a:b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Ausgleichszahlungen als neues Instrument   – kaum vollzogen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Erklärung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Arial"/>
              </a:rPr>
              <a:t>Pfade des Wandels: Systemwechsel, EU-Beitritt, Verwaltungsreform, Regierungswechsel, Lernprozesse, Verhandlungen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Arial"/>
              </a:rPr>
              <a:t>Nutzung der Pfade </a:t>
            </a:r>
            <a:r>
              <a:rPr lang="de-DE" kern="0" dirty="0" smtClean="0">
                <a:latin typeface="Arial"/>
              </a:rPr>
              <a:t>für 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Arial"/>
              </a:rPr>
              <a:t>Ressourcenmobilisierung von zwei Akteurs-Koalitionen</a:t>
            </a:r>
          </a:p>
          <a:p>
            <a:pPr lvl="2" indent="-285750">
              <a:buFont typeface="Courier New" panose="02070309020205020404" pitchFamily="49" charset="0"/>
              <a:buChar char="o"/>
              <a:defRPr/>
            </a:pPr>
            <a:r>
              <a:rPr kumimoji="0" lang="de-DE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Arial"/>
              </a:rPr>
              <a:t>Programmregelung</a:t>
            </a:r>
            <a:r>
              <a:rPr lang="de-DE" kern="0" dirty="0" smtClean="0">
                <a:latin typeface="Arial"/>
              </a:rPr>
              <a:t>: </a:t>
            </a:r>
            <a:br>
              <a:rPr lang="de-DE" kern="0" dirty="0" smtClean="0">
                <a:latin typeface="Arial"/>
              </a:rPr>
            </a:br>
            <a:r>
              <a:rPr lang="de-DE" kern="0" dirty="0" smtClean="0">
                <a:latin typeface="Arial"/>
              </a:rPr>
              <a:t>Die ö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Arial"/>
              </a:rPr>
              <a:t>kologische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Arial"/>
              </a:rPr>
              <a:t> Koalition hat die Pfade genutzt für Ausweitung von Naturschutz-regelungen und Aufbau von Verbänden und Verwaltung.</a:t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Arial"/>
              </a:rPr>
            </a:b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Arial"/>
              </a:rPr>
              <a:t>Die ökonomische Koalition hat die Pfade genutzt für Ausgleichsregelungen und den Aufbau von Verbandsstrukturen.</a:t>
            </a:r>
          </a:p>
          <a:p>
            <a:pPr marR="0" lvl="2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400" b="0" i="0" u="sng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Arial"/>
              </a:rPr>
              <a:t>Verhaltensänderung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Arial"/>
              </a:rPr>
              <a:t>: </a:t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Arial"/>
              </a:rPr>
            </a:b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C68"/>
                </a:solidFill>
                <a:effectLst/>
                <a:uLnTx/>
                <a:uFillTx/>
                <a:latin typeface="Arial"/>
              </a:rPr>
              <a:t>Ressourcenmobilisierung nur durch die ökologische Koalition, die über die Kompetenz zur Gebietsausweisung und für Ausgleichzahlungen verfügt.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3C6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 bwMode="auto">
          <a:xfrm>
            <a:off x="687388" y="1106923"/>
            <a:ext cx="7772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Ergebnisse der Fallstudie Slowakei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55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8002588" cy="360040"/>
          </a:xfrm>
          <a:noFill/>
        </p:spPr>
        <p:txBody>
          <a:bodyPr/>
          <a:lstStyle/>
          <a:p>
            <a:r>
              <a:rPr lang="de-DE" sz="1600" dirty="0"/>
              <a:t>Pfade zum Wandel: Nutzung von Einflussfaktoren durch Akteure der Koalitionen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smtClean="0"/>
              <a:t>Ressourcenmobilisierung für Politikwandel im Waldnaturschutz</a:t>
            </a:r>
            <a:endParaRPr lang="de-DE" alt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9AE5A0-9A4A-4F55-A330-21D0F476BA1C}" type="datetime1">
              <a:rPr lang="de-DE" altLang="de-DE" smtClean="0"/>
              <a:t>04.04.2017</a:t>
            </a:fld>
            <a:endParaRPr lang="de-DE" altLang="de-DE" dirty="0"/>
          </a:p>
        </p:txBody>
      </p:sp>
      <p:sp>
        <p:nvSpPr>
          <p:cNvPr id="11" name="Textplatzhalter 8"/>
          <p:cNvSpPr txBox="1">
            <a:spLocks/>
          </p:cNvSpPr>
          <p:nvPr/>
        </p:nvSpPr>
        <p:spPr>
          <a:xfrm>
            <a:off x="6090919" y="260648"/>
            <a:ext cx="2713753" cy="492443"/>
          </a:xfrm>
          <a:prstGeom prst="rect">
            <a:avLst/>
          </a:prstGeom>
          <a:ln/>
        </p:spPr>
        <p:txBody>
          <a:bodyPr lIns="0" tIns="0" rIns="0" bIns="0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5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Professur für Forst- und Naturschutzpolitik</a:t>
            </a:r>
            <a:endParaRPr lang="de-DE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685800" y="2204864"/>
            <a:ext cx="7773988" cy="373873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Char char="•"/>
              <a:defRPr sz="1600">
                <a:solidFill>
                  <a:srgbClr val="003C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rgbClr val="003C6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400">
                <a:solidFill>
                  <a:srgbClr val="003C6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>
                <a:solidFill>
                  <a:srgbClr val="003C6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400">
                <a:solidFill>
                  <a:srgbClr val="003C68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400">
                <a:solidFill>
                  <a:srgbClr val="003C68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400">
                <a:solidFill>
                  <a:srgbClr val="003C68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400">
                <a:solidFill>
                  <a:srgbClr val="003C68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400">
                <a:solidFill>
                  <a:srgbClr val="003C68"/>
                </a:solidFill>
                <a:latin typeface="+mn-lt"/>
              </a:defRPr>
            </a:lvl9pPr>
          </a:lstStyle>
          <a:p>
            <a:pPr lvl="0">
              <a:lnSpc>
                <a:spcPct val="120000"/>
              </a:lnSpc>
              <a:spcBef>
                <a:spcPts val="1800"/>
              </a:spcBef>
              <a:defRPr/>
            </a:pPr>
            <a:r>
              <a:rPr lang="de-DE" sz="1800" dirty="0">
                <a:latin typeface="Arial"/>
              </a:rPr>
              <a:t>Handlungsoptionen:</a:t>
            </a:r>
          </a:p>
          <a:p>
            <a:pPr marL="664357" lvl="1" indent="-342900">
              <a:spcBef>
                <a:spcPts val="600"/>
              </a:spcBef>
              <a:buClr>
                <a:srgbClr val="A50021"/>
              </a:buClr>
              <a:buFont typeface="Symbol" panose="05050102010706020507" pitchFamily="18" charset="2"/>
              <a:buChar char="-"/>
              <a:defRPr/>
            </a:pPr>
            <a:r>
              <a:rPr lang="de-DE" sz="1913" dirty="0">
                <a:latin typeface="Arial"/>
              </a:rPr>
              <a:t>Aufbau administrativer </a:t>
            </a:r>
            <a:r>
              <a:rPr lang="de-DE" sz="1913" dirty="0" smtClean="0">
                <a:latin typeface="Arial"/>
              </a:rPr>
              <a:t>Ressourcen </a:t>
            </a:r>
            <a:r>
              <a:rPr lang="de-DE" sz="1913" dirty="0">
                <a:latin typeface="Arial"/>
              </a:rPr>
              <a:t>für </a:t>
            </a:r>
            <a:r>
              <a:rPr lang="de-DE" sz="1913" dirty="0" smtClean="0">
                <a:latin typeface="Arial"/>
              </a:rPr>
              <a:t>die ökonomische Koalition (</a:t>
            </a:r>
            <a:r>
              <a:rPr lang="de-DE" sz="1913" dirty="0">
                <a:latin typeface="Arial"/>
              </a:rPr>
              <a:t>abhängig von externen Ereignissen)</a:t>
            </a:r>
          </a:p>
          <a:p>
            <a:pPr marL="664357" lvl="1" indent="-342900">
              <a:spcBef>
                <a:spcPts val="1200"/>
              </a:spcBef>
              <a:buClr>
                <a:srgbClr val="A50021"/>
              </a:buClr>
              <a:buFont typeface="Symbol" panose="05050102010706020507" pitchFamily="18" charset="2"/>
              <a:buChar char="-"/>
              <a:defRPr/>
            </a:pPr>
            <a:r>
              <a:rPr lang="de-DE" sz="1913" dirty="0">
                <a:latin typeface="Arial"/>
              </a:rPr>
              <a:t>Mobilisierung vorhandener </a:t>
            </a:r>
            <a:r>
              <a:rPr lang="de-DE" sz="1913" dirty="0" smtClean="0">
                <a:latin typeface="Arial"/>
              </a:rPr>
              <a:t>Ressourcen</a:t>
            </a:r>
            <a:r>
              <a:rPr lang="de-DE" sz="1913" dirty="0">
                <a:latin typeface="Arial"/>
              </a:rPr>
              <a:t>, </a:t>
            </a:r>
            <a:br>
              <a:rPr lang="de-DE" sz="1913" dirty="0">
                <a:latin typeface="Arial"/>
              </a:rPr>
            </a:br>
            <a:r>
              <a:rPr lang="de-DE" sz="1913" dirty="0">
                <a:latin typeface="Arial"/>
              </a:rPr>
              <a:t>z.B. </a:t>
            </a:r>
            <a:r>
              <a:rPr lang="de-DE" sz="1913" dirty="0" smtClean="0">
                <a:latin typeface="Arial"/>
              </a:rPr>
              <a:t>Durchsetzung der Freiheitsrechte einklagen </a:t>
            </a:r>
            <a:endParaRPr lang="de-DE" sz="1913" dirty="0">
              <a:latin typeface="Arial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 bwMode="auto">
          <a:xfrm>
            <a:off x="687388" y="1106923"/>
            <a:ext cx="7772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Ergebnisse der Fallstudie Slowakei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057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 txBox="1">
            <a:spLocks noGrp="1"/>
          </p:cNvSpPr>
          <p:nvPr>
            <p:ph type="body" idx="1"/>
          </p:nvPr>
        </p:nvSpPr>
        <p:spPr>
          <a:xfrm>
            <a:off x="1250157" y="2082967"/>
            <a:ext cx="7072313" cy="4010329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Tx/>
              <a:buFontTx/>
              <a:buChar char="•"/>
              <a:tabLst/>
              <a:defRPr/>
            </a:pPr>
            <a:r>
              <a:rPr lang="de-DE" sz="1800" u="sng" dirty="0" smtClean="0">
                <a:solidFill>
                  <a:srgbClr val="003C68"/>
                </a:solidFill>
                <a:latin typeface="Arial"/>
                <a:cs typeface="+mn-cs"/>
              </a:rPr>
              <a:t>Beziehung zwischen Einflussfaktoren und </a:t>
            </a:r>
            <a:r>
              <a:rPr lang="de-DE" sz="1800" u="sng" dirty="0" err="1" smtClean="0">
                <a:solidFill>
                  <a:srgbClr val="003C68"/>
                </a:solidFill>
                <a:latin typeface="Arial"/>
                <a:cs typeface="+mn-cs"/>
              </a:rPr>
              <a:t>akteursbezogener</a:t>
            </a:r>
            <a:r>
              <a:rPr lang="de-DE" sz="1800" u="sng" dirty="0" smtClean="0">
                <a:solidFill>
                  <a:srgbClr val="003C68"/>
                </a:solidFill>
                <a:latin typeface="Arial"/>
                <a:cs typeface="+mn-cs"/>
              </a:rPr>
              <a:t> Ressourcenmobilisierung</a:t>
            </a:r>
            <a:r>
              <a:rPr lang="de-DE" sz="1800" dirty="0" smtClean="0">
                <a:solidFill>
                  <a:srgbClr val="003C68"/>
                </a:solidFill>
                <a:latin typeface="Arial"/>
                <a:cs typeface="+mn-cs"/>
              </a:rPr>
              <a:t> </a:t>
            </a:r>
            <a:endParaRPr lang="de-DE" sz="1800" dirty="0">
              <a:solidFill>
                <a:srgbClr val="003C68"/>
              </a:solidFill>
              <a:latin typeface="Arial"/>
              <a:cs typeface="+mn-cs"/>
            </a:endParaRPr>
          </a:p>
          <a:p>
            <a:pPr marL="664357" lvl="1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Font typeface="Symbol" panose="05050102010706020507" pitchFamily="18" charset="2"/>
              <a:buChar char="-"/>
              <a:defRPr/>
            </a:pPr>
            <a:r>
              <a:rPr lang="de-DE" dirty="0" smtClean="0">
                <a:solidFill>
                  <a:srgbClr val="003C68"/>
                </a:solidFill>
                <a:latin typeface="Arial"/>
              </a:rPr>
              <a:t>Externe Ereignisse als ausschlaggebende Einflussfaktoren: </a:t>
            </a:r>
            <a:br>
              <a:rPr lang="de-DE" dirty="0" smtClean="0">
                <a:solidFill>
                  <a:srgbClr val="003C68"/>
                </a:solidFill>
                <a:latin typeface="Arial"/>
              </a:rPr>
            </a:br>
            <a:r>
              <a:rPr lang="de-DE" dirty="0" smtClean="0">
                <a:solidFill>
                  <a:srgbClr val="003C68"/>
                </a:solidFill>
                <a:latin typeface="Arial"/>
              </a:rPr>
              <a:t>Politischer Systemwechsel, EU-Beitritt, Verwaltungsreform, Regierungswechsel</a:t>
            </a:r>
          </a:p>
          <a:p>
            <a:pPr marL="664357" lvl="1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A50021"/>
              </a:buClr>
              <a:buFont typeface="Symbol" panose="05050102010706020507" pitchFamily="18" charset="2"/>
              <a:buChar char="-"/>
              <a:defRPr/>
            </a:pPr>
            <a:r>
              <a:rPr lang="de-DE" dirty="0" smtClean="0">
                <a:solidFill>
                  <a:srgbClr val="003C68"/>
                </a:solidFill>
                <a:latin typeface="Arial"/>
              </a:rPr>
              <a:t>Bedeutung der Einflussfaktoren für </a:t>
            </a:r>
            <a:r>
              <a:rPr lang="de-DE" dirty="0" err="1" smtClean="0">
                <a:solidFill>
                  <a:srgbClr val="003C68"/>
                </a:solidFill>
                <a:latin typeface="Arial"/>
              </a:rPr>
              <a:t>akteursbezogene</a:t>
            </a:r>
            <a:r>
              <a:rPr lang="de-DE" dirty="0" smtClean="0">
                <a:solidFill>
                  <a:srgbClr val="003C68"/>
                </a:solidFill>
                <a:latin typeface="Arial"/>
              </a:rPr>
              <a:t> Ressourcenmobilisierung:</a:t>
            </a:r>
          </a:p>
          <a:p>
            <a:pPr marL="985815" lvl="2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A50021"/>
              </a:buClr>
              <a:buFont typeface="Courier New" panose="02070309020205020404" pitchFamily="49" charset="0"/>
              <a:buChar char="o"/>
              <a:defRPr/>
            </a:pPr>
            <a:r>
              <a:rPr lang="de-DE" dirty="0" smtClean="0">
                <a:solidFill>
                  <a:srgbClr val="003C68"/>
                </a:solidFill>
                <a:latin typeface="Arial"/>
              </a:rPr>
              <a:t>Systemwechsel -&gt; Freiheitsrechte, Verbände</a:t>
            </a:r>
          </a:p>
          <a:p>
            <a:pPr marL="985815" lvl="2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A50021"/>
              </a:buClr>
              <a:buFont typeface="Courier New" panose="02070309020205020404" pitchFamily="49" charset="0"/>
              <a:buChar char="o"/>
              <a:defRPr/>
            </a:pPr>
            <a:r>
              <a:rPr lang="de-DE" dirty="0" smtClean="0">
                <a:solidFill>
                  <a:srgbClr val="003C68"/>
                </a:solidFill>
                <a:latin typeface="Arial"/>
              </a:rPr>
              <a:t>EU-Beitritt -&gt; administrative Ressourcen</a:t>
            </a:r>
          </a:p>
          <a:p>
            <a:pPr marL="985815" lvl="2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A50021"/>
              </a:buClr>
              <a:buFont typeface="Courier New" panose="02070309020205020404" pitchFamily="49" charset="0"/>
              <a:buChar char="o"/>
              <a:defRPr/>
            </a:pPr>
            <a:r>
              <a:rPr lang="de-DE" dirty="0" smtClean="0">
                <a:solidFill>
                  <a:srgbClr val="003C68"/>
                </a:solidFill>
                <a:latin typeface="Arial"/>
              </a:rPr>
              <a:t>Verwaltungsreform -&gt; administrative Ressourcen</a:t>
            </a:r>
          </a:p>
          <a:p>
            <a:pPr marL="985815" lvl="2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A50021"/>
              </a:buClr>
              <a:buFont typeface="Courier New" panose="02070309020205020404" pitchFamily="49" charset="0"/>
              <a:buChar char="o"/>
              <a:defRPr/>
            </a:pPr>
            <a:r>
              <a:rPr lang="de-DE" dirty="0" smtClean="0">
                <a:solidFill>
                  <a:srgbClr val="003C68"/>
                </a:solidFill>
                <a:latin typeface="Arial"/>
              </a:rPr>
              <a:t>Regierungswechsel -&gt; legislative Entscheidungsgewalt</a:t>
            </a:r>
            <a:endParaRPr lang="de-DE" dirty="0">
              <a:solidFill>
                <a:srgbClr val="003C68"/>
              </a:solidFill>
              <a:latin typeface="Arial"/>
            </a:endParaRPr>
          </a:p>
        </p:txBody>
      </p:sp>
      <p:sp>
        <p:nvSpPr>
          <p:cNvPr id="114" name="Fußzeilenplatzhalter 1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Ressourcenmobilisierung für Politikwandel im Waldnaturschutz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Datumsplatzhalter 1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87FAD-AC48-4A9D-A575-3A468749A18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04.04.2017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090919" y="260648"/>
            <a:ext cx="2713753" cy="492443"/>
          </a:xfrm>
        </p:spPr>
        <p:txBody>
          <a:bodyPr/>
          <a:lstStyle/>
          <a:p>
            <a:r>
              <a:rPr lang="de-DE" sz="1600" dirty="0">
                <a:solidFill>
                  <a:srgbClr val="002060"/>
                </a:solidFill>
              </a:rPr>
              <a:t>Professur für Forst- und Naturschutzpolitik</a:t>
            </a:r>
          </a:p>
        </p:txBody>
      </p:sp>
      <p:sp>
        <p:nvSpPr>
          <p:cNvPr id="11" name="Titel 11"/>
          <p:cNvSpPr txBox="1">
            <a:spLocks noGrp="1"/>
          </p:cNvSpPr>
          <p:nvPr>
            <p:ph type="title"/>
          </p:nvPr>
        </p:nvSpPr>
        <p:spPr bwMode="auto">
          <a:xfrm>
            <a:off x="539553" y="1196752"/>
            <a:ext cx="8385850" cy="6463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800" kern="0" dirty="0" smtClean="0">
                <a:latin typeface="Arial"/>
              </a:rPr>
              <a:t>Schlussfolgerungen zu Politikwandel im Waldnaturschutz durch Ressourcenmobilisierung</a:t>
            </a:r>
            <a:endParaRPr lang="de-DE" sz="18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696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 txBox="1">
            <a:spLocks noGrp="1"/>
          </p:cNvSpPr>
          <p:nvPr>
            <p:ph type="body" idx="1"/>
          </p:nvPr>
        </p:nvSpPr>
        <p:spPr>
          <a:xfrm>
            <a:off x="1250157" y="2081616"/>
            <a:ext cx="7072313" cy="3502497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Tx/>
              <a:buFontTx/>
              <a:buChar char="•"/>
              <a:tabLst/>
              <a:defRPr/>
            </a:pPr>
            <a:r>
              <a:rPr lang="de-DE" sz="1800" u="sng" dirty="0" smtClean="0">
                <a:solidFill>
                  <a:srgbClr val="003C68"/>
                </a:solidFill>
                <a:latin typeface="Arial"/>
                <a:cs typeface="+mn-cs"/>
              </a:rPr>
              <a:t>Beziehung </a:t>
            </a:r>
            <a:r>
              <a:rPr lang="de-DE" sz="1800" u="sng" dirty="0" err="1" smtClean="0">
                <a:solidFill>
                  <a:srgbClr val="003C68"/>
                </a:solidFill>
                <a:latin typeface="Arial"/>
              </a:rPr>
              <a:t>akteursbezogener</a:t>
            </a:r>
            <a:r>
              <a:rPr lang="de-DE" sz="1800" u="sng" dirty="0" smtClean="0">
                <a:solidFill>
                  <a:srgbClr val="003C68"/>
                </a:solidFill>
                <a:latin typeface="Arial"/>
              </a:rPr>
              <a:t> </a:t>
            </a:r>
            <a:r>
              <a:rPr lang="de-DE" sz="1800" u="sng" dirty="0">
                <a:solidFill>
                  <a:srgbClr val="003C68"/>
                </a:solidFill>
                <a:latin typeface="Arial"/>
              </a:rPr>
              <a:t>Ressourcenmobilisierung </a:t>
            </a:r>
            <a:r>
              <a:rPr lang="de-DE" sz="1800" u="sng" dirty="0" smtClean="0">
                <a:solidFill>
                  <a:srgbClr val="003C68"/>
                </a:solidFill>
                <a:latin typeface="Arial"/>
              </a:rPr>
              <a:t>zu Ebenen </a:t>
            </a:r>
            <a:r>
              <a:rPr lang="de-DE" sz="1800" u="sng" dirty="0">
                <a:solidFill>
                  <a:srgbClr val="003C68"/>
                </a:solidFill>
                <a:latin typeface="Arial"/>
              </a:rPr>
              <a:t>des </a:t>
            </a:r>
            <a:r>
              <a:rPr lang="de-DE" sz="1800" u="sng" dirty="0" smtClean="0">
                <a:solidFill>
                  <a:srgbClr val="003C68"/>
                </a:solidFill>
                <a:latin typeface="Arial"/>
              </a:rPr>
              <a:t>Politikwandels</a:t>
            </a:r>
            <a:endParaRPr lang="de-DE" sz="1800" dirty="0">
              <a:solidFill>
                <a:srgbClr val="003C68"/>
              </a:solidFill>
              <a:latin typeface="Arial"/>
              <a:cs typeface="+mn-cs"/>
            </a:endParaRPr>
          </a:p>
          <a:p>
            <a:pPr marL="664357" lvl="1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Font typeface="Symbol" panose="05050102010706020507" pitchFamily="18" charset="2"/>
              <a:buChar char="-"/>
              <a:defRPr/>
            </a:pPr>
            <a:r>
              <a:rPr lang="de-DE" dirty="0" err="1" smtClean="0">
                <a:solidFill>
                  <a:srgbClr val="003C68"/>
                </a:solidFill>
                <a:latin typeface="Arial"/>
              </a:rPr>
              <a:t>Policy</a:t>
            </a:r>
            <a:r>
              <a:rPr lang="de-DE" dirty="0" smtClean="0">
                <a:solidFill>
                  <a:srgbClr val="003C68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3C68"/>
                </a:solidFill>
                <a:latin typeface="Arial"/>
              </a:rPr>
              <a:t>output</a:t>
            </a:r>
            <a:endParaRPr lang="de-DE" dirty="0" smtClean="0">
              <a:solidFill>
                <a:srgbClr val="003C68"/>
              </a:solidFill>
              <a:latin typeface="Arial"/>
            </a:endParaRPr>
          </a:p>
          <a:p>
            <a:pPr marL="985815" lvl="2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50021"/>
              </a:buClr>
              <a:buFont typeface="Courier New" panose="02070309020205020404" pitchFamily="49" charset="0"/>
              <a:buChar char="o"/>
              <a:defRPr/>
            </a:pPr>
            <a:r>
              <a:rPr lang="de-DE" dirty="0" smtClean="0">
                <a:solidFill>
                  <a:srgbClr val="003C68"/>
                </a:solidFill>
                <a:latin typeface="Arial"/>
              </a:rPr>
              <a:t>Wandel durch Mobilisierung rechtsstaatlicher und Verbänderessourcen</a:t>
            </a:r>
          </a:p>
          <a:p>
            <a:pPr marL="985815" lvl="2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50021"/>
              </a:buClr>
              <a:buFont typeface="Courier New" panose="02070309020205020404" pitchFamily="49" charset="0"/>
              <a:buChar char="o"/>
              <a:defRPr/>
            </a:pPr>
            <a:r>
              <a:rPr lang="de-DE" dirty="0" smtClean="0">
                <a:solidFill>
                  <a:srgbClr val="003C68"/>
                </a:solidFill>
                <a:latin typeface="Arial"/>
              </a:rPr>
              <a:t>Kein Wandel durch nicht mobilisierte legislative Ressourcen</a:t>
            </a:r>
          </a:p>
          <a:p>
            <a:pPr marL="664357" lvl="1" indent="-3429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A50021"/>
              </a:buClr>
              <a:buFont typeface="Symbol" panose="05050102010706020507" pitchFamily="18" charset="2"/>
              <a:buChar char="-"/>
              <a:defRPr/>
            </a:pPr>
            <a:r>
              <a:rPr lang="de-DE" dirty="0" err="1" smtClean="0">
                <a:solidFill>
                  <a:srgbClr val="003C68"/>
                </a:solidFill>
                <a:latin typeface="Arial"/>
              </a:rPr>
              <a:t>Policy</a:t>
            </a:r>
            <a:r>
              <a:rPr lang="de-DE" dirty="0" smtClean="0">
                <a:solidFill>
                  <a:srgbClr val="003C68"/>
                </a:solidFill>
                <a:latin typeface="Arial"/>
              </a:rPr>
              <a:t> </a:t>
            </a:r>
            <a:r>
              <a:rPr lang="de-DE" dirty="0" err="1" smtClean="0">
                <a:solidFill>
                  <a:srgbClr val="003C68"/>
                </a:solidFill>
                <a:latin typeface="Arial"/>
              </a:rPr>
              <a:t>impact</a:t>
            </a:r>
            <a:endParaRPr lang="de-DE" dirty="0" smtClean="0">
              <a:solidFill>
                <a:srgbClr val="003C68"/>
              </a:solidFill>
              <a:latin typeface="Arial"/>
            </a:endParaRPr>
          </a:p>
          <a:p>
            <a:pPr marL="985815" lvl="2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50021"/>
              </a:buClr>
              <a:buFont typeface="Courier New" panose="02070309020205020404" pitchFamily="49" charset="0"/>
              <a:buChar char="o"/>
              <a:defRPr/>
            </a:pPr>
            <a:r>
              <a:rPr lang="de-DE" dirty="0" smtClean="0">
                <a:solidFill>
                  <a:srgbClr val="003C68"/>
                </a:solidFill>
                <a:latin typeface="Arial"/>
              </a:rPr>
              <a:t>Kein Wandel durch fehlende administrative </a:t>
            </a:r>
            <a:r>
              <a:rPr lang="de-DE" dirty="0" smtClean="0">
                <a:solidFill>
                  <a:srgbClr val="003C68"/>
                </a:solidFill>
                <a:latin typeface="Arial"/>
              </a:rPr>
              <a:t>Ressourcen </a:t>
            </a:r>
            <a:endParaRPr lang="de-DE" dirty="0" smtClean="0">
              <a:solidFill>
                <a:srgbClr val="003C68"/>
              </a:solidFill>
              <a:latin typeface="Arial"/>
            </a:endParaRPr>
          </a:p>
          <a:p>
            <a:pPr marL="985815" lvl="2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50021"/>
              </a:buClr>
              <a:buFont typeface="Courier New" panose="02070309020205020404" pitchFamily="49" charset="0"/>
              <a:buChar char="o"/>
              <a:defRPr/>
            </a:pPr>
            <a:r>
              <a:rPr lang="de-DE" dirty="0" smtClean="0">
                <a:solidFill>
                  <a:srgbClr val="003C68"/>
                </a:solidFill>
                <a:latin typeface="Arial"/>
              </a:rPr>
              <a:t>und nicht mobilisierte rechtsstaatliche Ressourcen</a:t>
            </a:r>
            <a:br>
              <a:rPr lang="de-DE" dirty="0" smtClean="0">
                <a:solidFill>
                  <a:srgbClr val="003C68"/>
                </a:solidFill>
                <a:latin typeface="Arial"/>
              </a:rPr>
            </a:br>
            <a:endParaRPr lang="de-DE" dirty="0" smtClean="0">
              <a:solidFill>
                <a:srgbClr val="003C68"/>
              </a:solidFill>
              <a:latin typeface="Arial"/>
            </a:endParaRPr>
          </a:p>
        </p:txBody>
      </p:sp>
      <p:sp>
        <p:nvSpPr>
          <p:cNvPr id="114" name="Fußzeilenplatzhalter 1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Ressourcenmobilisierung für Politikwandel im Waldnaturschutz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Datumsplatzhalter 1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4DD8B07-9146-455F-A27F-75A071B75FD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04.04.2017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090919" y="260648"/>
            <a:ext cx="2713753" cy="492443"/>
          </a:xfrm>
        </p:spPr>
        <p:txBody>
          <a:bodyPr/>
          <a:lstStyle/>
          <a:p>
            <a:r>
              <a:rPr lang="de-DE" sz="1600" dirty="0">
                <a:solidFill>
                  <a:srgbClr val="002060"/>
                </a:solidFill>
              </a:rPr>
              <a:t>Professur für Forst- und Naturschutzpolitik</a:t>
            </a:r>
          </a:p>
        </p:txBody>
      </p:sp>
      <p:sp>
        <p:nvSpPr>
          <p:cNvPr id="11" name="Titel 11"/>
          <p:cNvSpPr txBox="1">
            <a:spLocks noGrp="1"/>
          </p:cNvSpPr>
          <p:nvPr>
            <p:ph type="title"/>
          </p:nvPr>
        </p:nvSpPr>
        <p:spPr bwMode="auto">
          <a:xfrm>
            <a:off x="539553" y="1196752"/>
            <a:ext cx="8385850" cy="6463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800" kern="0" dirty="0" smtClean="0">
                <a:latin typeface="Arial"/>
              </a:rPr>
              <a:t>Schlussfolgerungen zu Politikwandel im Waldnaturschutz durch Ressourcenmobilisierung</a:t>
            </a:r>
            <a:endParaRPr lang="de-DE" sz="18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6577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ohe Tatra - Slowakei von Robby-BF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" y="1008112"/>
            <a:ext cx="9143157" cy="5733256"/>
          </a:xfrm>
          <a:prstGeom prst="rect">
            <a:avLst/>
          </a:prstGeom>
          <a:noFill/>
          <a:extLst/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72A23-A6D2-42BC-9C20-97BBF6D8FC9E}" type="datetime1">
              <a:rPr lang="de-DE" altLang="de-DE" smtClean="0"/>
              <a:pPr>
                <a:defRPr/>
              </a:pPr>
              <a:t>04.04.2017</a:t>
            </a:fld>
            <a:endParaRPr lang="de-DE" altLang="de-D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31641" y="3284984"/>
            <a:ext cx="6624735" cy="1008112"/>
          </a:xfrm>
          <a:prstGeom prst="rect">
            <a:avLst/>
          </a:prstGeom>
          <a:gradFill rotWithShape="1">
            <a:gsLst>
              <a:gs pos="100000">
                <a:srgbClr val="F0EFFF">
                  <a:alpha val="55000"/>
                </a:srgbClr>
              </a:gs>
              <a:gs pos="100000">
                <a:srgbClr val="F3EB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08F99"/>
            </a:prstShdw>
          </a:effec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990000"/>
              </a:buClr>
              <a:buChar char="•"/>
              <a:defRPr sz="2000">
                <a:solidFill>
                  <a:srgbClr val="003C68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buChar char="–"/>
              <a:defRPr sz="2000">
                <a:solidFill>
                  <a:srgbClr val="003C68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>
                <a:solidFill>
                  <a:srgbClr val="003C68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buChar char="–"/>
              <a:defRPr>
                <a:solidFill>
                  <a:srgbClr val="003C68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buChar char="»"/>
              <a:defRPr>
                <a:solidFill>
                  <a:srgbClr val="003C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>
                <a:solidFill>
                  <a:srgbClr val="003C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>
                <a:solidFill>
                  <a:srgbClr val="003C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>
                <a:solidFill>
                  <a:srgbClr val="003C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>
                <a:solidFill>
                  <a:srgbClr val="003C68"/>
                </a:solidFill>
                <a:latin typeface="Arial" panose="020B0604020202020204" pitchFamily="34" charset="0"/>
              </a:defRPr>
            </a:lvl9pPr>
          </a:lstStyle>
          <a:p>
            <a:pPr algn="ctr" defTabSz="914353" eaLnBrk="1" hangingPunct="1">
              <a:spcBef>
                <a:spcPts val="0"/>
              </a:spcBef>
              <a:buClrTx/>
              <a:buNone/>
            </a:pPr>
            <a:r>
              <a:rPr lang="de-DE" altLang="de-DE" sz="1200" b="1" dirty="0">
                <a:solidFill>
                  <a:srgbClr val="000066"/>
                </a:solidFill>
              </a:rPr>
              <a:t/>
            </a:r>
            <a:br>
              <a:rPr lang="de-DE" altLang="de-DE" sz="1200" b="1" dirty="0">
                <a:solidFill>
                  <a:srgbClr val="000066"/>
                </a:solidFill>
              </a:rPr>
            </a:br>
            <a:r>
              <a:rPr lang="de-DE" altLang="de-DE" sz="3200" b="1" dirty="0" smtClean="0">
                <a:solidFill>
                  <a:srgbClr val="800000"/>
                </a:solidFill>
              </a:rPr>
              <a:t>Vielen Dank!</a:t>
            </a:r>
            <a:endParaRPr lang="de-DE" altLang="de-DE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08613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755576" y="1318347"/>
            <a:ext cx="7528500" cy="430887"/>
          </a:xfrm>
        </p:spPr>
        <p:txBody>
          <a:bodyPr/>
          <a:lstStyle/>
          <a:p>
            <a:r>
              <a:rPr lang="de-DE" altLang="de-DE" sz="2800" b="1" dirty="0">
                <a:solidFill>
                  <a:srgbClr val="990000"/>
                </a:solidFill>
                <a:latin typeface="Arial"/>
                <a:cs typeface="Aharoni" panose="02010803020104030203" pitchFamily="2" charset="-79"/>
              </a:rPr>
              <a:t>Einführung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body" idx="1"/>
          </p:nvPr>
        </p:nvSpPr>
        <p:spPr>
          <a:xfrm>
            <a:off x="1250157" y="2143125"/>
            <a:ext cx="7072313" cy="2733056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457200" indent="-457200" algn="l" rtl="0" fontAlgn="base">
              <a:spcBef>
                <a:spcPct val="35000"/>
              </a:spcBef>
              <a:spcAft>
                <a:spcPct val="0"/>
              </a:spcAft>
              <a:buClr>
                <a:srgbClr val="990000"/>
              </a:buClr>
              <a:buSzTx/>
              <a:defRPr/>
            </a:pPr>
            <a:r>
              <a:rPr lang="de-DE" altLang="de-DE" sz="2400" dirty="0" smtClean="0">
                <a:solidFill>
                  <a:srgbClr val="003C68"/>
                </a:solidFill>
                <a:latin typeface="Arial"/>
                <a:cs typeface="Arial"/>
              </a:rPr>
              <a:t>Beitrag zur Theorieentwicklung </a:t>
            </a:r>
            <a:r>
              <a:rPr lang="de-DE" altLang="de-DE" sz="2400" dirty="0">
                <a:solidFill>
                  <a:srgbClr val="003C68"/>
                </a:solidFill>
                <a:latin typeface="Arial"/>
                <a:cs typeface="Arial"/>
              </a:rPr>
              <a:t>zum Politikwandel im Waldnaturschutz</a:t>
            </a:r>
            <a:endParaRPr lang="de-DE" altLang="de-DE" sz="2400" b="1" dirty="0">
              <a:solidFill>
                <a:srgbClr val="003C68"/>
              </a:solidFill>
              <a:latin typeface="Arial"/>
              <a:cs typeface="Arial"/>
            </a:endParaRPr>
          </a:p>
          <a:p>
            <a:pPr marL="457200" indent="-457200" algn="l" rtl="0" fontAlgn="base">
              <a:spcBef>
                <a:spcPct val="35000"/>
              </a:spcBef>
              <a:spcAft>
                <a:spcPct val="0"/>
              </a:spcAft>
              <a:buClr>
                <a:srgbClr val="990000"/>
              </a:buClr>
              <a:buSzTx/>
              <a:defRPr/>
            </a:pPr>
            <a:r>
              <a:rPr lang="de-DE" altLang="de-DE" sz="2400" dirty="0">
                <a:solidFill>
                  <a:srgbClr val="003C68"/>
                </a:solidFill>
                <a:latin typeface="Arial"/>
                <a:cs typeface="Arial"/>
              </a:rPr>
              <a:t>Verständnis </a:t>
            </a:r>
            <a:r>
              <a:rPr lang="de-DE" altLang="de-DE" sz="2400" dirty="0" smtClean="0">
                <a:solidFill>
                  <a:srgbClr val="003C68"/>
                </a:solidFill>
                <a:latin typeface="Arial"/>
                <a:cs typeface="Arial"/>
              </a:rPr>
              <a:t>von </a:t>
            </a:r>
            <a:r>
              <a:rPr lang="de-DE" altLang="de-DE" sz="2400" dirty="0">
                <a:solidFill>
                  <a:srgbClr val="003C68"/>
                </a:solidFill>
                <a:latin typeface="Arial"/>
                <a:cs typeface="Arial"/>
              </a:rPr>
              <a:t>Politikwandel</a:t>
            </a:r>
          </a:p>
          <a:p>
            <a:pPr marL="457200" indent="-457200" algn="l" rtl="0" fontAlgn="base">
              <a:spcBef>
                <a:spcPct val="35000"/>
              </a:spcBef>
              <a:spcAft>
                <a:spcPct val="0"/>
              </a:spcAft>
              <a:buClr>
                <a:srgbClr val="990000"/>
              </a:buClr>
              <a:buSzTx/>
              <a:defRPr/>
            </a:pPr>
            <a:r>
              <a:rPr lang="de-DE" altLang="de-DE" sz="2400" dirty="0">
                <a:solidFill>
                  <a:srgbClr val="003C68"/>
                </a:solidFill>
                <a:latin typeface="Arial"/>
                <a:cs typeface="Arial"/>
              </a:rPr>
              <a:t>Erklärungen für Politikwandel nach dem ACF</a:t>
            </a:r>
          </a:p>
          <a:p>
            <a:pPr marL="457200" indent="-457200" algn="l" rtl="0" fontAlgn="base">
              <a:spcBef>
                <a:spcPct val="35000"/>
              </a:spcBef>
              <a:spcAft>
                <a:spcPct val="0"/>
              </a:spcAft>
              <a:buClr>
                <a:srgbClr val="990000"/>
              </a:buClr>
              <a:buSzTx/>
              <a:defRPr/>
            </a:pPr>
            <a:r>
              <a:rPr lang="de-DE" altLang="de-DE" sz="2400" dirty="0">
                <a:solidFill>
                  <a:srgbClr val="003C68"/>
                </a:solidFill>
                <a:latin typeface="Arial"/>
                <a:cs typeface="Arial"/>
              </a:rPr>
              <a:t>Bedeutung der </a:t>
            </a:r>
            <a:r>
              <a:rPr lang="de-DE" altLang="de-DE" sz="2400" dirty="0" smtClean="0">
                <a:solidFill>
                  <a:srgbClr val="003C68"/>
                </a:solidFill>
                <a:latin typeface="Arial"/>
                <a:cs typeface="Arial"/>
              </a:rPr>
              <a:t>Ressourcenmobilisierung</a:t>
            </a:r>
            <a:endParaRPr lang="de-DE" altLang="de-DE" sz="2513" dirty="0">
              <a:solidFill>
                <a:srgbClr val="003C68"/>
              </a:solidFill>
              <a:latin typeface="Arial"/>
              <a:cs typeface="Arial"/>
            </a:endParaRPr>
          </a:p>
          <a:p>
            <a:pPr marL="457200" indent="-457200" algn="l" rtl="0" fontAlgn="base">
              <a:spcBef>
                <a:spcPct val="35000"/>
              </a:spcBef>
              <a:spcAft>
                <a:spcPct val="0"/>
              </a:spcAft>
              <a:buClr>
                <a:srgbClr val="990000"/>
              </a:buClr>
              <a:buSzTx/>
              <a:defRPr/>
            </a:pPr>
            <a:r>
              <a:rPr lang="de-DE" altLang="de-DE" sz="2400" dirty="0">
                <a:solidFill>
                  <a:srgbClr val="003C68"/>
                </a:solidFill>
                <a:latin typeface="Arial"/>
                <a:cs typeface="Arial"/>
              </a:rPr>
              <a:t>Anwendung auf die Waldnaturschutzpolitik</a:t>
            </a:r>
          </a:p>
        </p:txBody>
      </p:sp>
      <p:sp>
        <p:nvSpPr>
          <p:cNvPr id="114" name="Fußzeilenplatzhalter 1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Ressourcenmobilisierung für Politikwandel im Waldnaturschutz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Datumsplatzhalter 1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541B609-792D-4D81-A9E1-F13AC754269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04.04.2017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090919" y="260648"/>
            <a:ext cx="2713753" cy="492443"/>
          </a:xfrm>
        </p:spPr>
        <p:txBody>
          <a:bodyPr/>
          <a:lstStyle/>
          <a:p>
            <a:r>
              <a:rPr lang="de-DE" sz="1600" dirty="0">
                <a:solidFill>
                  <a:srgbClr val="002060"/>
                </a:solidFill>
              </a:rPr>
              <a:t>Professur für Forst- und Naturschutzpolitik</a:t>
            </a:r>
          </a:p>
        </p:txBody>
      </p:sp>
    </p:spTree>
    <p:extLst>
      <p:ext uri="{BB962C8B-B14F-4D97-AF65-F5344CB8AC3E}">
        <p14:creationId xmlns:p14="http://schemas.microsoft.com/office/powerpoint/2010/main" val="2275457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755576" y="1124744"/>
            <a:ext cx="7528500" cy="430887"/>
          </a:xfrm>
        </p:spPr>
        <p:txBody>
          <a:bodyPr/>
          <a:lstStyle/>
          <a:p>
            <a:r>
              <a:rPr lang="de-DE" altLang="de-DE" sz="2800" b="1" dirty="0" smtClean="0">
                <a:solidFill>
                  <a:srgbClr val="990000"/>
                </a:solidFill>
                <a:latin typeface="Arial"/>
                <a:cs typeface="Aharoni" panose="02010803020104030203" pitchFamily="2" charset="-79"/>
              </a:rPr>
              <a:t>Politikwandel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body" idx="1"/>
          </p:nvPr>
        </p:nvSpPr>
        <p:spPr>
          <a:xfrm>
            <a:off x="812055" y="1700808"/>
            <a:ext cx="7072313" cy="2446824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R="0" lvl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Tx/>
              <a:buNone/>
              <a:tabLst/>
              <a:defRPr/>
            </a:pPr>
            <a:r>
              <a:rPr lang="de-DE" sz="1800" dirty="0" smtClean="0">
                <a:solidFill>
                  <a:srgbClr val="003C68"/>
                </a:solidFill>
                <a:latin typeface="Arial"/>
                <a:cs typeface="+mn-cs"/>
              </a:rPr>
              <a:t>Politikergebniswandel</a:t>
            </a:r>
            <a: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  <a:t>, Veränderungen von Politikinhalten in verbindlichen Programmen (im Anschluss an Knill et al. 2010)</a:t>
            </a:r>
          </a:p>
          <a:p>
            <a:pPr marR="0" lvl="0" algn="l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A50021"/>
              </a:buClr>
              <a:buSzTx/>
              <a:buNone/>
              <a:tabLst/>
              <a:defRPr/>
            </a:pPr>
            <a:r>
              <a:rPr lang="de-DE" sz="1800" u="sng" dirty="0" smtClean="0">
                <a:solidFill>
                  <a:srgbClr val="003C68"/>
                </a:solidFill>
                <a:latin typeface="Arial"/>
                <a:cs typeface="+mn-cs"/>
              </a:rPr>
              <a:t>Ebenen des Politikwandels</a:t>
            </a:r>
            <a:r>
              <a:rPr lang="de-DE" sz="1800" dirty="0" smtClean="0">
                <a:solidFill>
                  <a:srgbClr val="003C68"/>
                </a:solidFill>
                <a:latin typeface="Arial"/>
                <a:cs typeface="+mn-cs"/>
              </a:rPr>
              <a:t>:</a:t>
            </a:r>
            <a: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  <a:t/>
            </a:r>
            <a:b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</a:br>
            <a:r>
              <a:rPr lang="de-DE" sz="1800" dirty="0" err="1">
                <a:solidFill>
                  <a:srgbClr val="003C68"/>
                </a:solidFill>
                <a:latin typeface="Arial"/>
                <a:cs typeface="+mn-cs"/>
              </a:rPr>
              <a:t>Policy</a:t>
            </a:r>
            <a: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  <a:t> </a:t>
            </a:r>
            <a:r>
              <a:rPr lang="de-DE" sz="1800" dirty="0" err="1">
                <a:solidFill>
                  <a:srgbClr val="003C68"/>
                </a:solidFill>
                <a:latin typeface="Arial"/>
                <a:cs typeface="+mn-cs"/>
              </a:rPr>
              <a:t>output</a:t>
            </a:r>
            <a: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  <a:t>     – neue/geänderte Programmregelung</a:t>
            </a:r>
            <a:b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</a:br>
            <a:r>
              <a:rPr lang="de-DE" sz="1800" dirty="0" err="1">
                <a:solidFill>
                  <a:srgbClr val="003C68"/>
                </a:solidFill>
                <a:latin typeface="Arial"/>
                <a:cs typeface="+mn-cs"/>
              </a:rPr>
              <a:t>Policy</a:t>
            </a:r>
            <a: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  <a:t> </a:t>
            </a:r>
            <a:r>
              <a:rPr lang="de-DE" sz="1800" dirty="0" err="1">
                <a:solidFill>
                  <a:srgbClr val="003C68"/>
                </a:solidFill>
                <a:latin typeface="Arial"/>
                <a:cs typeface="+mn-cs"/>
              </a:rPr>
              <a:t>impact</a:t>
            </a:r>
            <a: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  <a:t>     – Verhaltensänderung </a:t>
            </a:r>
            <a:b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</a:br>
            <a:r>
              <a:rPr lang="de-DE" sz="1800" dirty="0" err="1">
                <a:solidFill>
                  <a:srgbClr val="003C68"/>
                </a:solidFill>
                <a:latin typeface="Arial"/>
                <a:cs typeface="+mn-cs"/>
              </a:rPr>
              <a:t>Policy</a:t>
            </a:r>
            <a: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  <a:t> </a:t>
            </a:r>
            <a:r>
              <a:rPr lang="de-DE" sz="1800" dirty="0" err="1">
                <a:solidFill>
                  <a:srgbClr val="003C68"/>
                </a:solidFill>
                <a:latin typeface="Arial"/>
                <a:cs typeface="+mn-cs"/>
              </a:rPr>
              <a:t>outcome</a:t>
            </a:r>
            <a: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  <a:t>  – Änderung in der Lebenswelt</a:t>
            </a:r>
            <a:b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</a:br>
            <a: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  <a:t>(Jann/</a:t>
            </a:r>
            <a:r>
              <a:rPr lang="de-DE" sz="1800" dirty="0" err="1">
                <a:solidFill>
                  <a:srgbClr val="003C68"/>
                </a:solidFill>
                <a:latin typeface="Arial"/>
                <a:cs typeface="+mn-cs"/>
              </a:rPr>
              <a:t>Wegrich</a:t>
            </a:r>
            <a: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  <a:t> 2014</a:t>
            </a:r>
            <a:r>
              <a:rPr lang="de-DE" sz="1800" dirty="0" smtClean="0">
                <a:solidFill>
                  <a:srgbClr val="003C68"/>
                </a:solidFill>
                <a:latin typeface="Arial"/>
                <a:cs typeface="+mn-cs"/>
              </a:rPr>
              <a:t>)</a:t>
            </a:r>
            <a:endParaRPr lang="de-DE" sz="1800" dirty="0">
              <a:solidFill>
                <a:srgbClr val="003C68"/>
              </a:solidFill>
              <a:latin typeface="Arial"/>
              <a:cs typeface="+mn-cs"/>
            </a:endParaRPr>
          </a:p>
        </p:txBody>
      </p:sp>
      <p:sp>
        <p:nvSpPr>
          <p:cNvPr id="112" name="Datumsplatzhalter 1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0BFAEB-6025-47A3-8D74-F19428ACEF7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04.04.2017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090919" y="260648"/>
            <a:ext cx="2713753" cy="492443"/>
          </a:xfrm>
        </p:spPr>
        <p:txBody>
          <a:bodyPr/>
          <a:lstStyle/>
          <a:p>
            <a:r>
              <a:rPr lang="de-DE" sz="1600" dirty="0">
                <a:solidFill>
                  <a:srgbClr val="002060"/>
                </a:solidFill>
              </a:rPr>
              <a:t>Professur für Forst- und Naturschutzpolitik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580953" y="4150241"/>
            <a:ext cx="1998662" cy="223224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de-DE" altLang="de-DE" sz="1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Politikwandel</a:t>
            </a:r>
            <a:endParaRPr lang="de-DE" altLang="de-DE" sz="2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3707953" y="4934987"/>
            <a:ext cx="1800225" cy="374724"/>
          </a:xfrm>
          <a:prstGeom prst="flowChartOffpageConnector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lIns="18000" rIns="18000"/>
          <a:lstStyle/>
          <a:p>
            <a:pPr algn="ctr">
              <a:spcBef>
                <a:spcPts val="1200"/>
              </a:spcBef>
            </a:pPr>
            <a:r>
              <a:rPr lang="de-DE" altLang="de-DE" sz="14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Verhaltenswirkung</a:t>
            </a:r>
            <a:endParaRPr lang="de-DE" altLang="de-DE" sz="14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3707953" y="4505669"/>
            <a:ext cx="1800225" cy="432048"/>
          </a:xfrm>
          <a:prstGeom prst="flowChartOffpageConnector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de-DE" altLang="de-DE" sz="14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Programmregelung</a:t>
            </a:r>
            <a:endParaRPr lang="de-DE" altLang="de-DE" sz="14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19"/>
          <p:cNvSpPr>
            <a:spLocks noChangeShapeType="1"/>
          </p:cNvSpPr>
          <p:nvPr/>
        </p:nvSpPr>
        <p:spPr bwMode="auto">
          <a:xfrm>
            <a:off x="2456433" y="1501423"/>
            <a:ext cx="1588" cy="69850"/>
          </a:xfrm>
          <a:prstGeom prst="straightConnector1">
            <a:avLst/>
          </a:prstGeom>
          <a:noFill/>
          <a:ln w="12700">
            <a:solidFill>
              <a:srgbClr val="C2D6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31"/>
          <p:cNvSpPr>
            <a:spLocks noChangeShapeType="1"/>
          </p:cNvSpPr>
          <p:nvPr/>
        </p:nvSpPr>
        <p:spPr bwMode="auto">
          <a:xfrm>
            <a:off x="7054403" y="1614136"/>
            <a:ext cx="0" cy="1587"/>
          </a:xfrm>
          <a:prstGeom prst="straightConnector1">
            <a:avLst/>
          </a:prstGeom>
          <a:noFill/>
          <a:ln w="12700">
            <a:solidFill>
              <a:srgbClr val="C2D6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32"/>
          <p:cNvSpPr>
            <a:spLocks noChangeArrowheads="1"/>
          </p:cNvSpPr>
          <p:nvPr/>
        </p:nvSpPr>
        <p:spPr bwMode="auto">
          <a:xfrm>
            <a:off x="1015553" y="5950441"/>
            <a:ext cx="7151687" cy="409575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de-DE" sz="1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Ökosystem Wald</a:t>
            </a:r>
            <a:endParaRPr lang="de-DE" altLang="de-DE" sz="28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33"/>
          <p:cNvSpPr>
            <a:spLocks noChangeArrowheads="1"/>
          </p:cNvSpPr>
          <p:nvPr/>
        </p:nvSpPr>
        <p:spPr bwMode="auto">
          <a:xfrm>
            <a:off x="1136413" y="5374376"/>
            <a:ext cx="6884777" cy="682973"/>
          </a:xfrm>
          <a:prstGeom prst="downArrowCallout">
            <a:avLst>
              <a:gd name="adj1" fmla="val 28299"/>
              <a:gd name="adj2" fmla="val 27211"/>
              <a:gd name="adj3" fmla="val 19333"/>
              <a:gd name="adj4" fmla="val 66667"/>
            </a:avLst>
          </a:prstGeom>
          <a:gradFill rotWithShape="0">
            <a:gsLst>
              <a:gs pos="0">
                <a:srgbClr val="FCFCFC"/>
              </a:gs>
              <a:gs pos="100000">
                <a:srgbClr val="F2F2F2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de-DE" altLang="de-DE" sz="1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a l d n u t z e r </a:t>
            </a:r>
            <a:endParaRPr lang="de-DE" altLang="de-DE" sz="28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1299715" y="5445224"/>
            <a:ext cx="6570663" cy="280987"/>
          </a:xfrm>
          <a:prstGeom prst="rect">
            <a:avLst/>
          </a:prstGeom>
          <a:gradFill rotWithShape="1">
            <a:gsLst>
              <a:gs pos="0">
                <a:srgbClr val="FCFCFC"/>
              </a:gs>
              <a:gs pos="100000">
                <a:srgbClr val="F2F2F2"/>
              </a:gs>
            </a:gsLst>
            <a:lin ang="5400000" scaled="1"/>
          </a:gradFill>
          <a:ln w="12700">
            <a:solidFill>
              <a:srgbClr val="D8D8D8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lIns="18000" tIns="46800" rIns="18000" bIns="10800"/>
          <a:lstStyle/>
          <a:p>
            <a:pPr algn="ctr"/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Eigentümer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smtClean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Betriebe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smtClean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Verwaltungen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smtClean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Spaziergänger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Sportler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Jäger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Sammler (Holz, Pilze, </a:t>
            </a:r>
            <a:r>
              <a:rPr lang="de-DE" altLang="de-DE" sz="1200" dirty="0" smtClean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…)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altLang="de-DE" sz="2800" dirty="0">
              <a:solidFill>
                <a:srgbClr val="0033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>
            <a:off x="3828603" y="4865137"/>
            <a:ext cx="1587" cy="139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Gerade Verbindung mit Pfeil 24"/>
          <p:cNvCxnSpPr/>
          <p:nvPr/>
        </p:nvCxnSpPr>
        <p:spPr bwMode="auto">
          <a:xfrm>
            <a:off x="5148064" y="3561665"/>
            <a:ext cx="288032" cy="41057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23482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134672" cy="457200"/>
          </a:xfrm>
        </p:spPr>
        <p:txBody>
          <a:bodyPr/>
          <a:lstStyle/>
          <a:p>
            <a:r>
              <a:rPr lang="de-DE" dirty="0" smtClean="0"/>
              <a:t>Politikwandel im Waldnaturschutz der Slowakei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1A220F9-628A-4E18-B9DA-B0759E94F4B3}" type="datetime1">
              <a:rPr lang="de-DE" altLang="de-DE" smtClean="0">
                <a:solidFill>
                  <a:prstClr val="black">
                    <a:tint val="75000"/>
                  </a:prstClr>
                </a:solidFill>
              </a:rPr>
              <a:t>04.04.2017</a:t>
            </a:fld>
            <a:endParaRPr lang="de-DE" alt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138636"/>
              </p:ext>
            </p:extLst>
          </p:nvPr>
        </p:nvGraphicFramePr>
        <p:xfrm>
          <a:off x="611560" y="1628800"/>
          <a:ext cx="8208911" cy="4511939"/>
        </p:xfrm>
        <a:graphic>
          <a:graphicData uri="http://schemas.openxmlformats.org/drawingml/2006/table">
            <a:tbl>
              <a:tblPr firstRow="1" firstCol="1" bandRow="1"/>
              <a:tblGrid>
                <a:gridCol w="3240360"/>
                <a:gridCol w="3456384"/>
                <a:gridCol w="1512167"/>
              </a:tblGrid>
              <a:tr h="810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Policy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de-D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(neue/geänderte Programmregelung)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Policy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impact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de-D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(Verhaltensänderung)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Policy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(Änderung in der Lebenswelt)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810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1993: Regelung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zu </a:t>
                      </a:r>
                      <a:r>
                        <a:rPr lang="de-DE" sz="1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Ausgleichszahlun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-gen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für Naturschutzauflagen im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Natur- und Landschaftsschutzgesetz</a:t>
                      </a:r>
                      <a:endParaRPr lang="de-DE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Ausweitung des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Schutzgebiets­netzes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weniger Holznutzung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keine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Ausgleichszahlungen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60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Zunahme von Flächen mit natürlicher Wald­entwicklung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2001: Erlass einer Vollzugsvorschrift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für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Aus­gleichszahlungen</a:t>
                      </a:r>
                      <a:endParaRPr lang="de-DE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Geringe Ausgleichszahlungen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2002: Regelung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zur Ausweisung von Natura 2000 Gebieten im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Natur-und Landschaftsschutzgesetz</a:t>
                      </a:r>
                      <a:endParaRPr lang="de-DE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Festlegung von Natura 2000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Gebieten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keine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Zunahme der Holznutzung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2007: Regelung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zu </a:t>
                      </a:r>
                      <a:r>
                        <a:rPr lang="de-DE" sz="1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Ausgleichszahlun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-gen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Natura 2000 Gebieten im Programm für rurale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Entwicklung</a:t>
                      </a:r>
                      <a:endParaRPr lang="de-DE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Geringe Ausgleichszahlungen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40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2013: Regelung zu Flächenankauf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Vertragsnaturschutz </a:t>
                      </a: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 </a:t>
                      </a:r>
                      <a:r>
                        <a:rPr lang="de-DE" sz="16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NuL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-schutzgesetz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Bisher keine Änderung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itel 11"/>
          <p:cNvSpPr txBox="1">
            <a:spLocks/>
          </p:cNvSpPr>
          <p:nvPr/>
        </p:nvSpPr>
        <p:spPr bwMode="auto">
          <a:xfrm>
            <a:off x="539552" y="1052736"/>
            <a:ext cx="8134672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800" kern="0" dirty="0" smtClean="0">
                <a:latin typeface="Arial"/>
              </a:rPr>
              <a:t>Politikwandel im Waldnaturschutz der Slowakei</a:t>
            </a:r>
            <a:endParaRPr lang="de-DE" sz="1800" kern="0" dirty="0">
              <a:latin typeface="Arial"/>
            </a:endParaRPr>
          </a:p>
        </p:txBody>
      </p:sp>
      <p:sp>
        <p:nvSpPr>
          <p:cNvPr id="14" name="Textplatzhalter 8"/>
          <p:cNvSpPr txBox="1">
            <a:spLocks/>
          </p:cNvSpPr>
          <p:nvPr/>
        </p:nvSpPr>
        <p:spPr>
          <a:xfrm>
            <a:off x="6090919" y="260648"/>
            <a:ext cx="2713753" cy="492443"/>
          </a:xfrm>
          <a:prstGeom prst="rect">
            <a:avLst/>
          </a:prstGeom>
          <a:ln/>
        </p:spPr>
        <p:txBody>
          <a:bodyPr lIns="0" tIns="0" rIns="0" bIns="0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5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Professur für Forst- und Naturschutzpolitik</a:t>
            </a:r>
            <a:endParaRPr lang="de-DE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76056" y="6381328"/>
            <a:ext cx="367240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Quelle: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Salka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/Dobsinska/Hubo 2016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833" name="Gerade Verbindung mit Pfeil 74832"/>
          <p:cNvCxnSpPr>
            <a:stCxn id="74819" idx="2"/>
            <a:endCxn id="5" idx="0"/>
          </p:cNvCxnSpPr>
          <p:nvPr/>
        </p:nvCxnSpPr>
        <p:spPr bwMode="auto">
          <a:xfrm>
            <a:off x="4580025" y="3717032"/>
            <a:ext cx="259" cy="433209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831" name="Gerade Verbindung mit Pfeil 74830"/>
          <p:cNvCxnSpPr>
            <a:endCxn id="74819" idx="3"/>
          </p:cNvCxnSpPr>
          <p:nvPr/>
        </p:nvCxnSpPr>
        <p:spPr bwMode="auto">
          <a:xfrm flipH="1">
            <a:off x="5148064" y="3195906"/>
            <a:ext cx="684076" cy="365759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821" name="Gerade Verbindung mit Pfeil 74820"/>
          <p:cNvCxnSpPr>
            <a:endCxn id="74819" idx="1"/>
          </p:cNvCxnSpPr>
          <p:nvPr/>
        </p:nvCxnSpPr>
        <p:spPr bwMode="auto">
          <a:xfrm>
            <a:off x="3299829" y="3202957"/>
            <a:ext cx="712156" cy="358708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819" name="Rechteck 74818"/>
          <p:cNvSpPr/>
          <p:nvPr/>
        </p:nvSpPr>
        <p:spPr bwMode="auto">
          <a:xfrm>
            <a:off x="4011985" y="3406298"/>
            <a:ext cx="1136079" cy="310734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Strategien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36413" y="621849"/>
            <a:ext cx="2139443" cy="323919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rIns="54000"/>
          <a:lstStyle/>
          <a:p>
            <a:pPr algn="ctr"/>
            <a:r>
              <a:rPr lang="de-DE" altLang="de-DE" sz="14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Koalition A</a:t>
            </a:r>
            <a:endParaRPr lang="de-DE" altLang="de-DE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801865" y="637929"/>
            <a:ext cx="2219325" cy="322311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rIns="54000"/>
          <a:lstStyle/>
          <a:p>
            <a:pPr algn="ctr"/>
            <a:r>
              <a:rPr lang="de-DE" altLang="de-DE" sz="14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Koalition B</a:t>
            </a:r>
            <a:endParaRPr lang="de-DE" altLang="de-DE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835" name="AutoShape 83"/>
          <p:cNvSpPr>
            <a:spLocks noChangeAspect="1" noChangeArrowheads="1"/>
          </p:cNvSpPr>
          <p:nvPr/>
        </p:nvSpPr>
        <p:spPr bwMode="auto">
          <a:xfrm>
            <a:off x="899592" y="476672"/>
            <a:ext cx="7416824" cy="59837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80953" y="4150241"/>
            <a:ext cx="1998662" cy="223224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de-DE" altLang="de-DE" sz="1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Politikwandel</a:t>
            </a:r>
            <a:endParaRPr lang="de-DE" altLang="de-DE" sz="2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707953" y="4934987"/>
            <a:ext cx="1800225" cy="374724"/>
          </a:xfrm>
          <a:prstGeom prst="flowChartOffpageConnector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lIns="18000" rIns="18000"/>
          <a:lstStyle/>
          <a:p>
            <a:pPr algn="ctr">
              <a:spcBef>
                <a:spcPts val="1200"/>
              </a:spcBef>
            </a:pPr>
            <a:r>
              <a:rPr lang="de-DE" altLang="de-DE" sz="14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Verhaltenswirkung</a:t>
            </a:r>
            <a:endParaRPr lang="de-DE" altLang="de-DE" sz="14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707953" y="4505669"/>
            <a:ext cx="1800225" cy="432048"/>
          </a:xfrm>
          <a:prstGeom prst="flowChartOffpageConnector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de-DE" altLang="de-DE" sz="14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Programmregelung</a:t>
            </a:r>
            <a:endParaRPr lang="de-DE" altLang="de-DE" sz="14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19"/>
          <p:cNvSpPr>
            <a:spLocks noChangeShapeType="1"/>
          </p:cNvSpPr>
          <p:nvPr/>
        </p:nvSpPr>
        <p:spPr bwMode="auto">
          <a:xfrm>
            <a:off x="2456433" y="1501423"/>
            <a:ext cx="1588" cy="69850"/>
          </a:xfrm>
          <a:prstGeom prst="straightConnector1">
            <a:avLst/>
          </a:prstGeom>
          <a:noFill/>
          <a:ln w="12700">
            <a:solidFill>
              <a:srgbClr val="C2D6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utoShape 31"/>
          <p:cNvSpPr>
            <a:spLocks noChangeShapeType="1"/>
          </p:cNvSpPr>
          <p:nvPr/>
        </p:nvSpPr>
        <p:spPr bwMode="auto">
          <a:xfrm>
            <a:off x="7054403" y="1614136"/>
            <a:ext cx="0" cy="1587"/>
          </a:xfrm>
          <a:prstGeom prst="straightConnector1">
            <a:avLst/>
          </a:prstGeom>
          <a:noFill/>
          <a:ln w="12700">
            <a:solidFill>
              <a:srgbClr val="C2D6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1015553" y="5950441"/>
            <a:ext cx="7151687" cy="409575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de-DE" sz="1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Ökosystem Wald</a:t>
            </a:r>
            <a:endParaRPr lang="de-DE" altLang="de-DE" sz="28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33"/>
          <p:cNvSpPr>
            <a:spLocks noChangeArrowheads="1"/>
          </p:cNvSpPr>
          <p:nvPr/>
        </p:nvSpPr>
        <p:spPr bwMode="auto">
          <a:xfrm>
            <a:off x="1136413" y="5374376"/>
            <a:ext cx="6884777" cy="682973"/>
          </a:xfrm>
          <a:prstGeom prst="downArrowCallout">
            <a:avLst>
              <a:gd name="adj1" fmla="val 28299"/>
              <a:gd name="adj2" fmla="val 27211"/>
              <a:gd name="adj3" fmla="val 19333"/>
              <a:gd name="adj4" fmla="val 66667"/>
            </a:avLst>
          </a:prstGeom>
          <a:gradFill rotWithShape="0">
            <a:gsLst>
              <a:gs pos="0">
                <a:srgbClr val="FCFCFC"/>
              </a:gs>
              <a:gs pos="100000">
                <a:srgbClr val="F2F2F2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de-DE" altLang="de-DE" sz="1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a l d n u t z e r </a:t>
            </a:r>
            <a:endParaRPr lang="de-DE" altLang="de-DE" sz="28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1299715" y="5463625"/>
            <a:ext cx="6570663" cy="280987"/>
          </a:xfrm>
          <a:prstGeom prst="rect">
            <a:avLst/>
          </a:prstGeom>
          <a:gradFill rotWithShape="1">
            <a:gsLst>
              <a:gs pos="0">
                <a:srgbClr val="FCFCFC"/>
              </a:gs>
              <a:gs pos="100000">
                <a:srgbClr val="F2F2F2"/>
              </a:gs>
            </a:gsLst>
            <a:lin ang="5400000" scaled="1"/>
          </a:gradFill>
          <a:ln w="12700">
            <a:solidFill>
              <a:srgbClr val="D8D8D8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lIns="18000" tIns="46800" rIns="18000" bIns="10800"/>
          <a:lstStyle/>
          <a:p>
            <a:pPr algn="ctr"/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Eigentümer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smtClean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Betriebe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smtClean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Verwaltungen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smtClean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Spaziergänger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Sportler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Jäger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Sammler (Holz, Pilze, </a:t>
            </a:r>
            <a:r>
              <a:rPr lang="de-DE" altLang="de-DE" sz="1200" dirty="0" smtClean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…)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altLang="de-DE" sz="2800" dirty="0">
              <a:solidFill>
                <a:srgbClr val="0033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3828603" y="4865137"/>
            <a:ext cx="1587" cy="139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62"/>
          <p:cNvSpPr txBox="1">
            <a:spLocks noGrp="1"/>
          </p:cNvSpPr>
          <p:nvPr>
            <p:ph type="title"/>
          </p:nvPr>
        </p:nvSpPr>
        <p:spPr>
          <a:xfrm>
            <a:off x="899592" y="188641"/>
            <a:ext cx="7384484" cy="369074"/>
          </a:xfrm>
          <a:noFill/>
        </p:spPr>
        <p:txBody>
          <a:bodyPr/>
          <a:lstStyle/>
          <a:p>
            <a:r>
              <a:rPr lang="de-DE" altLang="de-DE" sz="11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haroni" panose="02010803020104030203" pitchFamily="2" charset="-79"/>
              </a:rPr>
              <a:t>Abb.: </a:t>
            </a:r>
            <a:r>
              <a:rPr lang="de-DE" altLang="de-DE" sz="11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haroni" panose="02010803020104030203" pitchFamily="2" charset="-79"/>
              </a:rPr>
              <a:t>Advocacy</a:t>
            </a:r>
            <a:r>
              <a:rPr lang="de-DE" altLang="de-DE" sz="11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haroni" panose="02010803020104030203" pitchFamily="2" charset="-79"/>
              </a:rPr>
              <a:t> </a:t>
            </a:r>
            <a:r>
              <a:rPr lang="de-DE" altLang="de-DE" sz="11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haroni" panose="02010803020104030203" pitchFamily="2" charset="-79"/>
              </a:rPr>
              <a:t>Coalition</a:t>
            </a:r>
            <a:r>
              <a:rPr lang="de-DE" altLang="de-DE" sz="11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haroni" panose="02010803020104030203" pitchFamily="2" charset="-79"/>
              </a:rPr>
              <a:t> Framework – Politikwandel im Waldnaturschutz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4823" name="Gerade Verbindung mit Pfeil 74822"/>
          <p:cNvCxnSpPr>
            <a:stCxn id="74819" idx="3"/>
          </p:cNvCxnSpPr>
          <p:nvPr/>
        </p:nvCxnSpPr>
        <p:spPr bwMode="auto">
          <a:xfrm>
            <a:off x="5148064" y="3561665"/>
            <a:ext cx="288032" cy="41057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847" name="Gewinkelte Verbindung 74846"/>
          <p:cNvCxnSpPr>
            <a:stCxn id="33" idx="1"/>
            <a:endCxn id="9" idx="1"/>
          </p:cNvCxnSpPr>
          <p:nvPr/>
        </p:nvCxnSpPr>
        <p:spPr bwMode="auto">
          <a:xfrm rot="10800000">
            <a:off x="1136413" y="2241449"/>
            <a:ext cx="12700" cy="3360586"/>
          </a:xfrm>
          <a:prstGeom prst="bentConnector3">
            <a:avLst>
              <a:gd name="adj1" fmla="val 1182858"/>
            </a:avLst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Gewinkelte Verbindung 38"/>
          <p:cNvCxnSpPr>
            <a:stCxn id="33" idx="3"/>
            <a:endCxn id="20" idx="3"/>
          </p:cNvCxnSpPr>
          <p:nvPr/>
        </p:nvCxnSpPr>
        <p:spPr bwMode="auto">
          <a:xfrm flipV="1">
            <a:off x="8021190" y="2249489"/>
            <a:ext cx="12700" cy="3352546"/>
          </a:xfrm>
          <a:prstGeom prst="bentConnector3">
            <a:avLst>
              <a:gd name="adj1" fmla="val 1388575"/>
            </a:avLst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79512" y="6522244"/>
            <a:ext cx="6913439" cy="219124"/>
          </a:xfrm>
        </p:spPr>
        <p:txBody>
          <a:bodyPr/>
          <a:lstStyle/>
          <a:p>
            <a:pPr algn="l"/>
            <a:r>
              <a:rPr lang="de-DE" altLang="de-DE" sz="1050" dirty="0" smtClean="0"/>
              <a:t>Prof. für Forst- und Naturschutzpolitik, Göttingen</a:t>
            </a:r>
            <a:endParaRPr lang="de-DE" altLang="de-DE" sz="1050" dirty="0"/>
          </a:p>
        </p:txBody>
      </p:sp>
      <p:sp>
        <p:nvSpPr>
          <p:cNvPr id="50" name="Datumsplatzhalter 41"/>
          <p:cNvSpPr txBox="1">
            <a:spLocks/>
          </p:cNvSpPr>
          <p:nvPr/>
        </p:nvSpPr>
        <p:spPr bwMode="auto">
          <a:xfrm>
            <a:off x="7368480" y="6552330"/>
            <a:ext cx="1524000" cy="2610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66"/>
                </a:solidFill>
                <a:latin typeface="Arial Unicode MS" panose="020B0604020202020204" pitchFamily="34" charset="-128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C147D1F6-EFC9-4EEC-AA91-9A0CC4B8E77D}" type="datetime1">
              <a:rPr lang="de-DE" altLang="de-DE" sz="1050" smtClean="0"/>
              <a:pPr/>
              <a:t>04.04.2017</a:t>
            </a:fld>
            <a:endParaRPr lang="de-DE" altLang="de-DE" sz="1050" dirty="0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1403648" y="1527865"/>
            <a:ext cx="1609725" cy="222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tIns="10800" rIns="54000" bIns="10800"/>
          <a:lstStyle/>
          <a:p>
            <a:pPr algn="ctr"/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Forstverwaltungen</a:t>
            </a:r>
            <a:endParaRPr lang="de-DE" altLang="de-DE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1403648" y="1743889"/>
            <a:ext cx="1609725" cy="222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tIns="10800" rIns="54000" bIns="10800"/>
          <a:lstStyle/>
          <a:p>
            <a:pPr algn="ctr"/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Forstverbände</a:t>
            </a:r>
            <a:endParaRPr lang="de-DE" altLang="de-DE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5946328" y="1527865"/>
            <a:ext cx="1924050" cy="222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18000" tIns="10800" rIns="18000" bIns="10800"/>
          <a:lstStyle/>
          <a:p>
            <a:pPr algn="ctr"/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Naturschutzverwaltungen</a:t>
            </a:r>
            <a:endParaRPr lang="de-DE" altLang="de-DE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5946328" y="1745477"/>
            <a:ext cx="1924050" cy="2206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tIns="10800" rIns="54000" bIns="10800"/>
          <a:lstStyle/>
          <a:p>
            <a:pPr algn="ctr"/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Naturschutzverbände</a:t>
            </a:r>
            <a:endParaRPr lang="de-DE" altLang="de-DE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19" grpId="0" animBg="1"/>
      <p:bldP spid="9" grpId="0" animBg="1"/>
      <p:bldP spid="20" grpId="0" animBg="1"/>
      <p:bldP spid="36" grpId="0" animBg="1"/>
      <p:bldP spid="37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833" name="Gerade Verbindung mit Pfeil 74832"/>
          <p:cNvCxnSpPr>
            <a:stCxn id="74819" idx="2"/>
            <a:endCxn id="5" idx="0"/>
          </p:cNvCxnSpPr>
          <p:nvPr/>
        </p:nvCxnSpPr>
        <p:spPr bwMode="auto">
          <a:xfrm>
            <a:off x="4580025" y="3717032"/>
            <a:ext cx="259" cy="433209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831" name="Gerade Verbindung mit Pfeil 74830"/>
          <p:cNvCxnSpPr>
            <a:endCxn id="74819" idx="3"/>
          </p:cNvCxnSpPr>
          <p:nvPr/>
        </p:nvCxnSpPr>
        <p:spPr bwMode="auto">
          <a:xfrm flipH="1">
            <a:off x="5148064" y="3195906"/>
            <a:ext cx="684076" cy="365759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821" name="Gerade Verbindung mit Pfeil 74820"/>
          <p:cNvCxnSpPr>
            <a:endCxn id="74819" idx="1"/>
          </p:cNvCxnSpPr>
          <p:nvPr/>
        </p:nvCxnSpPr>
        <p:spPr bwMode="auto">
          <a:xfrm>
            <a:off x="3299829" y="3202957"/>
            <a:ext cx="712156" cy="358708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819" name="Rechteck 74818"/>
          <p:cNvSpPr/>
          <p:nvPr/>
        </p:nvSpPr>
        <p:spPr bwMode="auto">
          <a:xfrm>
            <a:off x="4011985" y="3406298"/>
            <a:ext cx="1136079" cy="310734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Strategien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36413" y="621849"/>
            <a:ext cx="2139443" cy="323919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rIns="54000"/>
          <a:lstStyle/>
          <a:p>
            <a:pPr algn="ctr"/>
            <a:r>
              <a:rPr lang="de-DE" altLang="de-DE" sz="14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Koalition Holznutzung</a:t>
            </a:r>
            <a:endParaRPr lang="de-DE" altLang="de-DE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utoShape 15"/>
          <p:cNvSpPr>
            <a:spLocks noChangeArrowheads="1"/>
          </p:cNvSpPr>
          <p:nvPr/>
        </p:nvSpPr>
        <p:spPr bwMode="auto">
          <a:xfrm>
            <a:off x="1259633" y="1052736"/>
            <a:ext cx="1890713" cy="984250"/>
          </a:xfrm>
          <a:prstGeom prst="flowChartProcess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tIns="10800" rIns="54000" bIns="10800"/>
          <a:lstStyle/>
          <a:p>
            <a:pPr algn="ctr"/>
            <a:r>
              <a:rPr lang="de-DE" altLang="de-DE" sz="1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Überzeugungen</a:t>
            </a:r>
          </a:p>
          <a:p>
            <a:pPr algn="ctr"/>
            <a:endParaRPr lang="de-DE" altLang="de-DE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Interessen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801865" y="637929"/>
            <a:ext cx="2219325" cy="322311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rIns="54000"/>
          <a:lstStyle/>
          <a:p>
            <a:pPr algn="ctr"/>
            <a:r>
              <a:rPr lang="de-DE" altLang="de-DE" sz="14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Koalition Naturschutz</a:t>
            </a:r>
            <a:endParaRPr lang="de-DE" altLang="de-DE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AutoShape 27"/>
          <p:cNvSpPr>
            <a:spLocks noChangeArrowheads="1"/>
          </p:cNvSpPr>
          <p:nvPr/>
        </p:nvSpPr>
        <p:spPr bwMode="auto">
          <a:xfrm>
            <a:off x="5868144" y="1052736"/>
            <a:ext cx="2047875" cy="984250"/>
          </a:xfrm>
          <a:prstGeom prst="flowChartProcess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tIns="10800" rIns="54000" bIns="10800"/>
          <a:lstStyle/>
          <a:p>
            <a:pPr algn="ctr"/>
            <a:r>
              <a:rPr lang="de-DE" altLang="de-DE" sz="1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Überzeugungen</a:t>
            </a:r>
          </a:p>
          <a:p>
            <a:pPr algn="ctr"/>
            <a:endParaRPr lang="de-DE" altLang="de-DE" sz="14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Interessen</a:t>
            </a:r>
            <a:endParaRPr lang="de-DE" altLang="de-DE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835" name="AutoShape 83"/>
          <p:cNvSpPr>
            <a:spLocks noChangeAspect="1" noChangeArrowheads="1"/>
          </p:cNvSpPr>
          <p:nvPr/>
        </p:nvSpPr>
        <p:spPr bwMode="auto">
          <a:xfrm>
            <a:off x="899592" y="476672"/>
            <a:ext cx="7416824" cy="59837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80953" y="4150241"/>
            <a:ext cx="1998662" cy="223224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de-DE" altLang="de-DE" sz="1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Politikwandel</a:t>
            </a:r>
            <a:endParaRPr lang="de-DE" altLang="de-DE" sz="2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707953" y="4934987"/>
            <a:ext cx="1800225" cy="374724"/>
          </a:xfrm>
          <a:prstGeom prst="flowChartOffpageConnector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lIns="18000" rIns="18000"/>
          <a:lstStyle/>
          <a:p>
            <a:pPr algn="ctr">
              <a:spcBef>
                <a:spcPts val="1200"/>
              </a:spcBef>
            </a:pPr>
            <a:r>
              <a:rPr lang="de-DE" altLang="de-DE" sz="14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Verhaltenswirkung</a:t>
            </a:r>
            <a:endParaRPr lang="de-DE" altLang="de-DE" sz="14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707953" y="4505669"/>
            <a:ext cx="1800225" cy="432048"/>
          </a:xfrm>
          <a:prstGeom prst="flowChartOffpageConnector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de-DE" altLang="de-DE" sz="14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Programmregelung</a:t>
            </a:r>
            <a:endParaRPr lang="de-DE" altLang="de-DE" sz="14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419944" y="2371154"/>
            <a:ext cx="1639888" cy="985838"/>
          </a:xfrm>
          <a:prstGeom prst="flowChartProcess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tIns="10800" rIns="54000" bIns="10800"/>
          <a:lstStyle/>
          <a:p>
            <a:pPr algn="ctr"/>
            <a:r>
              <a:rPr lang="de-DE" altLang="de-DE" sz="1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Ressourcen</a:t>
            </a:r>
          </a:p>
          <a:p>
            <a:pPr algn="ctr"/>
            <a:endParaRPr lang="de-DE" altLang="de-DE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Forschungs-desiderat</a:t>
            </a:r>
            <a:endParaRPr lang="de-DE" altLang="de-DE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19"/>
          <p:cNvSpPr>
            <a:spLocks noChangeShapeType="1"/>
          </p:cNvSpPr>
          <p:nvPr/>
        </p:nvSpPr>
        <p:spPr bwMode="auto">
          <a:xfrm>
            <a:off x="2456433" y="1501423"/>
            <a:ext cx="1588" cy="69850"/>
          </a:xfrm>
          <a:prstGeom prst="straightConnector1">
            <a:avLst/>
          </a:prstGeom>
          <a:noFill/>
          <a:ln w="12700">
            <a:solidFill>
              <a:srgbClr val="C2D6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6072137" y="2371154"/>
            <a:ext cx="1639887" cy="985838"/>
          </a:xfrm>
          <a:prstGeom prst="flowChartProcess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tIns="10800" rIns="54000" bIns="10800"/>
          <a:lstStyle/>
          <a:p>
            <a:pPr algn="ctr"/>
            <a:r>
              <a:rPr lang="de-DE" altLang="de-DE" sz="1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Ressourcen</a:t>
            </a:r>
          </a:p>
          <a:p>
            <a:pPr algn="ctr"/>
            <a:endParaRPr lang="de-DE" altLang="de-DE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de-DE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Forschungs-desiderat</a:t>
            </a:r>
            <a:endParaRPr lang="de-DE" altLang="de-DE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utoShape 31"/>
          <p:cNvSpPr>
            <a:spLocks noChangeShapeType="1"/>
          </p:cNvSpPr>
          <p:nvPr/>
        </p:nvSpPr>
        <p:spPr bwMode="auto">
          <a:xfrm>
            <a:off x="7054403" y="1614136"/>
            <a:ext cx="0" cy="1587"/>
          </a:xfrm>
          <a:prstGeom prst="straightConnector1">
            <a:avLst/>
          </a:prstGeom>
          <a:noFill/>
          <a:ln w="12700">
            <a:solidFill>
              <a:srgbClr val="C2D6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1015553" y="5950441"/>
            <a:ext cx="7151687" cy="409575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de-DE" sz="1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Ökosystem Wald</a:t>
            </a:r>
            <a:endParaRPr lang="de-DE" altLang="de-DE" sz="28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33"/>
          <p:cNvSpPr>
            <a:spLocks noChangeArrowheads="1"/>
          </p:cNvSpPr>
          <p:nvPr/>
        </p:nvSpPr>
        <p:spPr bwMode="auto">
          <a:xfrm>
            <a:off x="1136413" y="5374376"/>
            <a:ext cx="6884777" cy="682973"/>
          </a:xfrm>
          <a:prstGeom prst="downArrowCallout">
            <a:avLst>
              <a:gd name="adj1" fmla="val 28299"/>
              <a:gd name="adj2" fmla="val 27211"/>
              <a:gd name="adj3" fmla="val 19333"/>
              <a:gd name="adj4" fmla="val 66667"/>
            </a:avLst>
          </a:prstGeom>
          <a:gradFill rotWithShape="0">
            <a:gsLst>
              <a:gs pos="0">
                <a:srgbClr val="FCFCFC"/>
              </a:gs>
              <a:gs pos="100000">
                <a:srgbClr val="F2F2F2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de-DE" altLang="de-DE" sz="1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a l d n u t z e r </a:t>
            </a:r>
            <a:endParaRPr lang="de-DE" altLang="de-DE" sz="28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1299715" y="5463625"/>
            <a:ext cx="6570663" cy="280987"/>
          </a:xfrm>
          <a:prstGeom prst="rect">
            <a:avLst/>
          </a:prstGeom>
          <a:gradFill rotWithShape="1">
            <a:gsLst>
              <a:gs pos="0">
                <a:srgbClr val="FCFCFC"/>
              </a:gs>
              <a:gs pos="100000">
                <a:srgbClr val="F2F2F2"/>
              </a:gs>
            </a:gsLst>
            <a:lin ang="5400000" scaled="1"/>
          </a:gradFill>
          <a:ln w="12700">
            <a:solidFill>
              <a:srgbClr val="D8D8D8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lIns="18000" tIns="46800" rIns="18000" bIns="10800"/>
          <a:lstStyle/>
          <a:p>
            <a:pPr algn="ctr"/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Eigentümer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smtClean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Betriebe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smtClean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Verwaltungen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smtClean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Spaziergänger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Sportler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Jäger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Sammler (Holz, Pilze, </a:t>
            </a:r>
            <a:r>
              <a:rPr lang="de-DE" altLang="de-DE" sz="1200" dirty="0" smtClean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…)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altLang="de-DE" sz="2800" dirty="0">
              <a:solidFill>
                <a:srgbClr val="0033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3828603" y="4865137"/>
            <a:ext cx="1587" cy="139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62"/>
          <p:cNvSpPr txBox="1">
            <a:spLocks noGrp="1"/>
          </p:cNvSpPr>
          <p:nvPr>
            <p:ph type="title"/>
          </p:nvPr>
        </p:nvSpPr>
        <p:spPr>
          <a:xfrm>
            <a:off x="899592" y="188641"/>
            <a:ext cx="7384484" cy="369074"/>
          </a:xfrm>
          <a:noFill/>
        </p:spPr>
        <p:txBody>
          <a:bodyPr/>
          <a:lstStyle/>
          <a:p>
            <a:r>
              <a:rPr lang="de-DE" altLang="de-DE" sz="11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haroni" panose="02010803020104030203" pitchFamily="2" charset="-79"/>
              </a:rPr>
              <a:t>Abb.: </a:t>
            </a:r>
            <a:r>
              <a:rPr lang="de-DE" altLang="de-DE" sz="11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haroni" panose="02010803020104030203" pitchFamily="2" charset="-79"/>
              </a:rPr>
              <a:t>Advocacy</a:t>
            </a:r>
            <a:r>
              <a:rPr lang="de-DE" altLang="de-DE" sz="11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haroni" panose="02010803020104030203" pitchFamily="2" charset="-79"/>
              </a:rPr>
              <a:t> </a:t>
            </a:r>
            <a:r>
              <a:rPr lang="de-DE" altLang="de-DE" sz="11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haroni" panose="02010803020104030203" pitchFamily="2" charset="-79"/>
              </a:rPr>
              <a:t>Coalition</a:t>
            </a:r>
            <a:r>
              <a:rPr lang="de-DE" altLang="de-DE" sz="11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Framework – Politikwandel im Waldnaturschutz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4823" name="Gerade Verbindung mit Pfeil 74822"/>
          <p:cNvCxnSpPr>
            <a:stCxn id="74819" idx="3"/>
          </p:cNvCxnSpPr>
          <p:nvPr/>
        </p:nvCxnSpPr>
        <p:spPr bwMode="auto">
          <a:xfrm>
            <a:off x="5148064" y="3561665"/>
            <a:ext cx="288032" cy="41057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847" name="Gewinkelte Verbindung 74846"/>
          <p:cNvCxnSpPr>
            <a:stCxn id="33" idx="1"/>
            <a:endCxn id="9" idx="1"/>
          </p:cNvCxnSpPr>
          <p:nvPr/>
        </p:nvCxnSpPr>
        <p:spPr bwMode="auto">
          <a:xfrm rot="10800000">
            <a:off x="1136413" y="2241449"/>
            <a:ext cx="12700" cy="3360586"/>
          </a:xfrm>
          <a:prstGeom prst="bentConnector3">
            <a:avLst>
              <a:gd name="adj1" fmla="val 1182858"/>
            </a:avLst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Gewinkelte Verbindung 38"/>
          <p:cNvCxnSpPr>
            <a:stCxn id="33" idx="3"/>
            <a:endCxn id="20" idx="3"/>
          </p:cNvCxnSpPr>
          <p:nvPr/>
        </p:nvCxnSpPr>
        <p:spPr bwMode="auto">
          <a:xfrm flipV="1">
            <a:off x="8021190" y="2249489"/>
            <a:ext cx="12700" cy="3352546"/>
          </a:xfrm>
          <a:prstGeom prst="bentConnector3">
            <a:avLst>
              <a:gd name="adj1" fmla="val 1388575"/>
            </a:avLst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79512" y="6522244"/>
            <a:ext cx="6913439" cy="219124"/>
          </a:xfrm>
        </p:spPr>
        <p:txBody>
          <a:bodyPr/>
          <a:lstStyle/>
          <a:p>
            <a:pPr algn="l"/>
            <a:r>
              <a:rPr lang="de-DE" altLang="de-DE" sz="1050" dirty="0" smtClean="0"/>
              <a:t>Prof. für Forst- und Naturschutzpolitik, Göttingen</a:t>
            </a:r>
            <a:endParaRPr lang="de-DE" altLang="de-DE" sz="1050" dirty="0"/>
          </a:p>
        </p:txBody>
      </p:sp>
      <p:sp>
        <p:nvSpPr>
          <p:cNvPr id="50" name="Datumsplatzhalter 41"/>
          <p:cNvSpPr txBox="1">
            <a:spLocks/>
          </p:cNvSpPr>
          <p:nvPr/>
        </p:nvSpPr>
        <p:spPr bwMode="auto">
          <a:xfrm>
            <a:off x="7368480" y="6552330"/>
            <a:ext cx="1524000" cy="2610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66"/>
                </a:solidFill>
                <a:latin typeface="Arial Unicode MS" panose="020B0604020202020204" pitchFamily="34" charset="-128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C147D1F6-EFC9-4EEC-AA91-9A0CC4B8E77D}" type="datetime1">
              <a:rPr lang="de-DE" altLang="de-DE" sz="1050" smtClean="0"/>
              <a:pPr/>
              <a:t>04.04.2017</a:t>
            </a:fld>
            <a:endParaRPr lang="de-DE" altLang="de-DE" sz="1050" dirty="0"/>
          </a:p>
        </p:txBody>
      </p:sp>
      <p:sp>
        <p:nvSpPr>
          <p:cNvPr id="28" name="Abgerundetes Rechteck 27"/>
          <p:cNvSpPr/>
          <p:nvPr/>
        </p:nvSpPr>
        <p:spPr bwMode="auto">
          <a:xfrm>
            <a:off x="3563814" y="620688"/>
            <a:ext cx="1944364" cy="1296144"/>
          </a:xfrm>
          <a:prstGeom prst="roundRect">
            <a:avLst/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Einflussfaktoren</a:t>
            </a:r>
            <a:b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externe Ereignisse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interne Ereignisse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Lernprozesse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Verhandlungen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mit Pfeil 2"/>
          <p:cNvCxnSpPr>
            <a:stCxn id="28" idx="1"/>
          </p:cNvCxnSpPr>
          <p:nvPr/>
        </p:nvCxnSpPr>
        <p:spPr bwMode="auto">
          <a:xfrm flipH="1">
            <a:off x="3299830" y="1268760"/>
            <a:ext cx="263984" cy="60077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Gerade Verbindung mit Pfeil 5"/>
          <p:cNvCxnSpPr>
            <a:stCxn id="28" idx="3"/>
          </p:cNvCxnSpPr>
          <p:nvPr/>
        </p:nvCxnSpPr>
        <p:spPr bwMode="auto">
          <a:xfrm>
            <a:off x="5508178" y="1268760"/>
            <a:ext cx="293687" cy="60077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Gerade Verbindung mit Pfeil 35"/>
          <p:cNvCxnSpPr>
            <a:stCxn id="28" idx="2"/>
          </p:cNvCxnSpPr>
          <p:nvPr/>
        </p:nvCxnSpPr>
        <p:spPr bwMode="auto">
          <a:xfrm>
            <a:off x="4535996" y="1916832"/>
            <a:ext cx="9963" cy="676226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7" name="Pfeil nach links und rechts 36"/>
          <p:cNvSpPr/>
          <p:nvPr/>
        </p:nvSpPr>
        <p:spPr bwMode="auto">
          <a:xfrm>
            <a:off x="3176877" y="2449042"/>
            <a:ext cx="2738163" cy="576065"/>
          </a:xfrm>
          <a:prstGeom prst="leftRightArrow">
            <a:avLst>
              <a:gd name="adj1" fmla="val 50000"/>
              <a:gd name="adj2" fmla="val 34985"/>
            </a:avLst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Redistribution</a:t>
            </a:r>
          </a:p>
        </p:txBody>
      </p:sp>
    </p:spTree>
    <p:extLst>
      <p:ext uri="{BB962C8B-B14F-4D97-AF65-F5344CB8AC3E}">
        <p14:creationId xmlns:p14="http://schemas.microsoft.com/office/powerpoint/2010/main" val="307190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8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833" name="Gerade Verbindung mit Pfeil 74832"/>
          <p:cNvCxnSpPr>
            <a:stCxn id="74819" idx="2"/>
            <a:endCxn id="5" idx="0"/>
          </p:cNvCxnSpPr>
          <p:nvPr/>
        </p:nvCxnSpPr>
        <p:spPr bwMode="auto">
          <a:xfrm>
            <a:off x="4580025" y="3717032"/>
            <a:ext cx="259" cy="433209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831" name="Gerade Verbindung mit Pfeil 74830"/>
          <p:cNvCxnSpPr>
            <a:endCxn id="74819" idx="3"/>
          </p:cNvCxnSpPr>
          <p:nvPr/>
        </p:nvCxnSpPr>
        <p:spPr bwMode="auto">
          <a:xfrm flipH="1">
            <a:off x="5148064" y="3195906"/>
            <a:ext cx="684076" cy="365759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821" name="Gerade Verbindung mit Pfeil 74820"/>
          <p:cNvCxnSpPr>
            <a:endCxn id="74819" idx="1"/>
          </p:cNvCxnSpPr>
          <p:nvPr/>
        </p:nvCxnSpPr>
        <p:spPr bwMode="auto">
          <a:xfrm>
            <a:off x="3299829" y="3202957"/>
            <a:ext cx="712156" cy="358708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819" name="Rechteck 74818"/>
          <p:cNvSpPr/>
          <p:nvPr/>
        </p:nvSpPr>
        <p:spPr bwMode="auto">
          <a:xfrm>
            <a:off x="4011985" y="3406298"/>
            <a:ext cx="1136079" cy="310734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lang="de-DE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36413" y="621849"/>
            <a:ext cx="2139443" cy="323919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rIns="54000"/>
          <a:lstStyle/>
          <a:p>
            <a:pPr algn="ctr"/>
            <a:r>
              <a:rPr lang="de-DE" altLang="de-DE" sz="14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Koalition Holznutzung</a:t>
            </a:r>
            <a:endParaRPr lang="de-DE" altLang="de-DE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801865" y="637929"/>
            <a:ext cx="2219325" cy="322311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rIns="54000"/>
          <a:lstStyle/>
          <a:p>
            <a:pPr algn="ctr"/>
            <a:r>
              <a:rPr lang="de-DE" altLang="de-DE" sz="14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Koalition Naturschutz</a:t>
            </a:r>
            <a:endParaRPr lang="de-DE" altLang="de-DE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835" name="AutoShape 83"/>
          <p:cNvSpPr>
            <a:spLocks noChangeAspect="1" noChangeArrowheads="1"/>
          </p:cNvSpPr>
          <p:nvPr/>
        </p:nvSpPr>
        <p:spPr bwMode="auto">
          <a:xfrm>
            <a:off x="899592" y="476672"/>
            <a:ext cx="7416824" cy="59837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80953" y="4150241"/>
            <a:ext cx="1998662" cy="223224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de-DE" altLang="de-DE" sz="1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Politikwandel</a:t>
            </a:r>
            <a:endParaRPr lang="de-DE" altLang="de-DE" sz="2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275903" y="2276872"/>
            <a:ext cx="6608465" cy="1850896"/>
          </a:xfrm>
          <a:prstGeom prst="downArrowCallout">
            <a:avLst>
              <a:gd name="adj1" fmla="val 7119"/>
              <a:gd name="adj2" fmla="val 8743"/>
              <a:gd name="adj3" fmla="val 8692"/>
              <a:gd name="adj4" fmla="val 79485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D6E3BC"/>
              </a:gs>
            </a:gsLst>
            <a:lin ang="16200000" scaled="1"/>
            <a:tileRect/>
          </a:gradFill>
          <a:ln w="50800" cap="rnd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endParaRPr lang="de-DE" altLang="de-DE" sz="14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altLang="de-DE" sz="14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altLang="de-DE" sz="14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altLang="de-DE" sz="14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altLang="de-DE" sz="14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de-DE" sz="1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Mobilisierung im politischen Prozess</a:t>
            </a:r>
            <a:endParaRPr lang="de-DE" altLang="de-DE" sz="28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707953" y="4934987"/>
            <a:ext cx="1800225" cy="374724"/>
          </a:xfrm>
          <a:prstGeom prst="flowChartOffpageConnector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lIns="18000" rIns="18000"/>
          <a:lstStyle/>
          <a:p>
            <a:pPr algn="ctr">
              <a:spcBef>
                <a:spcPts val="1200"/>
              </a:spcBef>
            </a:pPr>
            <a:r>
              <a:rPr lang="de-DE" altLang="de-DE" sz="14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Verhaltenswirkung</a:t>
            </a:r>
            <a:endParaRPr lang="de-DE" altLang="de-DE" sz="14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707953" y="4505669"/>
            <a:ext cx="1800225" cy="432048"/>
          </a:xfrm>
          <a:prstGeom prst="flowChartOffpageConnector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de-DE" altLang="de-DE" sz="14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Programmregelung</a:t>
            </a:r>
            <a:endParaRPr lang="de-DE" altLang="de-DE" sz="14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419944" y="2371154"/>
            <a:ext cx="1639888" cy="985838"/>
          </a:xfrm>
          <a:prstGeom prst="flowChartProcess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tIns="10800" rIns="54000" bIns="10800"/>
          <a:lstStyle/>
          <a:p>
            <a:pPr algn="ctr"/>
            <a:r>
              <a:rPr lang="de-DE" altLang="de-DE" sz="1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Ressourcen</a:t>
            </a:r>
            <a:endParaRPr lang="de-DE" altLang="de-DE" sz="1400" b="1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altLang="de-DE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Forschungs-desiderat</a:t>
            </a:r>
            <a:endParaRPr lang="de-DE" altLang="de-DE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1259632" y="1052736"/>
            <a:ext cx="1890713" cy="984250"/>
          </a:xfrm>
          <a:prstGeom prst="flowChartProcess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tIns="10800" rIns="54000" bIns="10800"/>
          <a:lstStyle/>
          <a:p>
            <a:pPr algn="ctr"/>
            <a:r>
              <a:rPr lang="de-DE" altLang="de-DE" sz="1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Akteure</a:t>
            </a:r>
            <a:endParaRPr lang="de-DE" altLang="de-DE" sz="28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403648" y="1311841"/>
            <a:ext cx="1609725" cy="222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tIns="10800" rIns="54000" bIns="10800"/>
          <a:lstStyle/>
          <a:p>
            <a:pPr algn="ctr"/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Forstpolitiker</a:t>
            </a:r>
            <a:endParaRPr lang="de-DE" altLang="de-DE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403648" y="1527865"/>
            <a:ext cx="1609725" cy="222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tIns="10800" rIns="54000" bIns="10800"/>
          <a:lstStyle/>
          <a:p>
            <a:pPr algn="ctr"/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Forstverwaltungen</a:t>
            </a:r>
            <a:endParaRPr lang="de-DE" altLang="de-DE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403648" y="1743889"/>
            <a:ext cx="1609725" cy="222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tIns="10800" rIns="54000" bIns="10800"/>
          <a:lstStyle/>
          <a:p>
            <a:pPr algn="ctr"/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Forstverbände</a:t>
            </a:r>
            <a:endParaRPr lang="de-DE" altLang="de-DE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19"/>
          <p:cNvSpPr>
            <a:spLocks noChangeShapeType="1"/>
          </p:cNvSpPr>
          <p:nvPr/>
        </p:nvSpPr>
        <p:spPr bwMode="auto">
          <a:xfrm>
            <a:off x="2456433" y="1501423"/>
            <a:ext cx="1588" cy="69850"/>
          </a:xfrm>
          <a:prstGeom prst="straightConnector1">
            <a:avLst/>
          </a:prstGeom>
          <a:noFill/>
          <a:ln w="12700">
            <a:solidFill>
              <a:srgbClr val="C2D6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6072137" y="2371154"/>
            <a:ext cx="1639887" cy="985838"/>
          </a:xfrm>
          <a:prstGeom prst="flowChartProcess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tIns="10800" rIns="54000" bIns="10800"/>
          <a:lstStyle/>
          <a:p>
            <a:pPr algn="ctr"/>
            <a:r>
              <a:rPr lang="de-DE" altLang="de-DE" sz="1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Ressourcen</a:t>
            </a:r>
          </a:p>
          <a:p>
            <a:pPr algn="ctr"/>
            <a:endParaRPr lang="de-DE" altLang="de-DE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Forschungs-desiderat</a:t>
            </a:r>
            <a:endParaRPr lang="de-DE" altLang="de-DE" sz="14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5881240" y="1076598"/>
            <a:ext cx="2047875" cy="984250"/>
          </a:xfrm>
          <a:prstGeom prst="flowChartProcess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tIns="10800" rIns="54000" bIns="10800"/>
          <a:lstStyle/>
          <a:p>
            <a:pPr algn="ctr"/>
            <a:r>
              <a:rPr lang="de-DE" altLang="de-DE" sz="1400" b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Akteure</a:t>
            </a:r>
            <a:endParaRPr lang="de-DE" altLang="de-DE" sz="2800" b="1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5946328" y="1313429"/>
            <a:ext cx="1924050" cy="2206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tIns="10800" rIns="54000" bIns="10800"/>
          <a:lstStyle/>
          <a:p>
            <a:pPr algn="ctr"/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Naturschutzpolitiker</a:t>
            </a:r>
            <a:endParaRPr lang="de-DE" altLang="de-DE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5946328" y="1527865"/>
            <a:ext cx="1924050" cy="222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18000" tIns="10800" rIns="18000" bIns="10800"/>
          <a:lstStyle/>
          <a:p>
            <a:pPr algn="ctr"/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Naturschutzverwaltungen</a:t>
            </a:r>
            <a:endParaRPr lang="de-DE" altLang="de-DE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5946328" y="1745477"/>
            <a:ext cx="1924050" cy="2206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lIns="54000" tIns="10800" rIns="54000" bIns="10800"/>
          <a:lstStyle/>
          <a:p>
            <a:pPr algn="ctr"/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Naturschutzverbände</a:t>
            </a:r>
            <a:endParaRPr lang="de-DE" altLang="de-DE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utoShape 31"/>
          <p:cNvSpPr>
            <a:spLocks noChangeShapeType="1"/>
          </p:cNvSpPr>
          <p:nvPr/>
        </p:nvSpPr>
        <p:spPr bwMode="auto">
          <a:xfrm>
            <a:off x="7054403" y="1614136"/>
            <a:ext cx="0" cy="1587"/>
          </a:xfrm>
          <a:prstGeom prst="straightConnector1">
            <a:avLst/>
          </a:prstGeom>
          <a:noFill/>
          <a:ln w="12700">
            <a:solidFill>
              <a:srgbClr val="C2D6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1015553" y="5950441"/>
            <a:ext cx="7151687" cy="409575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 altLang="de-DE" sz="1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Ökosystem Wald</a:t>
            </a:r>
            <a:endParaRPr lang="de-DE" altLang="de-DE" sz="28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33"/>
          <p:cNvSpPr>
            <a:spLocks noChangeArrowheads="1"/>
          </p:cNvSpPr>
          <p:nvPr/>
        </p:nvSpPr>
        <p:spPr bwMode="auto">
          <a:xfrm>
            <a:off x="1136413" y="5374376"/>
            <a:ext cx="6884777" cy="682973"/>
          </a:xfrm>
          <a:prstGeom prst="downArrowCallout">
            <a:avLst>
              <a:gd name="adj1" fmla="val 28299"/>
              <a:gd name="adj2" fmla="val 27211"/>
              <a:gd name="adj3" fmla="val 19333"/>
              <a:gd name="adj4" fmla="val 66667"/>
            </a:avLst>
          </a:prstGeom>
          <a:gradFill rotWithShape="0">
            <a:gsLst>
              <a:gs pos="0">
                <a:srgbClr val="FCFCFC"/>
              </a:gs>
              <a:gs pos="100000">
                <a:srgbClr val="F2F2F2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de-DE" altLang="de-DE" sz="140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a l d n u t z e r </a:t>
            </a:r>
            <a:endParaRPr lang="de-DE" altLang="de-DE" sz="280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1299715" y="5463625"/>
            <a:ext cx="6570663" cy="280987"/>
          </a:xfrm>
          <a:prstGeom prst="rect">
            <a:avLst/>
          </a:prstGeom>
          <a:gradFill rotWithShape="1">
            <a:gsLst>
              <a:gs pos="0">
                <a:srgbClr val="FCFCFC"/>
              </a:gs>
              <a:gs pos="100000">
                <a:srgbClr val="F2F2F2"/>
              </a:gs>
            </a:gsLst>
            <a:lin ang="5400000" scaled="1"/>
          </a:gradFill>
          <a:ln w="12700">
            <a:solidFill>
              <a:srgbClr val="D8D8D8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lIns="18000" tIns="46800" rIns="18000" bIns="10800"/>
          <a:lstStyle/>
          <a:p>
            <a:pPr algn="ctr"/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Eigentümer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smtClean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Betriebe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smtClean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Verwaltungen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 smtClean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Spaziergänger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Sportler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Jäger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Sammler (Holz, Pilze, </a:t>
            </a:r>
            <a:r>
              <a:rPr lang="de-DE" altLang="de-DE" sz="1200" dirty="0" smtClean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…)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</a:t>
            </a:r>
            <a:r>
              <a:rPr lang="de-DE" altLang="de-DE" sz="1200" dirty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altLang="de-DE" sz="2800" dirty="0">
              <a:solidFill>
                <a:srgbClr val="00336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3828603" y="4865137"/>
            <a:ext cx="1587" cy="139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62"/>
          <p:cNvSpPr txBox="1">
            <a:spLocks noGrp="1"/>
          </p:cNvSpPr>
          <p:nvPr>
            <p:ph type="title"/>
          </p:nvPr>
        </p:nvSpPr>
        <p:spPr>
          <a:xfrm>
            <a:off x="899592" y="188641"/>
            <a:ext cx="7384484" cy="369074"/>
          </a:xfrm>
          <a:noFill/>
        </p:spPr>
        <p:txBody>
          <a:bodyPr/>
          <a:lstStyle/>
          <a:p>
            <a:r>
              <a:rPr lang="de-DE" altLang="de-DE" sz="11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haroni" panose="02010803020104030203" pitchFamily="2" charset="-79"/>
              </a:rPr>
              <a:t>Abb.: Ressourcenmobilisierung für Politikwandel im Waldnaturschutz</a:t>
            </a:r>
            <a:endParaRPr lang="de-D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Pfeil nach links und rechts 25"/>
          <p:cNvSpPr/>
          <p:nvPr/>
        </p:nvSpPr>
        <p:spPr bwMode="auto">
          <a:xfrm>
            <a:off x="3176877" y="2449042"/>
            <a:ext cx="2738163" cy="576065"/>
          </a:xfrm>
          <a:prstGeom prst="leftRightArrow">
            <a:avLst>
              <a:gd name="adj1" fmla="val 50000"/>
              <a:gd name="adj2" fmla="val 34985"/>
            </a:avLst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Redistribution</a:t>
            </a:r>
          </a:p>
        </p:txBody>
      </p:sp>
      <p:cxnSp>
        <p:nvCxnSpPr>
          <p:cNvPr id="40" name="Gerade Verbindung mit Pfeil 39"/>
          <p:cNvCxnSpPr>
            <a:stCxn id="53" idx="2"/>
            <a:endCxn id="26" idx="1"/>
          </p:cNvCxnSpPr>
          <p:nvPr/>
        </p:nvCxnSpPr>
        <p:spPr bwMode="auto">
          <a:xfrm>
            <a:off x="4535996" y="1916832"/>
            <a:ext cx="9963" cy="676226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4817" name="Pfeil nach unten 74816"/>
          <p:cNvSpPr/>
          <p:nvPr/>
        </p:nvSpPr>
        <p:spPr bwMode="auto">
          <a:xfrm>
            <a:off x="2173611" y="2062009"/>
            <a:ext cx="166142" cy="184775"/>
          </a:xfrm>
          <a:prstGeom prst="downArrow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990000"/>
              </a:solidFill>
            </a:endParaRPr>
          </a:p>
        </p:txBody>
      </p:sp>
      <p:cxnSp>
        <p:nvCxnSpPr>
          <p:cNvPr id="74823" name="Gerade Verbindung mit Pfeil 74822"/>
          <p:cNvCxnSpPr>
            <a:stCxn id="74819" idx="3"/>
          </p:cNvCxnSpPr>
          <p:nvPr/>
        </p:nvCxnSpPr>
        <p:spPr bwMode="auto">
          <a:xfrm>
            <a:off x="5148064" y="3561665"/>
            <a:ext cx="288032" cy="41057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838" name="Gerader Verbinder 74837"/>
          <p:cNvCxnSpPr/>
          <p:nvPr/>
        </p:nvCxnSpPr>
        <p:spPr bwMode="auto">
          <a:xfrm>
            <a:off x="1309117" y="3429000"/>
            <a:ext cx="6561261" cy="0"/>
          </a:xfrm>
          <a:prstGeom prst="line">
            <a:avLst/>
          </a:prstGeom>
          <a:solidFill>
            <a:srgbClr val="FFFFFF">
              <a:alpha val="50000"/>
            </a:srgbClr>
          </a:solidFill>
          <a:ln w="127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Pfeil nach unten 74"/>
          <p:cNvSpPr/>
          <p:nvPr/>
        </p:nvSpPr>
        <p:spPr bwMode="auto">
          <a:xfrm>
            <a:off x="6876256" y="2060848"/>
            <a:ext cx="166142" cy="184775"/>
          </a:xfrm>
          <a:prstGeom prst="downArrow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990000"/>
              </a:solidFill>
            </a:endParaRPr>
          </a:p>
        </p:txBody>
      </p:sp>
      <p:cxnSp>
        <p:nvCxnSpPr>
          <p:cNvPr id="74847" name="Gewinkelte Verbindung 74846"/>
          <p:cNvCxnSpPr>
            <a:stCxn id="33" idx="1"/>
            <a:endCxn id="9" idx="1"/>
          </p:cNvCxnSpPr>
          <p:nvPr/>
        </p:nvCxnSpPr>
        <p:spPr bwMode="auto">
          <a:xfrm rot="10800000">
            <a:off x="1136413" y="2241449"/>
            <a:ext cx="12700" cy="3360586"/>
          </a:xfrm>
          <a:prstGeom prst="bentConnector3">
            <a:avLst>
              <a:gd name="adj1" fmla="val 1182858"/>
            </a:avLst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Gewinkelte Verbindung 38"/>
          <p:cNvCxnSpPr>
            <a:stCxn id="33" idx="3"/>
            <a:endCxn id="20" idx="3"/>
          </p:cNvCxnSpPr>
          <p:nvPr/>
        </p:nvCxnSpPr>
        <p:spPr bwMode="auto">
          <a:xfrm flipV="1">
            <a:off x="8021190" y="2249489"/>
            <a:ext cx="12700" cy="3352546"/>
          </a:xfrm>
          <a:prstGeom prst="bentConnector3">
            <a:avLst>
              <a:gd name="adj1" fmla="val 1388575"/>
            </a:avLst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Datumsplatzhalter 41"/>
          <p:cNvSpPr>
            <a:spLocks noGrp="1"/>
          </p:cNvSpPr>
          <p:nvPr>
            <p:ph type="dt" sz="half" idx="11"/>
          </p:nvPr>
        </p:nvSpPr>
        <p:spPr>
          <a:xfrm>
            <a:off x="7368480" y="6552330"/>
            <a:ext cx="1524000" cy="261046"/>
          </a:xfrm>
        </p:spPr>
        <p:txBody>
          <a:bodyPr/>
          <a:lstStyle/>
          <a:p>
            <a:fld id="{C147D1F6-EFC9-4EEC-AA91-9A0CC4B8E77D}" type="datetime1">
              <a:rPr lang="de-DE" altLang="de-DE" sz="1050" smtClean="0"/>
              <a:t>04.04.2017</a:t>
            </a:fld>
            <a:endParaRPr lang="de-DE" altLang="de-DE" sz="105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79512" y="6522244"/>
            <a:ext cx="6913439" cy="219124"/>
          </a:xfrm>
        </p:spPr>
        <p:txBody>
          <a:bodyPr/>
          <a:lstStyle/>
          <a:p>
            <a:pPr algn="l"/>
            <a:r>
              <a:rPr lang="de-DE" altLang="de-DE" sz="1050" dirty="0" smtClean="0"/>
              <a:t>Prof. für Forst- und Naturschutzpolitik, Göttingen</a:t>
            </a:r>
            <a:endParaRPr lang="de-DE" altLang="de-DE" sz="1050" dirty="0"/>
          </a:p>
        </p:txBody>
      </p:sp>
      <p:sp>
        <p:nvSpPr>
          <p:cNvPr id="10" name="Pfeil nach unten 9">
            <a:hlinkClick r:id="rId4" action="ppaction://hlinksldjump"/>
          </p:cNvPr>
          <p:cNvSpPr/>
          <p:nvPr/>
        </p:nvSpPr>
        <p:spPr bwMode="auto">
          <a:xfrm>
            <a:off x="4355976" y="1891789"/>
            <a:ext cx="353344" cy="357699"/>
          </a:xfrm>
          <a:prstGeom prst="downArrow">
            <a:avLst>
              <a:gd name="adj1" fmla="val 42910"/>
              <a:gd name="adj2" fmla="val 39365"/>
            </a:avLst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Pfeil nach unten 50">
            <a:hlinkClick r:id="rId5" action="ppaction://hlinksldjump"/>
          </p:cNvPr>
          <p:cNvSpPr/>
          <p:nvPr/>
        </p:nvSpPr>
        <p:spPr bwMode="auto">
          <a:xfrm>
            <a:off x="4402129" y="3717032"/>
            <a:ext cx="353344" cy="432048"/>
          </a:xfrm>
          <a:prstGeom prst="downArrow">
            <a:avLst/>
          </a:prstGeom>
          <a:solidFill>
            <a:srgbClr val="0070C0">
              <a:alpha val="50000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Abgerundetes Rechteck 52"/>
          <p:cNvSpPr/>
          <p:nvPr/>
        </p:nvSpPr>
        <p:spPr bwMode="auto">
          <a:xfrm>
            <a:off x="3563814" y="620688"/>
            <a:ext cx="1944364" cy="1296144"/>
          </a:xfrm>
          <a:prstGeom prst="roundRect">
            <a:avLst/>
          </a:prstGeom>
          <a:solidFill>
            <a:srgbClr val="FFFFFF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Einflussfaktoren</a:t>
            </a:r>
            <a:b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externe Ereignisse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interne Ereignisse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Lernprozesse</a:t>
            </a:r>
          </a:p>
          <a:p>
            <a:r>
              <a:rPr lang="de-D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Verhandlungen</a:t>
            </a:r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Gerade Verbindung mit Pfeil 53"/>
          <p:cNvCxnSpPr/>
          <p:nvPr/>
        </p:nvCxnSpPr>
        <p:spPr bwMode="auto">
          <a:xfrm flipH="1">
            <a:off x="3299830" y="1268760"/>
            <a:ext cx="263984" cy="60077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Gerade Verbindung mit Pfeil 54"/>
          <p:cNvCxnSpPr/>
          <p:nvPr/>
        </p:nvCxnSpPr>
        <p:spPr bwMode="auto">
          <a:xfrm>
            <a:off x="5508178" y="1268760"/>
            <a:ext cx="293687" cy="60077"/>
          </a:xfrm>
          <a:prstGeom prst="straightConnector1">
            <a:avLst/>
          </a:prstGeom>
          <a:solidFill>
            <a:srgbClr val="FFFFFF">
              <a:alpha val="5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7900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7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4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7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19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74817" grpId="0" animBg="1"/>
      <p:bldP spid="75" grpId="0" animBg="1"/>
      <p:bldP spid="10" grpId="0" animBg="1"/>
      <p:bldP spid="10" grpId="1" animBg="1"/>
      <p:bldP spid="51" grpId="0" animBg="1"/>
      <p:bldP spid="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755576" y="1318347"/>
            <a:ext cx="7528500" cy="430887"/>
          </a:xfrm>
        </p:spPr>
        <p:txBody>
          <a:bodyPr/>
          <a:lstStyle/>
          <a:p>
            <a:r>
              <a:rPr lang="de-DE" altLang="de-DE" sz="2800" b="1" dirty="0" smtClean="0">
                <a:solidFill>
                  <a:srgbClr val="990000"/>
                </a:solidFill>
                <a:latin typeface="Arial"/>
                <a:cs typeface="Aharoni" panose="02010803020104030203" pitchFamily="2" charset="-79"/>
              </a:rPr>
              <a:t>Definitionen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body" idx="1"/>
          </p:nvPr>
        </p:nvSpPr>
        <p:spPr>
          <a:xfrm>
            <a:off x="1250157" y="2143125"/>
            <a:ext cx="7072313" cy="3222421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Tx/>
              <a:buFontTx/>
              <a:buChar char="•"/>
              <a:tabLst/>
              <a:defRPr/>
            </a:pPr>
            <a:r>
              <a:rPr lang="de-DE" sz="1800" u="sng" dirty="0" smtClean="0">
                <a:solidFill>
                  <a:srgbClr val="003C68"/>
                </a:solidFill>
                <a:latin typeface="Arial"/>
                <a:cs typeface="+mn-cs"/>
              </a:rPr>
              <a:t>Politischer Akteur</a:t>
            </a:r>
            <a:r>
              <a:rPr lang="de-DE" sz="1800" dirty="0" smtClean="0">
                <a:solidFill>
                  <a:srgbClr val="003C68"/>
                </a:solidFill>
                <a:latin typeface="Arial"/>
                <a:cs typeface="+mn-cs"/>
              </a:rPr>
              <a:t> </a:t>
            </a:r>
            <a: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  <a:t/>
            </a:r>
            <a:b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</a:br>
            <a:r>
              <a:rPr lang="de-DE" sz="1800" dirty="0" err="1" smtClean="0">
                <a:solidFill>
                  <a:srgbClr val="003C68"/>
                </a:solidFill>
                <a:latin typeface="Arial"/>
                <a:cs typeface="+mn-cs"/>
              </a:rPr>
              <a:t>Akteur</a:t>
            </a:r>
            <a:r>
              <a:rPr lang="de-DE" sz="1800" dirty="0" smtClean="0">
                <a:solidFill>
                  <a:srgbClr val="003C68"/>
                </a:solidFill>
                <a:latin typeface="Arial"/>
                <a:cs typeface="+mn-cs"/>
              </a:rPr>
              <a:t>: Urheber einer Handlung</a:t>
            </a:r>
            <a:br>
              <a:rPr lang="de-DE" sz="1800" dirty="0" smtClean="0">
                <a:solidFill>
                  <a:srgbClr val="003C68"/>
                </a:solidFill>
                <a:latin typeface="Arial"/>
                <a:cs typeface="+mn-cs"/>
              </a:rPr>
            </a:br>
            <a:r>
              <a:rPr lang="de-DE" sz="1800" dirty="0" smtClean="0">
                <a:solidFill>
                  <a:srgbClr val="003C68"/>
                </a:solidFill>
                <a:latin typeface="Arial"/>
                <a:cs typeface="+mn-cs"/>
              </a:rPr>
              <a:t>Politischer Akteur: Entität, die die Möglichkeit hat, auf eine politische Entscheidung </a:t>
            </a:r>
            <a:r>
              <a:rPr lang="de-DE" sz="1800" dirty="0" smtClean="0">
                <a:solidFill>
                  <a:srgbClr val="003C68"/>
                </a:solidFill>
                <a:latin typeface="Arial"/>
              </a:rPr>
              <a:t>Einfluss zu </a:t>
            </a:r>
            <a:r>
              <a:rPr lang="de-DE" sz="1800" dirty="0" smtClean="0">
                <a:solidFill>
                  <a:srgbClr val="003C68"/>
                </a:solidFill>
                <a:latin typeface="Arial"/>
                <a:cs typeface="+mn-cs"/>
              </a:rPr>
              <a:t>nehmen (Schusser et al. 2013).</a:t>
            </a:r>
            <a:endParaRPr lang="de-DE" sz="1800" dirty="0">
              <a:solidFill>
                <a:srgbClr val="003C68"/>
              </a:solidFill>
              <a:latin typeface="Arial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1800"/>
              </a:spcBef>
              <a:spcAft>
                <a:spcPct val="0"/>
              </a:spcAft>
              <a:buClr>
                <a:srgbClr val="A50021"/>
              </a:buClr>
              <a:buSzTx/>
              <a:buFontTx/>
              <a:buChar char="•"/>
              <a:tabLst/>
              <a:defRPr/>
            </a:pPr>
            <a:r>
              <a:rPr lang="de-DE" sz="1800" u="sng" dirty="0" smtClean="0">
                <a:solidFill>
                  <a:srgbClr val="003C68"/>
                </a:solidFill>
                <a:latin typeface="Arial"/>
                <a:cs typeface="+mn-cs"/>
              </a:rPr>
              <a:t>Politische Ressource</a:t>
            </a:r>
            <a: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  <a:t/>
            </a:r>
            <a:br>
              <a:rPr lang="de-DE" sz="1800" dirty="0">
                <a:solidFill>
                  <a:srgbClr val="003C68"/>
                </a:solidFill>
                <a:latin typeface="Arial"/>
                <a:cs typeface="+mn-cs"/>
              </a:rPr>
            </a:br>
            <a:r>
              <a:rPr lang="de-DE" sz="1800" dirty="0" err="1" smtClean="0">
                <a:solidFill>
                  <a:srgbClr val="003C68"/>
                </a:solidFill>
                <a:latin typeface="Arial"/>
                <a:cs typeface="+mn-cs"/>
              </a:rPr>
              <a:t>Ressource</a:t>
            </a:r>
            <a:r>
              <a:rPr lang="de-DE" sz="1800" dirty="0" smtClean="0">
                <a:solidFill>
                  <a:srgbClr val="003C68"/>
                </a:solidFill>
                <a:latin typeface="Arial"/>
                <a:cs typeface="+mn-cs"/>
              </a:rPr>
              <a:t>: Mittel, um eine Handlung zu tätigen</a:t>
            </a:r>
            <a:br>
              <a:rPr lang="de-DE" sz="1800" dirty="0" smtClean="0">
                <a:solidFill>
                  <a:srgbClr val="003C68"/>
                </a:solidFill>
                <a:latin typeface="Arial"/>
                <a:cs typeface="+mn-cs"/>
              </a:rPr>
            </a:br>
            <a:r>
              <a:rPr lang="de-DE" sz="1800" dirty="0" smtClean="0">
                <a:solidFill>
                  <a:srgbClr val="003C68"/>
                </a:solidFill>
                <a:latin typeface="Arial"/>
                <a:cs typeface="+mn-cs"/>
              </a:rPr>
              <a:t>Politische Ressource: Mittel, um Einfluss auf eine politische Entscheidung zu nehmen.</a:t>
            </a:r>
            <a:endParaRPr lang="de-DE" sz="1800" dirty="0">
              <a:solidFill>
                <a:srgbClr val="003C68"/>
              </a:solidFill>
              <a:latin typeface="Arial"/>
              <a:cs typeface="+mn-cs"/>
            </a:endParaRPr>
          </a:p>
        </p:txBody>
      </p:sp>
      <p:sp>
        <p:nvSpPr>
          <p:cNvPr id="114" name="Fußzeilenplatzhalter 1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Ressourcenmobilisierung für Politikwandel im Waldnaturschutz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Datumsplatzhalter 1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0BFAEB-6025-47A3-8D74-F19428ACEF7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04.04.2017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6090919" y="260648"/>
            <a:ext cx="2713753" cy="492443"/>
          </a:xfrm>
        </p:spPr>
        <p:txBody>
          <a:bodyPr/>
          <a:lstStyle/>
          <a:p>
            <a:r>
              <a:rPr lang="de-DE" sz="1600" dirty="0">
                <a:solidFill>
                  <a:srgbClr val="002060"/>
                </a:solidFill>
              </a:rPr>
              <a:t>Professur für Forst- und Naturschutzpolitik</a:t>
            </a:r>
          </a:p>
        </p:txBody>
      </p:sp>
      <p:sp>
        <p:nvSpPr>
          <p:cNvPr id="2" name="Interaktive Schaltfläche: Zurück oder Vorherige(r) 1">
            <a:hlinkClick r:id="rId3" action="ppaction://hlinksldjump" highlightClick="1"/>
          </p:cNvPr>
          <p:cNvSpPr/>
          <p:nvPr/>
        </p:nvSpPr>
        <p:spPr>
          <a:xfrm>
            <a:off x="323528" y="6093296"/>
            <a:ext cx="144016" cy="144016"/>
          </a:xfrm>
          <a:prstGeom prst="actionButtonBackPrevious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784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8002588" cy="360040"/>
          </a:xfrm>
          <a:noFill/>
        </p:spPr>
        <p:txBody>
          <a:bodyPr/>
          <a:lstStyle/>
          <a:p>
            <a:r>
              <a:rPr lang="de-DE" sz="1600" dirty="0"/>
              <a:t>Pfade zum Wandel: Nutzung von Einflussfaktoren durch Akteure der Koalitionen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7DB3A3D-2208-495C-BAC6-CA6E06777EF9}" type="datetime1">
              <a:rPr lang="de-DE" altLang="de-DE" smtClean="0"/>
              <a:t>04.04.2017</a:t>
            </a:fld>
            <a:endParaRPr lang="de-DE" alt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539552" y="1052736"/>
            <a:ext cx="8002588" cy="36004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5002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3C68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Pfade zum Wandel: Nutzung von Einflussfaktoren durch Akteure der Koalitionen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Textplatzhalter 8"/>
          <p:cNvSpPr txBox="1">
            <a:spLocks/>
          </p:cNvSpPr>
          <p:nvPr/>
        </p:nvSpPr>
        <p:spPr>
          <a:xfrm>
            <a:off x="6090919" y="260648"/>
            <a:ext cx="2713753" cy="492443"/>
          </a:xfrm>
          <a:prstGeom prst="rect">
            <a:avLst/>
          </a:prstGeom>
          <a:ln/>
        </p:spPr>
        <p:txBody>
          <a:bodyPr lIns="0" tIns="0" rIns="0" bIns="0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5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de-DE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Professur für Forst- und Naturschutzpolitik</a:t>
            </a:r>
            <a:endParaRPr lang="de-DE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786462"/>
              </p:ext>
            </p:extLst>
          </p:nvPr>
        </p:nvGraphicFramePr>
        <p:xfrm>
          <a:off x="527619" y="1538454"/>
          <a:ext cx="8220845" cy="4700076"/>
        </p:xfrm>
        <a:graphic>
          <a:graphicData uri="http://schemas.openxmlformats.org/drawingml/2006/table">
            <a:tbl>
              <a:tblPr firstRow="1" firstCol="1" bandRow="1"/>
              <a:tblGrid>
                <a:gridCol w="1329201"/>
                <a:gridCol w="3495335"/>
                <a:gridCol w="3396309"/>
              </a:tblGrid>
              <a:tr h="244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Einflussfaktor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Ökonomische </a:t>
                      </a:r>
                      <a:r>
                        <a:rPr lang="de-DE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Koalition (H)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Ökologische </a:t>
                      </a:r>
                      <a:r>
                        <a:rPr lang="de-DE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Koalition (N)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7763">
                <a:tc>
                  <a:txBody>
                    <a:bodyPr/>
                    <a:lstStyle/>
                    <a:p>
                      <a:pPr marL="252095" indent="-2520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Politischer </a:t>
                      </a: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System­wechsel</a:t>
                      </a: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Reprivatisierung von Waldflächen (50%)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Entwicklung einer starken </a:t>
                      </a: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Verbands-struktur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Etablierung von </a:t>
                      </a: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Naturschutz­verbänden </a:t>
                      </a: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 starker Inter­essenvertretung,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Neue Beteiligungsrechte</a:t>
                      </a: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161">
                <a:tc>
                  <a:txBody>
                    <a:bodyPr/>
                    <a:lstStyle/>
                    <a:p>
                      <a:pPr marL="252095" indent="-2520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EU-Beitritt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Ausweitung des Schutzgebietsnetzes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186">
                <a:tc>
                  <a:txBody>
                    <a:bodyPr/>
                    <a:lstStyle/>
                    <a:p>
                      <a:pPr marL="252095" indent="-2520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Verwaltungs­reformen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Reduzierung der traditionellen Forstverwaltung</a:t>
                      </a: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Aufbau einer separaten Natur­schutzverwaltung</a:t>
                      </a: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186">
                <a:tc>
                  <a:txBody>
                    <a:bodyPr/>
                    <a:lstStyle/>
                    <a:p>
                      <a:pPr marL="252095" indent="-2520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Regierungs­wechsel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Linksregierung (2012) </a:t>
                      </a: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unterstützt </a:t>
                      </a: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Koope­ration/Fusion </a:t>
                      </a: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der Ministerien </a:t>
                      </a: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Rechtsregierung (2010) unterstützt </a:t>
                      </a: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se­parate Naturschutzverwaltung</a:t>
                      </a: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186">
                <a:tc>
                  <a:txBody>
                    <a:bodyPr/>
                    <a:lstStyle/>
                    <a:p>
                      <a:pPr marL="252095" indent="-2520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Haushaltslage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Forderung, nur so viel Naturschutz wie finanziell ausgeglichen werden kann</a:t>
                      </a: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Keine </a:t>
                      </a: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Finanzmittel zur Umsetzung der Aus­gleichsregelungen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6988">
                <a:tc>
                  <a:txBody>
                    <a:bodyPr/>
                    <a:lstStyle/>
                    <a:p>
                      <a:pPr marL="252095" indent="-2520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Naturkata</a:t>
                      </a: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-strophen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Verarbeitung von Kalamitätsholz und Wiederaufforstung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Forderung nach Schadensausgleich in Schutzgebieten</a:t>
                      </a: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Ablehnung </a:t>
                      </a: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von Eingriffen in Schutzgebieten</a:t>
                      </a: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8140">
                <a:tc>
                  <a:txBody>
                    <a:bodyPr/>
                    <a:lstStyle/>
                    <a:p>
                      <a:pPr marL="252095" indent="-2520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Lernprozesse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Allmähliche Herausbildung des Wertekonsenses</a:t>
                      </a: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Klare Überzeugungen ohne Veränderung</a:t>
                      </a: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6903">
                <a:tc>
                  <a:txBody>
                    <a:bodyPr/>
                    <a:lstStyle/>
                    <a:p>
                      <a:pPr marL="252095" indent="-252095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Verhandlungen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Initiierung von </a:t>
                      </a: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Verhandlungen</a:t>
                      </a:r>
                      <a:b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=&gt; neue Kompensations­mechanismen</a:t>
                      </a:r>
                      <a:endParaRPr lang="de-DE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Blockade </a:t>
                      </a:r>
                      <a:r>
                        <a:rPr lang="de-DE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de-DE" sz="14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Bezug auf Reduzierung von Naturschutzflächen.</a:t>
                      </a:r>
                    </a:p>
                  </a:txBody>
                  <a:tcPr marL="67197" marR="67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4283969" y="6453336"/>
            <a:ext cx="4391720" cy="215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Quelle: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Salka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/Dobsinska/Hubo 2016, verändert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23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Standarddesign">
  <a:themeElements>
    <a:clrScheme name="3_Standarddesign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3_Standarddesign">
      <a:majorFont>
        <a:latin typeface="Arial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3_Standarddesign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rddesign">
  <a:themeElements>
    <a:clrScheme name="1_Standarddesign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1_Standard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enutzerdefiniertes Design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andarddesign">
  <a:themeElements>
    <a:clrScheme name="3_Standarddesign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3_Standarddesign">
      <a:majorFont>
        <a:latin typeface="Arial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Standarddesign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Benutzerdefiniertes Design">
  <a:themeElements>
    <a:clrScheme name="3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Standarddesign">
  <a:themeElements>
    <a:clrScheme name="6_Standarddesign 13">
      <a:dk1>
        <a:srgbClr val="000066"/>
      </a:dk1>
      <a:lt1>
        <a:srgbClr val="FFFFFF"/>
      </a:lt1>
      <a:dk2>
        <a:srgbClr val="CC3300"/>
      </a:dk2>
      <a:lt2>
        <a:srgbClr val="808080"/>
      </a:lt2>
      <a:accent1>
        <a:srgbClr val="FF9966"/>
      </a:accent1>
      <a:accent2>
        <a:srgbClr val="3333CC"/>
      </a:accent2>
      <a:accent3>
        <a:srgbClr val="FFFFFF"/>
      </a:accent3>
      <a:accent4>
        <a:srgbClr val="000056"/>
      </a:accent4>
      <a:accent5>
        <a:srgbClr val="FFCAB8"/>
      </a:accent5>
      <a:accent6>
        <a:srgbClr val="2D2DB9"/>
      </a:accent6>
      <a:hlink>
        <a:srgbClr val="660066"/>
      </a:hlink>
      <a:folHlink>
        <a:srgbClr val="006600"/>
      </a:folHlink>
    </a:clrScheme>
    <a:fontScheme name="6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6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CAB8"/>
        </a:accent5>
        <a:accent6>
          <a:srgbClr val="2D2DB9"/>
        </a:accent6>
        <a:hlink>
          <a:srgbClr val="000066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10">
        <a:dk1>
          <a:srgbClr val="000066"/>
        </a:dk1>
        <a:lt1>
          <a:srgbClr val="FFFFFF"/>
        </a:lt1>
        <a:dk2>
          <a:srgbClr val="CC33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11">
        <a:dk1>
          <a:srgbClr val="000066"/>
        </a:dk1>
        <a:lt1>
          <a:srgbClr val="FFFFFF"/>
        </a:lt1>
        <a:dk2>
          <a:srgbClr val="CC3300"/>
        </a:dk2>
        <a:lt2>
          <a:srgbClr val="808080"/>
        </a:lt2>
        <a:accent1>
          <a:srgbClr val="FF9966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FFCAB8"/>
        </a:accent5>
        <a:accent6>
          <a:srgbClr val="2D2DB9"/>
        </a:accent6>
        <a:hlink>
          <a:srgbClr val="3366CC"/>
        </a:hlink>
        <a:folHlink>
          <a:srgbClr val="FF5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12">
        <a:dk1>
          <a:srgbClr val="000066"/>
        </a:dk1>
        <a:lt1>
          <a:srgbClr val="FFFFFF"/>
        </a:lt1>
        <a:dk2>
          <a:srgbClr val="CC3300"/>
        </a:dk2>
        <a:lt2>
          <a:srgbClr val="808080"/>
        </a:lt2>
        <a:accent1>
          <a:srgbClr val="FF9966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FFCAB8"/>
        </a:accent5>
        <a:accent6>
          <a:srgbClr val="2D2DB9"/>
        </a:accent6>
        <a:hlink>
          <a:srgbClr val="000099"/>
        </a:hlink>
        <a:folHlink>
          <a:srgbClr val="FF50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13">
        <a:dk1>
          <a:srgbClr val="000066"/>
        </a:dk1>
        <a:lt1>
          <a:srgbClr val="FFFFFF"/>
        </a:lt1>
        <a:dk2>
          <a:srgbClr val="CC3300"/>
        </a:dk2>
        <a:lt2>
          <a:srgbClr val="808080"/>
        </a:lt2>
        <a:accent1>
          <a:srgbClr val="FF9966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FFCAB8"/>
        </a:accent5>
        <a:accent6>
          <a:srgbClr val="2D2DB9"/>
        </a:accent6>
        <a:hlink>
          <a:srgbClr val="660066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973</Words>
  <Application>Microsoft Office PowerPoint</Application>
  <PresentationFormat>Bildschirmpräsentation (4:3)</PresentationFormat>
  <Paragraphs>316</Paragraphs>
  <Slides>16</Slides>
  <Notes>14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16</vt:i4>
      </vt:variant>
    </vt:vector>
  </HeadingPairs>
  <TitlesOfParts>
    <vt:vector size="38" baseType="lpstr">
      <vt:lpstr>Arial Unicode MS</vt:lpstr>
      <vt:lpstr>Aharoni</vt:lpstr>
      <vt:lpstr>Arial</vt:lpstr>
      <vt:lpstr>Arial Narrow</vt:lpstr>
      <vt:lpstr>Calibri</vt:lpstr>
      <vt:lpstr>Courier New</vt:lpstr>
      <vt:lpstr>DINPro</vt:lpstr>
      <vt:lpstr>Geneva</vt:lpstr>
      <vt:lpstr>Symbol</vt:lpstr>
      <vt:lpstr>Times New Roman</vt:lpstr>
      <vt:lpstr>Wingdings</vt:lpstr>
      <vt:lpstr>Wingdings 2</vt:lpstr>
      <vt:lpstr>Benutzerdefiniertes Design</vt:lpstr>
      <vt:lpstr>1_Standarddesign</vt:lpstr>
      <vt:lpstr>1_Benutzerdefiniertes Design</vt:lpstr>
      <vt:lpstr>2_Benutzerdefiniertes Design</vt:lpstr>
      <vt:lpstr>3_Standarddesign</vt:lpstr>
      <vt:lpstr>3_Benutzerdefiniertes Design</vt:lpstr>
      <vt:lpstr>2_Standarddesign</vt:lpstr>
      <vt:lpstr>6_Standarddesign</vt:lpstr>
      <vt:lpstr>1_Office Theme</vt:lpstr>
      <vt:lpstr>4_Standarddesign</vt:lpstr>
      <vt:lpstr>PowerPoint-Präsentation</vt:lpstr>
      <vt:lpstr>Einführung</vt:lpstr>
      <vt:lpstr>Politikwandel</vt:lpstr>
      <vt:lpstr>Politikwandel im Waldnaturschutz der Slowakei</vt:lpstr>
      <vt:lpstr>Abb.: Advocacy Coalition Framework – Politikwandel im Waldnaturschutz</vt:lpstr>
      <vt:lpstr>Abb.: Advocacy Coalition Framework – Politikwandel im Waldnaturschutz</vt:lpstr>
      <vt:lpstr>Abb.: Ressourcenmobilisierung für Politikwandel im Waldnaturschutz</vt:lpstr>
      <vt:lpstr>Definitionen</vt:lpstr>
      <vt:lpstr>Pfade zum Wandel: Nutzung von Einflussfaktoren durch Akteure der Koalitionen</vt:lpstr>
      <vt:lpstr>Pfade zum Wandel: Nutzung von Einflussfaktoren durch Akteure der Koalitionen</vt:lpstr>
      <vt:lpstr>Politikwandel im Waldnaturschutz der Slowakei</vt:lpstr>
      <vt:lpstr>Pfade zum Wandel: Nutzung von Einflussfaktoren durch Akteure der Koalitionen</vt:lpstr>
      <vt:lpstr>Pfade zum Wandel: Nutzung von Einflussfaktoren durch Akteure der Koalitionen</vt:lpstr>
      <vt:lpstr>Schlussfolgerungen zu Politikwandel im Waldnaturschutz durch Ressourcenmobilisierung</vt:lpstr>
      <vt:lpstr>Schlussfolgerungen zu Politikwandel im Waldnaturschutz durch Ressourcenmobilisierung</vt:lpstr>
      <vt:lpstr>PowerPoint-Präsentation</vt:lpstr>
    </vt:vector>
  </TitlesOfParts>
  <Company>Universität Göttingen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prhi6</dc:creator>
  <cp:lastModifiedBy>chubo</cp:lastModifiedBy>
  <cp:revision>367</cp:revision>
  <cp:lastPrinted>2017-04-04T17:02:50Z</cp:lastPrinted>
  <dcterms:created xsi:type="dcterms:W3CDTF">2005-02-07T14:10:44Z</dcterms:created>
  <dcterms:modified xsi:type="dcterms:W3CDTF">2017-04-04T17:32:10Z</dcterms:modified>
</cp:coreProperties>
</file>