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60" r:id="rId6"/>
    <p:sldId id="261" r:id="rId7"/>
    <p:sldId id="269" r:id="rId8"/>
    <p:sldId id="258" r:id="rId9"/>
    <p:sldId id="262" r:id="rId10"/>
    <p:sldId id="271" r:id="rId11"/>
    <p:sldId id="263" r:id="rId12"/>
    <p:sldId id="264" r:id="rId13"/>
    <p:sldId id="265" r:id="rId14"/>
    <p:sldId id="266" r:id="rId15"/>
    <p:sldId id="270" r:id="rId16"/>
    <p:sldId id="268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240E-6CF4-4986-A9E4-A172F89B083C}" type="datetimeFigureOut">
              <a:rPr lang="sk-SK" smtClean="0"/>
              <a:pPr/>
              <a:t>13. 12. 2017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7AB4-0DA5-420F-B736-BFD4AAC48A9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natechnika.sk/" TargetMode="External"/><Relationship Id="rId2" Type="http://schemas.openxmlformats.org/officeDocument/2006/relationships/hyperlink" Target="mailto:lesnatechnika@lesnatechnika.s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 fontScale="90000"/>
          </a:bodyPr>
          <a:lstStyle/>
          <a:p>
            <a:r>
              <a:rPr lang="sk-SK" sz="1300" b="1" i="1" dirty="0" smtClean="0"/>
              <a:t/>
            </a:r>
            <a:br>
              <a:rPr lang="sk-SK" sz="1300" b="1" i="1" dirty="0" smtClean="0"/>
            </a:br>
            <a:r>
              <a:rPr lang="sk-SK" sz="1300" b="1" i="1" dirty="0" smtClean="0"/>
              <a:t/>
            </a:r>
            <a:br>
              <a:rPr lang="sk-SK" sz="1300" b="1" i="1" dirty="0" smtClean="0"/>
            </a:br>
            <a:r>
              <a:rPr lang="sk-SK" sz="1300" b="1" i="1" dirty="0" smtClean="0"/>
              <a:t/>
            </a:r>
            <a:br>
              <a:rPr lang="sk-SK" sz="1300" b="1" i="1" dirty="0" smtClean="0"/>
            </a:br>
            <a:r>
              <a:rPr lang="sk-SK" sz="3600" b="1" i="1" dirty="0" smtClean="0"/>
              <a:t>Róbert </a:t>
            </a:r>
            <a:r>
              <a:rPr lang="sk-SK" sz="3600" b="1" i="1" dirty="0" err="1" smtClean="0"/>
              <a:t>Bartuš</a:t>
            </a:r>
            <a:r>
              <a:rPr lang="sk-SK" sz="3600" b="1" i="1" dirty="0" smtClean="0"/>
              <a:t>, s.r.o. - LESNÁ TECHNIKA</a:t>
            </a:r>
            <a:r>
              <a:rPr lang="sk-SK" sz="1300" b="1" dirty="0" smtClean="0"/>
              <a:t/>
            </a:r>
            <a:br>
              <a:rPr lang="sk-SK" sz="1300" b="1" dirty="0" smtClean="0"/>
            </a:br>
            <a:r>
              <a:rPr lang="sk-SK" sz="1800" dirty="0" smtClean="0"/>
              <a:t>Slnečná č. 339/2, 962 37 Kováčová</a:t>
            </a:r>
            <a:br>
              <a:rPr lang="sk-SK" sz="1800" dirty="0" smtClean="0"/>
            </a:br>
            <a:r>
              <a:rPr lang="sk-SK" sz="1800" dirty="0" smtClean="0"/>
              <a:t>Tel: +421 45 5445570, 569      MT: +421 905 332 456</a:t>
            </a:r>
            <a:r>
              <a:rPr lang="sk-SK" sz="1300" dirty="0" smtClean="0"/>
              <a:t/>
            </a:r>
            <a:br>
              <a:rPr lang="sk-SK" sz="1300" dirty="0" smtClean="0"/>
            </a:br>
            <a:r>
              <a:rPr lang="sk-SK" sz="2000" i="1" dirty="0" smtClean="0"/>
              <a:t>e-mail : </a:t>
            </a:r>
            <a:r>
              <a:rPr lang="sk-SK" sz="2000" i="1" u="sng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lesnatechnika@lesnatechnika.sk</a:t>
            </a:r>
            <a:r>
              <a:rPr lang="sk-SK" sz="2000" i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br>
              <a:rPr lang="sk-SK" sz="20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000" i="1" u="sng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www.lesnatechnika.sk</a:t>
            </a:r>
            <a:r>
              <a:rPr lang="sk-SK" sz="800" i="1" u="sng" dirty="0" smtClean="0"/>
              <a:t/>
            </a:r>
            <a:br>
              <a:rPr lang="sk-SK" sz="800" i="1" u="sng" dirty="0" smtClean="0"/>
            </a:br>
            <a:r>
              <a:rPr lang="sk-SK" sz="2000" i="1" u="sng" dirty="0" smtClean="0"/>
              <a:t/>
            </a:r>
            <a:br>
              <a:rPr lang="sk-SK" sz="2000" i="1" u="sng" dirty="0" smtClean="0"/>
            </a:br>
            <a:r>
              <a:rPr lang="sk-SK" sz="2000" i="1" u="sng" dirty="0" smtClean="0"/>
              <a:t/>
            </a:r>
            <a:br>
              <a:rPr lang="sk-SK" sz="2000" i="1" u="sng" dirty="0" smtClean="0"/>
            </a:br>
            <a:r>
              <a:rPr lang="sk-SK" sz="5300" b="1" u="sng" dirty="0" smtClean="0">
                <a:solidFill>
                  <a:srgbClr val="00B050"/>
                </a:solidFill>
              </a:rPr>
              <a:t>Technológia pre prírode blízke obhospodarovanie lesa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5" name="Obrázok 4" descr="logo lesna technika.jpg"/>
          <p:cNvPicPr>
            <a:picLocks noChangeAspect="1"/>
          </p:cNvPicPr>
          <p:nvPr/>
        </p:nvPicPr>
        <p:blipFill>
          <a:blip r:embed="rId4"/>
          <a:srcRect l="3541" t="15044" r="3519" b="13546"/>
          <a:stretch>
            <a:fillRect/>
          </a:stretch>
        </p:blipFill>
        <p:spPr>
          <a:xfrm>
            <a:off x="2714612" y="4429132"/>
            <a:ext cx="3750493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dirty="0"/>
          </a:p>
        </p:txBody>
      </p:sp>
      <p:pic>
        <p:nvPicPr>
          <p:cNvPr id="6" name="Picture 2" descr="robertbartus"/>
          <p:cNvPicPr>
            <a:picLocks noChangeAspect="1" noChangeArrowheads="1"/>
          </p:cNvPicPr>
          <p:nvPr/>
        </p:nvPicPr>
        <p:blipFill>
          <a:blip r:embed="rId2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IMG_0001.jpg"/>
          <p:cNvPicPr>
            <a:picLocks noChangeAspect="1"/>
          </p:cNvPicPr>
          <p:nvPr/>
        </p:nvPicPr>
        <p:blipFill>
          <a:blip r:embed="rId3"/>
          <a:srcRect t="5211"/>
          <a:stretch>
            <a:fillRect/>
          </a:stretch>
        </p:blipFill>
        <p:spPr>
          <a:xfrm>
            <a:off x="571472" y="2571744"/>
            <a:ext cx="8219228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sk-SK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k-SK" sz="4000" b="1" dirty="0" err="1" smtClean="0">
                <a:solidFill>
                  <a:srgbClr val="0070C0"/>
                </a:solidFill>
              </a:rPr>
              <a:t>Pick-up</a:t>
            </a:r>
            <a:r>
              <a:rPr lang="sk-SK" sz="4000" b="1" dirty="0" smtClean="0">
                <a:solidFill>
                  <a:srgbClr val="0070C0"/>
                </a:solidFill>
              </a:rPr>
              <a:t> /ťahač </a:t>
            </a:r>
          </a:p>
          <a:p>
            <a:pPr lvl="1"/>
            <a:r>
              <a:rPr lang="sk-SK" dirty="0" smtClean="0"/>
              <a:t>Pohon 4x4, </a:t>
            </a:r>
            <a:r>
              <a:rPr lang="cs-CZ" dirty="0" err="1" smtClean="0"/>
              <a:t>úžitkové</a:t>
            </a:r>
            <a:r>
              <a:rPr lang="cs-CZ" dirty="0" smtClean="0"/>
              <a:t> vozidlo</a:t>
            </a:r>
            <a:endParaRPr lang="sk-SK" dirty="0" smtClean="0"/>
          </a:p>
          <a:p>
            <a:pPr lvl="1"/>
            <a:r>
              <a:rPr lang="cs-CZ" dirty="0" smtClean="0"/>
              <a:t>Motor je naftový </a:t>
            </a:r>
            <a:r>
              <a:rPr lang="cs-CZ" b="1" dirty="0" err="1" smtClean="0"/>
              <a:t>šesťvalec</a:t>
            </a:r>
            <a:r>
              <a:rPr lang="cs-CZ" dirty="0" smtClean="0"/>
              <a:t> s 24 </a:t>
            </a:r>
            <a:r>
              <a:rPr lang="cs-CZ" dirty="0" err="1" smtClean="0"/>
              <a:t>ventilmi</a:t>
            </a:r>
            <a:r>
              <a:rPr lang="cs-CZ" dirty="0" smtClean="0"/>
              <a:t>, rozvod typu DOHC</a:t>
            </a:r>
            <a:endParaRPr lang="sk-SK" dirty="0" smtClean="0"/>
          </a:p>
          <a:p>
            <a:pPr lvl="1"/>
            <a:r>
              <a:rPr lang="cs-CZ" dirty="0" smtClean="0"/>
              <a:t>obsah / objem </a:t>
            </a:r>
            <a:r>
              <a:rPr lang="cs-CZ" b="1" dirty="0" smtClean="0"/>
              <a:t>2 967 cm3</a:t>
            </a:r>
            <a:r>
              <a:rPr lang="cs-CZ" dirty="0" smtClean="0"/>
              <a:t> (3.0 litre)</a:t>
            </a:r>
            <a:endParaRPr lang="sk-SK" dirty="0" smtClean="0"/>
          </a:p>
          <a:p>
            <a:pPr lvl="1"/>
            <a:r>
              <a:rPr lang="cs-CZ" dirty="0" smtClean="0"/>
              <a:t>výkon 165 kW/</a:t>
            </a:r>
            <a:r>
              <a:rPr lang="cs-CZ" b="1" dirty="0" smtClean="0"/>
              <a:t>224 </a:t>
            </a:r>
            <a:r>
              <a:rPr lang="cs-CZ" dirty="0" smtClean="0"/>
              <a:t>koní</a:t>
            </a:r>
            <a:r>
              <a:rPr lang="cs-CZ" b="1" dirty="0" smtClean="0"/>
              <a:t> </a:t>
            </a:r>
            <a:r>
              <a:rPr lang="cs-CZ" i="1" dirty="0" smtClean="0"/>
              <a:t>(**</a:t>
            </a:r>
            <a:r>
              <a:rPr lang="cs-CZ" i="1" dirty="0" err="1" smtClean="0"/>
              <a:t>menej</a:t>
            </a:r>
            <a:r>
              <a:rPr lang="cs-CZ" i="1" dirty="0" smtClean="0"/>
              <a:t> výkonná </a:t>
            </a:r>
            <a:r>
              <a:rPr lang="cs-CZ" i="1" dirty="0" err="1" smtClean="0"/>
              <a:t>verzia</a:t>
            </a:r>
            <a:r>
              <a:rPr lang="cs-CZ" i="1" dirty="0" smtClean="0"/>
              <a:t> má 150kW/204 koní)</a:t>
            </a:r>
            <a:endParaRPr lang="sk-SK" dirty="0" smtClean="0"/>
          </a:p>
          <a:p>
            <a:pPr lvl="1"/>
            <a:r>
              <a:rPr lang="cs-CZ" dirty="0" err="1" smtClean="0"/>
              <a:t>maximálny</a:t>
            </a:r>
            <a:r>
              <a:rPr lang="cs-CZ" dirty="0" smtClean="0"/>
              <a:t> </a:t>
            </a:r>
            <a:r>
              <a:rPr lang="cs-CZ" dirty="0" err="1" smtClean="0"/>
              <a:t>krútiaci</a:t>
            </a:r>
            <a:r>
              <a:rPr lang="cs-CZ" dirty="0" smtClean="0"/>
              <a:t> moment </a:t>
            </a:r>
            <a:r>
              <a:rPr lang="cs-CZ" b="1" dirty="0" smtClean="0"/>
              <a:t>550</a:t>
            </a:r>
            <a:r>
              <a:rPr lang="cs-CZ" dirty="0" smtClean="0"/>
              <a:t> </a:t>
            </a:r>
            <a:r>
              <a:rPr lang="cs-CZ" dirty="0" err="1" smtClean="0"/>
              <a:t>N.m</a:t>
            </a:r>
            <a:r>
              <a:rPr lang="cs-CZ" dirty="0" smtClean="0"/>
              <a:t>../1 250 až 3 000 </a:t>
            </a:r>
            <a:r>
              <a:rPr lang="cs-CZ" dirty="0" err="1" smtClean="0"/>
              <a:t>ot</a:t>
            </a:r>
            <a:r>
              <a:rPr lang="cs-CZ" dirty="0" smtClean="0"/>
              <a:t>/min.</a:t>
            </a:r>
            <a:endParaRPr lang="sk-SK" dirty="0" smtClean="0"/>
          </a:p>
          <a:p>
            <a:pPr lvl="1"/>
            <a:r>
              <a:rPr lang="cs-CZ" dirty="0" err="1" smtClean="0"/>
              <a:t>Prevodovka</a:t>
            </a:r>
            <a:r>
              <a:rPr lang="cs-CZ" dirty="0" smtClean="0"/>
              <a:t> je automatická </a:t>
            </a:r>
            <a:r>
              <a:rPr lang="cs-CZ" i="1" dirty="0" smtClean="0"/>
              <a:t>(**</a:t>
            </a:r>
            <a:r>
              <a:rPr lang="cs-CZ" i="1" dirty="0" err="1" smtClean="0"/>
              <a:t>menej</a:t>
            </a:r>
            <a:r>
              <a:rPr lang="cs-CZ" i="1" dirty="0" smtClean="0"/>
              <a:t> výkonná </a:t>
            </a:r>
            <a:r>
              <a:rPr lang="cs-CZ" i="1" dirty="0" err="1" smtClean="0"/>
              <a:t>verzia</a:t>
            </a:r>
            <a:r>
              <a:rPr lang="cs-CZ" i="1" dirty="0" smtClean="0"/>
              <a:t> má </a:t>
            </a:r>
            <a:r>
              <a:rPr lang="cs-CZ" i="1" dirty="0" err="1" smtClean="0"/>
              <a:t>prevodovku</a:t>
            </a:r>
            <a:r>
              <a:rPr lang="cs-CZ" i="1" dirty="0" smtClean="0"/>
              <a:t> </a:t>
            </a:r>
            <a:r>
              <a:rPr lang="cs-CZ" i="1" dirty="0" err="1" smtClean="0"/>
              <a:t>mechanickú</a:t>
            </a:r>
            <a:r>
              <a:rPr lang="cs-CZ" i="1" dirty="0" smtClean="0"/>
              <a:t>)</a:t>
            </a:r>
            <a:endParaRPr lang="sk-SK" dirty="0" smtClean="0"/>
          </a:p>
          <a:p>
            <a:pPr lvl="1"/>
            <a:r>
              <a:rPr lang="cs-CZ" dirty="0" smtClean="0"/>
              <a:t>Pohon 4x4 je </a:t>
            </a:r>
            <a:r>
              <a:rPr lang="cs-CZ" dirty="0" err="1" smtClean="0"/>
              <a:t>pripojiteľný</a:t>
            </a:r>
            <a:endParaRPr lang="sk-SK" dirty="0" smtClean="0"/>
          </a:p>
          <a:p>
            <a:pPr lvl="1"/>
            <a:r>
              <a:rPr lang="cs-CZ" dirty="0" err="1" smtClean="0"/>
              <a:t>Uzávierka</a:t>
            </a:r>
            <a:r>
              <a:rPr lang="cs-CZ" dirty="0" smtClean="0"/>
              <a:t> </a:t>
            </a:r>
            <a:r>
              <a:rPr lang="cs-CZ" dirty="0" err="1" smtClean="0"/>
              <a:t>zadného</a:t>
            </a:r>
            <a:r>
              <a:rPr lang="cs-CZ" dirty="0" smtClean="0"/>
              <a:t> diferenciálu </a:t>
            </a:r>
            <a:r>
              <a:rPr lang="cs-CZ" b="1" dirty="0" smtClean="0"/>
              <a:t>100</a:t>
            </a:r>
            <a:r>
              <a:rPr lang="cs-CZ" dirty="0" smtClean="0"/>
              <a:t>% </a:t>
            </a:r>
            <a:endParaRPr lang="sk-SK" dirty="0" smtClean="0"/>
          </a:p>
          <a:p>
            <a:pPr lvl="1"/>
            <a:r>
              <a:rPr lang="cs-CZ" dirty="0" err="1" smtClean="0"/>
              <a:t>Užitočná</a:t>
            </a:r>
            <a:r>
              <a:rPr lang="cs-CZ" dirty="0" smtClean="0"/>
              <a:t> </a:t>
            </a:r>
            <a:r>
              <a:rPr lang="cs-CZ" dirty="0" err="1" smtClean="0"/>
              <a:t>záťaž</a:t>
            </a:r>
            <a:r>
              <a:rPr lang="cs-CZ" dirty="0" smtClean="0"/>
              <a:t> na </a:t>
            </a:r>
            <a:r>
              <a:rPr lang="cs-CZ" dirty="0" err="1" smtClean="0"/>
              <a:t>korbe</a:t>
            </a:r>
            <a:r>
              <a:rPr lang="cs-CZ" dirty="0" smtClean="0"/>
              <a:t> je  </a:t>
            </a:r>
            <a:r>
              <a:rPr lang="cs-CZ" b="1" dirty="0" smtClean="0"/>
              <a:t>800 </a:t>
            </a:r>
            <a:r>
              <a:rPr lang="cs-CZ" dirty="0" smtClean="0"/>
              <a:t>kg (</a:t>
            </a:r>
            <a:r>
              <a:rPr lang="cs-CZ" dirty="0" err="1" smtClean="0"/>
              <a:t>Heavy</a:t>
            </a:r>
            <a:r>
              <a:rPr lang="cs-CZ" dirty="0" smtClean="0"/>
              <a:t> Duty </a:t>
            </a:r>
            <a:r>
              <a:rPr lang="cs-CZ" dirty="0" err="1" smtClean="0"/>
              <a:t>pruženie</a:t>
            </a:r>
            <a:r>
              <a:rPr lang="cs-CZ" dirty="0" smtClean="0"/>
              <a:t>)</a:t>
            </a:r>
            <a:endParaRPr lang="sk-SK" dirty="0" smtClean="0"/>
          </a:p>
          <a:p>
            <a:pPr lvl="1"/>
            <a:r>
              <a:rPr lang="cs-CZ" dirty="0" err="1" smtClean="0"/>
              <a:t>Najvyššia</a:t>
            </a:r>
            <a:r>
              <a:rPr lang="cs-CZ" dirty="0" smtClean="0"/>
              <a:t> </a:t>
            </a:r>
            <a:r>
              <a:rPr lang="cs-CZ" dirty="0" err="1" smtClean="0"/>
              <a:t>motorizácia</a:t>
            </a:r>
            <a:r>
              <a:rPr lang="cs-CZ" dirty="0" smtClean="0"/>
              <a:t> „</a:t>
            </a:r>
            <a:r>
              <a:rPr lang="cs-CZ" dirty="0" err="1" smtClean="0"/>
              <a:t>utiahne</a:t>
            </a:r>
            <a:r>
              <a:rPr lang="cs-CZ" dirty="0" smtClean="0"/>
              <a:t>“ až </a:t>
            </a:r>
            <a:r>
              <a:rPr lang="cs-CZ" b="1" dirty="0" smtClean="0"/>
              <a:t>2 500 </a:t>
            </a:r>
            <a:r>
              <a:rPr lang="cs-CZ" dirty="0" smtClean="0"/>
              <a:t>kg nákladu</a:t>
            </a:r>
            <a:endParaRPr lang="sk-SK" dirty="0" smtClean="0"/>
          </a:p>
          <a:p>
            <a:pPr lvl="1"/>
            <a:r>
              <a:rPr lang="cs-CZ" dirty="0" smtClean="0"/>
              <a:t>(tzn. náklad na </a:t>
            </a:r>
            <a:r>
              <a:rPr lang="cs-CZ" dirty="0" err="1" smtClean="0"/>
              <a:t>korbe</a:t>
            </a:r>
            <a:r>
              <a:rPr lang="cs-CZ" dirty="0" smtClean="0"/>
              <a:t>  + náklad na </a:t>
            </a:r>
            <a:r>
              <a:rPr lang="cs-CZ" dirty="0" err="1" smtClean="0"/>
              <a:t>prívese</a:t>
            </a:r>
            <a:r>
              <a:rPr lang="cs-CZ" dirty="0" smtClean="0"/>
              <a:t>).</a:t>
            </a:r>
            <a:endParaRPr lang="sk-SK" dirty="0" smtClean="0"/>
          </a:p>
          <a:p>
            <a:pPr lvl="1"/>
            <a:r>
              <a:rPr lang="cs-CZ" dirty="0" smtClean="0"/>
              <a:t>Brzdy na </a:t>
            </a:r>
            <a:r>
              <a:rPr lang="cs-CZ" dirty="0" err="1" smtClean="0"/>
              <a:t>zadnej</a:t>
            </a:r>
            <a:r>
              <a:rPr lang="cs-CZ" dirty="0" smtClean="0"/>
              <a:t> </a:t>
            </a:r>
            <a:r>
              <a:rPr lang="cs-CZ" dirty="0" err="1" smtClean="0"/>
              <a:t>náprave</a:t>
            </a:r>
            <a:r>
              <a:rPr lang="cs-CZ" dirty="0" smtClean="0"/>
              <a:t> </a:t>
            </a:r>
            <a:r>
              <a:rPr lang="cs-CZ" dirty="0" err="1" smtClean="0"/>
              <a:t>sú</a:t>
            </a:r>
            <a:r>
              <a:rPr lang="cs-CZ" dirty="0" smtClean="0"/>
              <a:t> hydraulické</a:t>
            </a:r>
            <a:endParaRPr lang="sk-SK" dirty="0" smtClean="0"/>
          </a:p>
          <a:p>
            <a:pPr lvl="1"/>
            <a:r>
              <a:rPr lang="cs-CZ" dirty="0" smtClean="0"/>
              <a:t>Pneumatiky </a:t>
            </a:r>
            <a:r>
              <a:rPr lang="cs-CZ" dirty="0" err="1" smtClean="0"/>
              <a:t>sú</a:t>
            </a:r>
            <a:r>
              <a:rPr lang="cs-CZ" dirty="0" smtClean="0"/>
              <a:t> montované na </a:t>
            </a:r>
            <a:r>
              <a:rPr lang="cs-CZ" b="1" dirty="0" smtClean="0"/>
              <a:t>20</a:t>
            </a:r>
            <a:r>
              <a:rPr lang="cs-CZ" dirty="0" smtClean="0"/>
              <a:t> palcových </a:t>
            </a:r>
            <a:r>
              <a:rPr lang="cs-CZ" dirty="0" err="1" smtClean="0"/>
              <a:t>diskoch</a:t>
            </a:r>
            <a:r>
              <a:rPr lang="cs-CZ" dirty="0" smtClean="0"/>
              <a:t>.</a:t>
            </a:r>
            <a:endParaRPr lang="sk-SK" dirty="0" smtClean="0"/>
          </a:p>
          <a:p>
            <a:pPr lvl="1"/>
            <a:r>
              <a:rPr lang="cs-CZ" dirty="0" smtClean="0"/>
              <a:t>Asistent Offroad ABS</a:t>
            </a:r>
            <a:endParaRPr lang="sk-SK" dirty="0" smtClean="0"/>
          </a:p>
          <a:p>
            <a:pPr lvl="1"/>
            <a:r>
              <a:rPr lang="cs-CZ" dirty="0" err="1" smtClean="0"/>
              <a:t>Riadenie</a:t>
            </a:r>
            <a:r>
              <a:rPr lang="cs-CZ" dirty="0" smtClean="0"/>
              <a:t> </a:t>
            </a:r>
            <a:r>
              <a:rPr lang="cs-CZ" dirty="0" err="1" smtClean="0"/>
              <a:t>servotronic</a:t>
            </a:r>
            <a:endParaRPr lang="sk-SK" dirty="0" smtClean="0"/>
          </a:p>
          <a:p>
            <a:pPr lvl="1"/>
            <a:r>
              <a:rPr lang="cs-CZ" dirty="0" err="1" smtClean="0"/>
              <a:t>Podvozok</a:t>
            </a:r>
            <a:r>
              <a:rPr lang="cs-CZ" dirty="0" smtClean="0"/>
              <a:t> je </a:t>
            </a:r>
            <a:r>
              <a:rPr lang="cs-CZ" dirty="0" err="1" smtClean="0"/>
              <a:t>opancierovaný</a:t>
            </a:r>
            <a:r>
              <a:rPr lang="cs-CZ" dirty="0" smtClean="0"/>
              <a:t> (motor, převodovka, nádrž, diferenciál)</a:t>
            </a:r>
            <a:endParaRPr lang="sk-SK" dirty="0" smtClean="0"/>
          </a:p>
          <a:p>
            <a:pPr lvl="1"/>
            <a:r>
              <a:rPr lang="cs-CZ" dirty="0" smtClean="0"/>
              <a:t>Počet </a:t>
            </a:r>
            <a:r>
              <a:rPr lang="cs-CZ" dirty="0" err="1" smtClean="0"/>
              <a:t>miest</a:t>
            </a:r>
            <a:r>
              <a:rPr lang="cs-CZ" dirty="0" smtClean="0"/>
              <a:t> na </a:t>
            </a:r>
            <a:r>
              <a:rPr lang="cs-CZ" dirty="0" err="1" smtClean="0"/>
              <a:t>sedenie</a:t>
            </a:r>
            <a:r>
              <a:rPr lang="cs-CZ" dirty="0" smtClean="0"/>
              <a:t>: 5</a:t>
            </a:r>
            <a:endParaRPr lang="sk-SK" dirty="0" smtClean="0"/>
          </a:p>
          <a:p>
            <a:pPr lvl="1"/>
            <a:r>
              <a:rPr lang="cs-CZ" dirty="0" smtClean="0"/>
              <a:t>Interiér je </a:t>
            </a:r>
            <a:r>
              <a:rPr lang="cs-CZ" dirty="0" err="1" smtClean="0"/>
              <a:t>priestranný</a:t>
            </a:r>
            <a:r>
              <a:rPr lang="cs-CZ" dirty="0" smtClean="0"/>
              <a:t> (chlap s výškou okolo 188 cm si </a:t>
            </a:r>
            <a:r>
              <a:rPr lang="cs-CZ" dirty="0" err="1" smtClean="0"/>
              <a:t>nájde</a:t>
            </a:r>
            <a:r>
              <a:rPr lang="cs-CZ" dirty="0" smtClean="0"/>
              <a:t> </a:t>
            </a:r>
            <a:r>
              <a:rPr lang="cs-CZ" dirty="0" err="1" smtClean="0"/>
              <a:t>ešte</a:t>
            </a:r>
            <a:r>
              <a:rPr lang="cs-CZ" dirty="0" smtClean="0"/>
              <a:t> 15 </a:t>
            </a:r>
            <a:r>
              <a:rPr lang="cs-CZ" dirty="0" err="1" smtClean="0"/>
              <a:t>centimetrovú</a:t>
            </a:r>
            <a:r>
              <a:rPr lang="cs-CZ" dirty="0" smtClean="0"/>
              <a:t> </a:t>
            </a:r>
            <a:endParaRPr lang="sk-SK" dirty="0" smtClean="0"/>
          </a:p>
          <a:p>
            <a:pPr lvl="1"/>
            <a:r>
              <a:rPr lang="cs-CZ" dirty="0" smtClean="0"/>
              <a:t>rezervu nad hlavou).</a:t>
            </a:r>
            <a:endParaRPr lang="sk-SK" dirty="0" smtClean="0"/>
          </a:p>
          <a:p>
            <a:pPr lvl="1"/>
            <a:r>
              <a:rPr lang="cs-CZ" dirty="0" err="1" smtClean="0"/>
              <a:t>Navijak</a:t>
            </a:r>
            <a:r>
              <a:rPr lang="cs-CZ" dirty="0" smtClean="0"/>
              <a:t> s </a:t>
            </a:r>
            <a:r>
              <a:rPr lang="cs-CZ" dirty="0" err="1" smtClean="0"/>
              <a:t>ťažnou</a:t>
            </a:r>
            <a:r>
              <a:rPr lang="cs-CZ" dirty="0" smtClean="0"/>
              <a:t> silou 3,5T v </a:t>
            </a:r>
            <a:r>
              <a:rPr lang="cs-CZ" dirty="0" err="1" smtClean="0"/>
              <a:t>prednom</a:t>
            </a:r>
            <a:r>
              <a:rPr lang="cs-CZ" dirty="0" smtClean="0"/>
              <a:t> nárazníku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" name="Zástupný symbol obsahu 4" descr="kalamita 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958" r="13443"/>
          <a:stretch>
            <a:fillRect/>
          </a:stretch>
        </p:blipFill>
        <p:spPr>
          <a:xfrm>
            <a:off x="4572000" y="2086776"/>
            <a:ext cx="4071966" cy="3407043"/>
          </a:xfrm>
        </p:spPr>
      </p:pic>
      <p:pic>
        <p:nvPicPr>
          <p:cNvPr id="8194" name="Picture 2" descr="robertbartus"/>
          <p:cNvPicPr>
            <a:picLocks noChangeAspect="1" noChangeArrowheads="1"/>
          </p:cNvPicPr>
          <p:nvPr/>
        </p:nvPicPr>
        <p:blipFill>
          <a:blip r:embed="rId3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 descr="Kalamita 13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727" t="15311" r="6367" b="15846"/>
          <a:stretch>
            <a:fillRect/>
          </a:stretch>
        </p:blipFill>
        <p:spPr>
          <a:xfrm>
            <a:off x="4014784" y="3214686"/>
            <a:ext cx="4972084" cy="207170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cs-CZ" sz="3500" b="1" dirty="0" err="1" smtClean="0">
                <a:solidFill>
                  <a:srgbClr val="0070C0"/>
                </a:solidFill>
              </a:rPr>
              <a:t>Príves</a:t>
            </a:r>
            <a:r>
              <a:rPr lang="cs-CZ" sz="3500" b="1" dirty="0" smtClean="0">
                <a:solidFill>
                  <a:srgbClr val="0070C0"/>
                </a:solidFill>
              </a:rPr>
              <a:t> nákladný </a:t>
            </a:r>
            <a:r>
              <a:rPr lang="cs-CZ" sz="3500" b="1" dirty="0" err="1" smtClean="0">
                <a:solidFill>
                  <a:srgbClr val="0070C0"/>
                </a:solidFill>
              </a:rPr>
              <a:t>dvojnápravový</a:t>
            </a:r>
            <a:r>
              <a:rPr lang="cs-CZ" sz="3500" b="1" dirty="0" smtClean="0">
                <a:solidFill>
                  <a:srgbClr val="0070C0"/>
                </a:solidFill>
              </a:rPr>
              <a:t> </a:t>
            </a:r>
            <a:r>
              <a:rPr lang="cs-CZ" sz="3500" b="1" dirty="0" err="1" smtClean="0">
                <a:solidFill>
                  <a:srgbClr val="0070C0"/>
                </a:solidFill>
              </a:rPr>
              <a:t>brzdený</a:t>
            </a:r>
            <a:r>
              <a:rPr lang="cs-CZ" sz="3500" b="1" dirty="0" smtClean="0">
                <a:solidFill>
                  <a:srgbClr val="0070C0"/>
                </a:solidFill>
              </a:rPr>
              <a:t>:</a:t>
            </a:r>
            <a:r>
              <a:rPr lang="cs-CZ" dirty="0" smtClean="0"/>
              <a:t>				</a:t>
            </a:r>
            <a:endParaRPr lang="sk-SK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Šírka</a:t>
            </a:r>
            <a:r>
              <a:rPr lang="cs-CZ" sz="2900" dirty="0" smtClean="0"/>
              <a:t> </a:t>
            </a:r>
            <a:r>
              <a:rPr lang="cs-CZ" sz="2900" dirty="0" err="1" smtClean="0"/>
              <a:t>ložnej</a:t>
            </a:r>
            <a:r>
              <a:rPr lang="cs-CZ" sz="2900" dirty="0" smtClean="0"/>
              <a:t> plochy: 2 100 mm 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Dĺžka</a:t>
            </a:r>
            <a:r>
              <a:rPr lang="cs-CZ" sz="2900" dirty="0" smtClean="0"/>
              <a:t> </a:t>
            </a:r>
            <a:r>
              <a:rPr lang="cs-CZ" sz="2900" dirty="0" err="1" smtClean="0"/>
              <a:t>ložnej</a:t>
            </a:r>
            <a:r>
              <a:rPr lang="cs-CZ" sz="2900" dirty="0" smtClean="0"/>
              <a:t> plochy:: 4 500 mm </a:t>
            </a:r>
            <a:endParaRPr lang="sk-SK" sz="2900" dirty="0" smtClean="0"/>
          </a:p>
          <a:p>
            <a:pPr lvl="1"/>
            <a:r>
              <a:rPr lang="cs-CZ" sz="2900" dirty="0" smtClean="0"/>
              <a:t>*Výška </a:t>
            </a:r>
            <a:r>
              <a:rPr lang="cs-CZ" sz="2900" dirty="0" err="1" smtClean="0"/>
              <a:t>bočníc</a:t>
            </a:r>
            <a:r>
              <a:rPr lang="cs-CZ" sz="2900" dirty="0" smtClean="0"/>
              <a:t>: 400 mm, bočnice </a:t>
            </a:r>
            <a:r>
              <a:rPr lang="cs-CZ" sz="2900" dirty="0" err="1" smtClean="0"/>
              <a:t>sú</a:t>
            </a:r>
            <a:r>
              <a:rPr lang="cs-CZ" sz="2900" dirty="0" smtClean="0"/>
              <a:t> </a:t>
            </a:r>
            <a:r>
              <a:rPr lang="cs-CZ" sz="2900" dirty="0" err="1" smtClean="0"/>
              <a:t>odnímateľné</a:t>
            </a:r>
            <a:r>
              <a:rPr lang="cs-CZ" sz="2900" dirty="0" smtClean="0"/>
              <a:t> (</a:t>
            </a:r>
            <a:r>
              <a:rPr lang="cs-CZ" sz="2900" dirty="0" err="1" smtClean="0"/>
              <a:t>demontážou</a:t>
            </a:r>
            <a:r>
              <a:rPr lang="cs-CZ" sz="2900" dirty="0" smtClean="0"/>
              <a:t> </a:t>
            </a:r>
            <a:r>
              <a:rPr lang="cs-CZ" sz="2900" dirty="0" err="1" smtClean="0"/>
              <a:t>získate</a:t>
            </a:r>
            <a:r>
              <a:rPr lang="cs-CZ" sz="2900" dirty="0" smtClean="0"/>
              <a:t> plato)</a:t>
            </a:r>
            <a:endParaRPr lang="sk-SK" sz="2900" dirty="0" smtClean="0"/>
          </a:p>
          <a:p>
            <a:pPr lvl="1"/>
            <a:r>
              <a:rPr lang="cs-CZ" sz="2900" dirty="0" smtClean="0"/>
              <a:t>*Rohové </a:t>
            </a:r>
            <a:r>
              <a:rPr lang="cs-CZ" sz="2900" dirty="0" err="1" smtClean="0"/>
              <a:t>stĺpiky</a:t>
            </a:r>
            <a:r>
              <a:rPr lang="cs-CZ" sz="2900" dirty="0" smtClean="0"/>
              <a:t> </a:t>
            </a:r>
            <a:r>
              <a:rPr lang="cs-CZ" sz="2900" dirty="0" err="1" smtClean="0"/>
              <a:t>sú</a:t>
            </a:r>
            <a:r>
              <a:rPr lang="cs-CZ" sz="2900" dirty="0" smtClean="0"/>
              <a:t> </a:t>
            </a:r>
            <a:r>
              <a:rPr lang="cs-CZ" sz="2900" dirty="0" err="1" smtClean="0"/>
              <a:t>odnímateľné</a:t>
            </a:r>
            <a:r>
              <a:rPr lang="cs-CZ" sz="2900" dirty="0" smtClean="0"/>
              <a:t> (</a:t>
            </a:r>
            <a:r>
              <a:rPr lang="cs-CZ" sz="2900" dirty="0" err="1" smtClean="0"/>
              <a:t>demontážou</a:t>
            </a:r>
            <a:r>
              <a:rPr lang="cs-CZ" sz="2900" dirty="0" smtClean="0"/>
              <a:t> </a:t>
            </a:r>
            <a:r>
              <a:rPr lang="cs-CZ" sz="2900" dirty="0" err="1" smtClean="0"/>
              <a:t>získate</a:t>
            </a:r>
            <a:r>
              <a:rPr lang="cs-CZ" sz="2900" dirty="0" smtClean="0"/>
              <a:t> plato)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Kolesá</a:t>
            </a:r>
            <a:r>
              <a:rPr lang="cs-CZ" sz="2900" dirty="0" smtClean="0"/>
              <a:t> </a:t>
            </a:r>
            <a:r>
              <a:rPr lang="cs-CZ" sz="2900" dirty="0" err="1" smtClean="0"/>
              <a:t>sú</a:t>
            </a:r>
            <a:r>
              <a:rPr lang="cs-CZ" sz="2900" dirty="0" smtClean="0"/>
              <a:t> pod ložnou plochou</a:t>
            </a:r>
            <a:endParaRPr lang="sk-SK" sz="2900" dirty="0" smtClean="0"/>
          </a:p>
          <a:p>
            <a:pPr lvl="1"/>
            <a:r>
              <a:rPr lang="cs-CZ" sz="2900" dirty="0" smtClean="0"/>
              <a:t>*Celková </a:t>
            </a:r>
            <a:r>
              <a:rPr lang="cs-CZ" sz="2900" dirty="0" err="1" smtClean="0"/>
              <a:t>hmotnosť</a:t>
            </a:r>
            <a:r>
              <a:rPr lang="cs-CZ" sz="2900" dirty="0" smtClean="0"/>
              <a:t>  </a:t>
            </a:r>
            <a:r>
              <a:rPr lang="cs-CZ" sz="2900" dirty="0" err="1" smtClean="0"/>
              <a:t>prívesu</a:t>
            </a:r>
            <a:r>
              <a:rPr lang="cs-CZ" sz="2900" dirty="0" smtClean="0"/>
              <a:t>: 3 500 kg 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Užitočná</a:t>
            </a:r>
            <a:r>
              <a:rPr lang="cs-CZ" sz="2900" dirty="0" smtClean="0"/>
              <a:t> </a:t>
            </a:r>
            <a:r>
              <a:rPr lang="cs-CZ" sz="2900" dirty="0" err="1" smtClean="0"/>
              <a:t>nosnosť</a:t>
            </a:r>
            <a:r>
              <a:rPr lang="cs-CZ" sz="2900" dirty="0" smtClean="0"/>
              <a:t>: 2700 kg 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Podvozok</a:t>
            </a:r>
            <a:r>
              <a:rPr lang="cs-CZ" sz="2900" dirty="0" smtClean="0"/>
              <a:t> je </a:t>
            </a:r>
            <a:r>
              <a:rPr lang="cs-CZ" sz="2900" dirty="0" err="1" smtClean="0"/>
              <a:t>celopozinkovaný</a:t>
            </a:r>
            <a:endParaRPr lang="sk-SK" sz="2900" dirty="0" smtClean="0"/>
          </a:p>
          <a:p>
            <a:pPr lvl="1"/>
            <a:r>
              <a:rPr lang="cs-CZ" sz="2900" dirty="0" smtClean="0"/>
              <a:t>*Podlaha je protismyková </a:t>
            </a:r>
            <a:r>
              <a:rPr lang="cs-CZ" sz="2900" dirty="0" err="1" smtClean="0"/>
              <a:t>vodeodolná</a:t>
            </a:r>
            <a:endParaRPr lang="sk-SK" sz="2900" dirty="0" smtClean="0"/>
          </a:p>
          <a:p>
            <a:pPr lvl="1"/>
            <a:r>
              <a:rPr lang="cs-CZ" sz="2900" dirty="0" smtClean="0"/>
              <a:t>*Brzda je </a:t>
            </a:r>
            <a:r>
              <a:rPr lang="cs-CZ" sz="2900" dirty="0" err="1" smtClean="0"/>
              <a:t>nájazdová</a:t>
            </a:r>
            <a:r>
              <a:rPr lang="cs-CZ" sz="2900" dirty="0" smtClean="0"/>
              <a:t> s </a:t>
            </a:r>
            <a:r>
              <a:rPr lang="cs-CZ" sz="2900" dirty="0" err="1" smtClean="0"/>
              <a:t>cúvacou</a:t>
            </a:r>
            <a:r>
              <a:rPr lang="cs-CZ" sz="2900" dirty="0" smtClean="0"/>
              <a:t> automatikou </a:t>
            </a:r>
            <a:endParaRPr lang="sk-SK" sz="2900" dirty="0" smtClean="0"/>
          </a:p>
          <a:p>
            <a:pPr lvl="1"/>
            <a:r>
              <a:rPr lang="cs-CZ" sz="2900" dirty="0" smtClean="0"/>
              <a:t>*Oporné </a:t>
            </a:r>
            <a:r>
              <a:rPr lang="cs-CZ" sz="2900" dirty="0" err="1" smtClean="0"/>
              <a:t>koliesko</a:t>
            </a:r>
            <a:r>
              <a:rPr lang="cs-CZ" sz="2900" dirty="0" smtClean="0"/>
              <a:t> s </a:t>
            </a:r>
            <a:r>
              <a:rPr lang="cs-CZ" sz="2900" dirty="0" err="1" smtClean="0"/>
              <a:t>držiakom</a:t>
            </a:r>
            <a:r>
              <a:rPr lang="cs-CZ" sz="2900" dirty="0" smtClean="0"/>
              <a:t> 1 ks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Zakladacie</a:t>
            </a:r>
            <a:r>
              <a:rPr lang="cs-CZ" sz="2900" dirty="0" smtClean="0"/>
              <a:t> kliny 2 ks</a:t>
            </a:r>
            <a:endParaRPr lang="sk-SK" sz="2900" dirty="0" smtClean="0"/>
          </a:p>
          <a:p>
            <a:pPr lvl="1"/>
            <a:r>
              <a:rPr lang="cs-CZ" sz="2900" dirty="0" smtClean="0"/>
              <a:t>*Podlahové </a:t>
            </a:r>
            <a:r>
              <a:rPr lang="cs-CZ" sz="2900" dirty="0" err="1" smtClean="0"/>
              <a:t>kotevné</a:t>
            </a:r>
            <a:r>
              <a:rPr lang="cs-CZ" sz="2900" dirty="0" smtClean="0"/>
              <a:t> </a:t>
            </a:r>
            <a:r>
              <a:rPr lang="cs-CZ" sz="2900" dirty="0" err="1" smtClean="0"/>
              <a:t>oká</a:t>
            </a:r>
            <a:r>
              <a:rPr lang="cs-CZ" sz="2900" dirty="0" smtClean="0"/>
              <a:t> 8ks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Rezervné</a:t>
            </a:r>
            <a:r>
              <a:rPr lang="cs-CZ" sz="2900" dirty="0" smtClean="0"/>
              <a:t> koleso s </a:t>
            </a:r>
            <a:r>
              <a:rPr lang="cs-CZ" sz="2900" dirty="0" err="1" smtClean="0"/>
              <a:t>držiakom</a:t>
            </a:r>
            <a:r>
              <a:rPr lang="cs-CZ" sz="2900" dirty="0" smtClean="0"/>
              <a:t> 1 ks </a:t>
            </a:r>
            <a:endParaRPr lang="sk-SK" sz="2900" dirty="0" smtClean="0"/>
          </a:p>
          <a:p>
            <a:pPr lvl="1"/>
            <a:r>
              <a:rPr lang="cs-CZ" sz="2900" dirty="0" smtClean="0"/>
              <a:t>*Oporné nohy 2ks 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Nájazdová</a:t>
            </a:r>
            <a:r>
              <a:rPr lang="cs-CZ" sz="2900" dirty="0" smtClean="0"/>
              <a:t> rampa uložená pod ložnou plochou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Elektroinštalácia</a:t>
            </a:r>
            <a:r>
              <a:rPr lang="cs-CZ" sz="2900" dirty="0" smtClean="0"/>
              <a:t> 13 – </a:t>
            </a:r>
            <a:r>
              <a:rPr lang="cs-CZ" sz="2900" dirty="0" err="1" smtClean="0"/>
              <a:t>pol</a:t>
            </a:r>
            <a:r>
              <a:rPr lang="cs-CZ" sz="2900" dirty="0" smtClean="0"/>
              <a:t> / 7 – </a:t>
            </a:r>
            <a:r>
              <a:rPr lang="cs-CZ" sz="2900" dirty="0" err="1" smtClean="0"/>
              <a:t>pol</a:t>
            </a:r>
            <a:r>
              <a:rPr lang="cs-CZ" sz="2900" dirty="0" smtClean="0"/>
              <a:t> (</a:t>
            </a:r>
            <a:r>
              <a:rPr lang="cs-CZ" sz="2900" dirty="0" err="1" smtClean="0"/>
              <a:t>voliteľné</a:t>
            </a:r>
            <a:r>
              <a:rPr lang="cs-CZ" sz="2900" dirty="0" smtClean="0"/>
              <a:t>)</a:t>
            </a:r>
            <a:endParaRPr lang="sk-SK" sz="2900" dirty="0" smtClean="0"/>
          </a:p>
          <a:p>
            <a:pPr lvl="1"/>
            <a:r>
              <a:rPr lang="cs-CZ" sz="2900" dirty="0" smtClean="0"/>
              <a:t>*</a:t>
            </a:r>
            <a:r>
              <a:rPr lang="cs-CZ" sz="2900" dirty="0" err="1" smtClean="0"/>
              <a:t>Parkovacia</a:t>
            </a:r>
            <a:r>
              <a:rPr lang="cs-CZ" sz="2900" dirty="0" smtClean="0"/>
              <a:t> brzda </a:t>
            </a:r>
            <a:r>
              <a:rPr lang="cs-CZ" sz="2900" dirty="0" err="1" smtClean="0"/>
              <a:t>ručná</a:t>
            </a:r>
            <a:endParaRPr lang="sk-SK" sz="2900" dirty="0" smtClean="0"/>
          </a:p>
          <a:p>
            <a:endParaRPr lang="sk-SK" dirty="0"/>
          </a:p>
        </p:txBody>
      </p:sp>
      <p:pic>
        <p:nvPicPr>
          <p:cNvPr id="9218" name="Picture 2" descr="robertbartus"/>
          <p:cNvPicPr>
            <a:picLocks noChangeAspect="1" noChangeArrowheads="1"/>
          </p:cNvPicPr>
          <p:nvPr/>
        </p:nvPicPr>
        <p:blipFill>
          <a:blip r:embed="rId3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  Obsluha: 3-4 pracovníci </a:t>
            </a:r>
          </a:p>
          <a:p>
            <a:pPr>
              <a:buNone/>
            </a:pPr>
            <a:r>
              <a:rPr lang="sk-SK" dirty="0" smtClean="0"/>
              <a:t>			  ( 1 strojník, 2-3 sanačný pracovníci )</a:t>
            </a:r>
          </a:p>
          <a:p>
            <a:r>
              <a:rPr lang="sk-SK" dirty="0" smtClean="0"/>
              <a:t>  Spotreba: cca 20-25 LT nafty / </a:t>
            </a:r>
            <a:r>
              <a:rPr lang="sk-SK" dirty="0" err="1" smtClean="0"/>
              <a:t>smena</a:t>
            </a:r>
            <a:endParaRPr lang="sk-SK" dirty="0" smtClean="0"/>
          </a:p>
          <a:p>
            <a:r>
              <a:rPr lang="sk-SK" dirty="0" smtClean="0"/>
              <a:t>  MTH / </a:t>
            </a:r>
            <a:r>
              <a:rPr lang="sk-SK" dirty="0" err="1" smtClean="0"/>
              <a:t>smena</a:t>
            </a:r>
            <a:r>
              <a:rPr lang="sk-SK" dirty="0" smtClean="0"/>
              <a:t>: 5 – 6</a:t>
            </a:r>
          </a:p>
          <a:p>
            <a:r>
              <a:rPr lang="sk-SK" dirty="0" smtClean="0"/>
              <a:t>  Výkon / </a:t>
            </a:r>
            <a:r>
              <a:rPr lang="sk-SK" dirty="0" err="1" smtClean="0"/>
              <a:t>smena</a:t>
            </a:r>
            <a:r>
              <a:rPr lang="sk-SK" dirty="0" smtClean="0"/>
              <a:t>: cca *60 m3 (150 </a:t>
            </a:r>
            <a:r>
              <a:rPr lang="sk-SK" dirty="0" err="1" smtClean="0"/>
              <a:t>prm</a:t>
            </a:r>
            <a:r>
              <a:rPr lang="sk-SK" dirty="0" smtClean="0"/>
              <a:t>) </a:t>
            </a:r>
            <a:r>
              <a:rPr lang="sk-SK" sz="800" dirty="0" smtClean="0"/>
              <a:t>(*16-23)</a:t>
            </a:r>
          </a:p>
          <a:p>
            <a:r>
              <a:rPr lang="sk-SK" dirty="0" smtClean="0"/>
              <a:t>  Hodnota </a:t>
            </a:r>
            <a:r>
              <a:rPr lang="sk-SK" dirty="0" err="1" smtClean="0"/>
              <a:t>smeny</a:t>
            </a:r>
            <a:r>
              <a:rPr lang="sk-SK" dirty="0" smtClean="0"/>
              <a:t>: *660,- EUR s DPH </a:t>
            </a:r>
            <a:r>
              <a:rPr lang="sk-SK" sz="800" dirty="0" smtClean="0"/>
              <a:t>(*</a:t>
            </a:r>
            <a:r>
              <a:rPr lang="sk-SK" sz="800" dirty="0" err="1" smtClean="0"/>
              <a:t>službová</a:t>
            </a:r>
            <a:r>
              <a:rPr lang="sk-SK" sz="800" dirty="0" smtClean="0"/>
              <a:t> firma platca DPH)</a:t>
            </a:r>
            <a:endParaRPr lang="sk-SK" sz="800" dirty="0"/>
          </a:p>
        </p:txBody>
      </p:sp>
      <p:pic>
        <p:nvPicPr>
          <p:cNvPr id="10242" name="Picture 2" descr="robertbartus"/>
          <p:cNvPicPr>
            <a:picLocks noChangeAspect="1" noChangeArrowheads="1"/>
          </p:cNvPicPr>
          <p:nvPr/>
        </p:nvPicPr>
        <p:blipFill>
          <a:blip r:embed="rId2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>
              <a:buNone/>
            </a:pPr>
            <a:r>
              <a:rPr lang="sk-SK" dirty="0" smtClean="0"/>
              <a:t>	</a:t>
            </a:r>
            <a:r>
              <a:rPr lang="sk-SK" b="1" dirty="0" smtClean="0">
                <a:solidFill>
                  <a:srgbClr val="0070C0"/>
                </a:solidFill>
              </a:rPr>
              <a:t>Výška investície do kompletnej technológie:</a:t>
            </a:r>
          </a:p>
          <a:p>
            <a:pPr lvl="1"/>
            <a:r>
              <a:rPr lang="sk-SK" b="1" dirty="0" smtClean="0">
                <a:solidFill>
                  <a:srgbClr val="0070C0"/>
                </a:solidFill>
              </a:rPr>
              <a:t>  </a:t>
            </a:r>
            <a:r>
              <a:rPr lang="sk-SK" b="1" dirty="0" err="1" smtClean="0">
                <a:solidFill>
                  <a:srgbClr val="0070C0"/>
                </a:solidFill>
              </a:rPr>
              <a:t>štiepkovač</a:t>
            </a:r>
            <a:r>
              <a:rPr lang="sk-SK" b="1" dirty="0" smtClean="0">
                <a:solidFill>
                  <a:srgbClr val="0070C0"/>
                </a:solidFill>
              </a:rPr>
              <a:t> GM :		59 500,- EUR + DPH</a:t>
            </a:r>
          </a:p>
          <a:p>
            <a:pPr lvl="1"/>
            <a:r>
              <a:rPr lang="sk-SK" b="1" dirty="0" smtClean="0">
                <a:solidFill>
                  <a:srgbClr val="0070C0"/>
                </a:solidFill>
              </a:rPr>
              <a:t>  </a:t>
            </a:r>
            <a:r>
              <a:rPr lang="sk-SK" b="1" dirty="0" err="1" smtClean="0">
                <a:solidFill>
                  <a:srgbClr val="0070C0"/>
                </a:solidFill>
              </a:rPr>
              <a:t>pick-up</a:t>
            </a:r>
            <a:r>
              <a:rPr lang="sk-SK" b="1" dirty="0" smtClean="0">
                <a:solidFill>
                  <a:srgbClr val="0070C0"/>
                </a:solidFill>
              </a:rPr>
              <a:t> VW </a:t>
            </a:r>
            <a:r>
              <a:rPr lang="sk-SK" b="1" dirty="0" err="1" smtClean="0">
                <a:solidFill>
                  <a:srgbClr val="0070C0"/>
                </a:solidFill>
              </a:rPr>
              <a:t>Amarok</a:t>
            </a:r>
            <a:r>
              <a:rPr lang="sk-SK" b="1" dirty="0" smtClean="0">
                <a:solidFill>
                  <a:srgbClr val="0070C0"/>
                </a:solidFill>
              </a:rPr>
              <a:t> :	42 000,- EUR + DPH</a:t>
            </a:r>
          </a:p>
          <a:p>
            <a:pPr lvl="1"/>
            <a:r>
              <a:rPr lang="sk-SK" b="1" dirty="0" smtClean="0">
                <a:solidFill>
                  <a:srgbClr val="0070C0"/>
                </a:solidFill>
              </a:rPr>
              <a:t>  príves dvojosí:	  	  5 700,- EUR + DPH</a:t>
            </a:r>
          </a:p>
          <a:p>
            <a:pPr lvl="1">
              <a:buNone/>
            </a:pPr>
            <a:r>
              <a:rPr lang="sk-SK" b="1" dirty="0" smtClean="0">
                <a:solidFill>
                  <a:srgbClr val="0070C0"/>
                </a:solidFill>
              </a:rPr>
              <a:t>----------------------------------------------------------------- </a:t>
            </a:r>
          </a:p>
          <a:p>
            <a:pPr lvl="1">
              <a:buNone/>
            </a:pPr>
            <a:r>
              <a:rPr lang="sk-SK" b="1" dirty="0" smtClean="0">
                <a:solidFill>
                  <a:srgbClr val="0070C0"/>
                </a:solidFill>
              </a:rPr>
              <a:t>SPOLU:			        107 200,- EUR + DPH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robertbartus"/>
          <p:cNvPicPr>
            <a:picLocks noChangeAspect="1" noChangeArrowheads="1"/>
          </p:cNvPicPr>
          <p:nvPr/>
        </p:nvPicPr>
        <p:blipFill>
          <a:blip r:embed="rId2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dirty="0"/>
          </a:p>
        </p:txBody>
      </p:sp>
      <p:pic>
        <p:nvPicPr>
          <p:cNvPr id="4" name="Picture 2" descr="robertbartus"/>
          <p:cNvPicPr>
            <a:picLocks noChangeAspect="1" noChangeArrowheads="1"/>
          </p:cNvPicPr>
          <p:nvPr/>
        </p:nvPicPr>
        <p:blipFill>
          <a:blip r:embed="rId2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DSC00123.JPG"/>
          <p:cNvPicPr>
            <a:picLocks noChangeAspect="1"/>
          </p:cNvPicPr>
          <p:nvPr/>
        </p:nvPicPr>
        <p:blipFill>
          <a:blip r:embed="rId3" cstate="print"/>
          <a:srcRect l="16495" t="24857" r="28866" b="10996"/>
          <a:stretch>
            <a:fillRect/>
          </a:stretch>
        </p:blipFill>
        <p:spPr>
          <a:xfrm>
            <a:off x="785786" y="1428736"/>
            <a:ext cx="3786214" cy="2500330"/>
          </a:xfrm>
          <a:prstGeom prst="rect">
            <a:avLst/>
          </a:prstGeom>
        </p:spPr>
      </p:pic>
      <p:pic>
        <p:nvPicPr>
          <p:cNvPr id="6" name="Obrázok 5" descr="023.JPG"/>
          <p:cNvPicPr>
            <a:picLocks noChangeAspect="1"/>
          </p:cNvPicPr>
          <p:nvPr/>
        </p:nvPicPr>
        <p:blipFill>
          <a:blip r:embed="rId4" cstate="print"/>
          <a:srcRect l="10938" t="8333" r="24999" b="12500"/>
          <a:stretch>
            <a:fillRect/>
          </a:stretch>
        </p:blipFill>
        <p:spPr>
          <a:xfrm>
            <a:off x="4214810" y="3429000"/>
            <a:ext cx="4429156" cy="3078803"/>
          </a:xfrm>
          <a:prstGeom prst="rect">
            <a:avLst/>
          </a:prstGeom>
        </p:spPr>
      </p:pic>
      <p:pic>
        <p:nvPicPr>
          <p:cNvPr id="7" name="Obrázok 6" descr="030.JPG"/>
          <p:cNvPicPr>
            <a:picLocks noChangeAspect="1"/>
          </p:cNvPicPr>
          <p:nvPr/>
        </p:nvPicPr>
        <p:blipFill>
          <a:blip r:embed="rId5" cstate="print"/>
          <a:srcRect l="17969" t="15278"/>
          <a:stretch>
            <a:fillRect/>
          </a:stretch>
        </p:blipFill>
        <p:spPr>
          <a:xfrm>
            <a:off x="4357686" y="1217806"/>
            <a:ext cx="3929090" cy="2282614"/>
          </a:xfrm>
          <a:prstGeom prst="rect">
            <a:avLst/>
          </a:prstGeom>
        </p:spPr>
      </p:pic>
      <p:pic>
        <p:nvPicPr>
          <p:cNvPr id="8" name="Obrázok 7" descr="WP_20171129_07_52_05_Rich.jpg"/>
          <p:cNvPicPr>
            <a:picLocks noChangeAspect="1"/>
          </p:cNvPicPr>
          <p:nvPr/>
        </p:nvPicPr>
        <p:blipFill>
          <a:blip r:embed="rId6"/>
          <a:srcRect l="3970" t="27083" r="2129" b="3125"/>
          <a:stretch>
            <a:fillRect/>
          </a:stretch>
        </p:blipFill>
        <p:spPr>
          <a:xfrm>
            <a:off x="500034" y="3857628"/>
            <a:ext cx="402398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sk-SK" sz="1300" b="1" i="1" dirty="0" smtClean="0"/>
              <a:t/>
            </a:r>
            <a:br>
              <a:rPr lang="sk-SK" sz="1300" b="1" i="1" dirty="0" smtClean="0"/>
            </a:br>
            <a:r>
              <a:rPr lang="sk-SK" sz="3600" b="1" i="1" dirty="0" smtClean="0"/>
              <a:t>ĎAKUJEM  VÁM  ZA  POZORNOSŤ !</a:t>
            </a:r>
            <a:br>
              <a:rPr lang="sk-SK" sz="3600" b="1" i="1" dirty="0" smtClean="0"/>
            </a:br>
            <a:r>
              <a:rPr lang="sk-SK" sz="3600" i="1" dirty="0" smtClean="0"/>
              <a:t>Ing. Róbert </a:t>
            </a:r>
            <a:r>
              <a:rPr lang="sk-SK" sz="3600" i="1" dirty="0" err="1" smtClean="0"/>
              <a:t>Bartuš</a:t>
            </a:r>
            <a:r>
              <a:rPr lang="sk-SK" sz="3600" i="1" dirty="0" smtClean="0"/>
              <a:t/>
            </a:r>
            <a:br>
              <a:rPr lang="sk-SK" sz="3600" i="1" dirty="0" smtClean="0"/>
            </a:br>
            <a:r>
              <a:rPr lang="sk-SK" sz="1600" i="1" dirty="0" smtClean="0">
                <a:solidFill>
                  <a:srgbClr val="0070C0"/>
                </a:solidFill>
              </a:rPr>
              <a:t>+421 905 332 456</a:t>
            </a:r>
            <a:endParaRPr lang="sk-SK" sz="1600" dirty="0">
              <a:solidFill>
                <a:srgbClr val="0070C0"/>
              </a:solidFill>
            </a:endParaRPr>
          </a:p>
        </p:txBody>
      </p:sp>
      <p:pic>
        <p:nvPicPr>
          <p:cNvPr id="5" name="Obrázok 4" descr="logo lesna technika.jpg"/>
          <p:cNvPicPr>
            <a:picLocks noChangeAspect="1"/>
          </p:cNvPicPr>
          <p:nvPr/>
        </p:nvPicPr>
        <p:blipFill>
          <a:blip r:embed="rId2"/>
          <a:srcRect l="3541" t="15044" r="3519" b="13546"/>
          <a:stretch>
            <a:fillRect/>
          </a:stretch>
        </p:blipFill>
        <p:spPr>
          <a:xfrm>
            <a:off x="1285852" y="2928934"/>
            <a:ext cx="6595026" cy="2763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sk-SK" sz="6600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sz="6600" u="sng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2143116"/>
            <a:ext cx="6400800" cy="3929090"/>
          </a:xfrm>
        </p:spPr>
        <p:txBody>
          <a:bodyPr/>
          <a:lstStyle/>
          <a:p>
            <a:endParaRPr lang="sk-SK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ok 5" descr="Kalamit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3116"/>
            <a:ext cx="6429420" cy="3929058"/>
          </a:xfrm>
          <a:prstGeom prst="rect">
            <a:avLst/>
          </a:prstGeom>
        </p:spPr>
      </p:pic>
      <p:pic>
        <p:nvPicPr>
          <p:cNvPr id="1026" name="Picture 2" descr="robertbartus"/>
          <p:cNvPicPr>
            <a:picLocks noChangeAspect="1" noChangeArrowheads="1"/>
          </p:cNvPicPr>
          <p:nvPr/>
        </p:nvPicPr>
        <p:blipFill>
          <a:blip r:embed="rId3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>
            <a:normAutofit fontScale="25000" lnSpcReduction="20000"/>
          </a:bodyPr>
          <a:lstStyle/>
          <a:p>
            <a:endParaRPr lang="sk-SK" dirty="0" smtClean="0"/>
          </a:p>
          <a:p>
            <a:pPr>
              <a:buNone/>
            </a:pPr>
            <a:r>
              <a:rPr lang="sk-SK" sz="5600" dirty="0" smtClean="0"/>
              <a:t>    </a:t>
            </a:r>
          </a:p>
          <a:p>
            <a:pPr>
              <a:buNone/>
            </a:pPr>
            <a:r>
              <a:rPr lang="sk-SK" sz="5600" b="1" dirty="0" smtClean="0">
                <a:solidFill>
                  <a:srgbClr val="00B050"/>
                </a:solidFill>
              </a:rPr>
              <a:t>Hygiena lesa je súčasťou ochrany lesa.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dirty="0" smtClean="0"/>
              <a:t>Do procesu vykonávania hygieny lesa patria také </a:t>
            </a:r>
            <a:r>
              <a:rPr lang="sk-SK" sz="5600" b="1" dirty="0" smtClean="0"/>
              <a:t>zásady a metódy  prevencie ochrany lesa, ktoré zabránia poškodzovaniu lesných porastov </a:t>
            </a:r>
            <a:r>
              <a:rPr lang="sk-SK" sz="5600" dirty="0" smtClean="0"/>
              <a:t> alebo jej vykonávaním dôjde k zmierňovaniu škôd na už poškodených lesných porastoch.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b="1" dirty="0" smtClean="0"/>
              <a:t>Opatrenia hygieny lesa sa uplatňujú v zdravých lesných porastoch</a:t>
            </a:r>
            <a:r>
              <a:rPr lang="sk-SK" sz="5600" dirty="0" smtClean="0"/>
              <a:t> so žiadnym, či nízkym výskytom škodlivých činiteľov. 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dirty="0" smtClean="0"/>
              <a:t>Ochrana lesa nadväzuje alebo vychádza z hygieny lesa.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b="1" dirty="0" smtClean="0"/>
              <a:t>Praktické zásady hygieny lesa nemôžu zostať obmedzované iba na ochranu lesa</a:t>
            </a:r>
            <a:r>
              <a:rPr lang="sk-SK" sz="5600" dirty="0" smtClean="0"/>
              <a:t>, musia sa stať neoddeliteľnou súčasťou lesného hospodárskeho plánovania, ako prevencia.</a:t>
            </a:r>
          </a:p>
          <a:p>
            <a:endParaRPr lang="sk-SK" sz="3200" dirty="0" smtClean="0"/>
          </a:p>
          <a:p>
            <a:r>
              <a:rPr lang="sk-SK" sz="5600" dirty="0" smtClean="0"/>
              <a:t>Je potrebné začleňovať ciele ochrany lesov do všetkých ostatných odborov lesného hospodárstva. </a:t>
            </a:r>
          </a:p>
          <a:p>
            <a:pPr>
              <a:buNone/>
            </a:pPr>
            <a:endParaRPr lang="sk-SK" sz="5600" dirty="0" smtClean="0"/>
          </a:p>
          <a:p>
            <a:pPr>
              <a:buNone/>
            </a:pPr>
            <a:endParaRPr lang="sk-SK" sz="5600" dirty="0" smtClean="0"/>
          </a:p>
        </p:txBody>
      </p:sp>
      <p:pic>
        <p:nvPicPr>
          <p:cNvPr id="7" name="Zástupný symbol obsahu 6" descr="Kalamita 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1428" y="2428868"/>
            <a:ext cx="4389200" cy="2857520"/>
          </a:xfrm>
        </p:spPr>
      </p:pic>
      <p:pic>
        <p:nvPicPr>
          <p:cNvPr id="2050" name="Picture 2" descr="robertbartus"/>
          <p:cNvPicPr>
            <a:picLocks noChangeAspect="1" noChangeArrowheads="1"/>
          </p:cNvPicPr>
          <p:nvPr/>
        </p:nvPicPr>
        <p:blipFill>
          <a:blip r:embed="rId3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k-SK" dirty="0" smtClean="0"/>
              <a:t> </a:t>
            </a:r>
          </a:p>
          <a:p>
            <a:r>
              <a:rPr lang="sk-SK" sz="5600" dirty="0" smtClean="0"/>
              <a:t>Predpoklady pre napĺňanie hore uvedeného musí zaistiť </a:t>
            </a:r>
            <a:r>
              <a:rPr lang="sk-SK" sz="5600" b="1" dirty="0" smtClean="0"/>
              <a:t>zákonodarná a normotvorná </a:t>
            </a:r>
            <a:r>
              <a:rPr lang="sk-SK" sz="5600" dirty="0" smtClean="0"/>
              <a:t>činnosť. </a:t>
            </a:r>
          </a:p>
          <a:p>
            <a:pPr lvl="1"/>
            <a:r>
              <a:rPr lang="sk-SK" sz="5200" dirty="0" smtClean="0"/>
              <a:t>Ide o zákony na ochranu životného prostredia.</a:t>
            </a:r>
          </a:p>
          <a:p>
            <a:pPr lvl="1"/>
            <a:r>
              <a:rPr lang="sk-SK" sz="5200" dirty="0" smtClean="0"/>
              <a:t>Ide o zákony regulujúce emisie, únik škodlivých látok do ovzdušia a vôd.</a:t>
            </a:r>
          </a:p>
          <a:p>
            <a:pPr lvl="1"/>
            <a:r>
              <a:rPr lang="sk-SK" sz="5200" dirty="0" smtClean="0"/>
              <a:t>Ide o zákony vytvárajúce podmienky pre prevenciu lesných požiarov.</a:t>
            </a:r>
          </a:p>
          <a:p>
            <a:pPr lvl="1"/>
            <a:r>
              <a:rPr lang="sk-SK" sz="5200" dirty="0" smtClean="0"/>
              <a:t>Ide o zákony znemožňujúce pastvu v lesných porastoch.</a:t>
            </a:r>
          </a:p>
          <a:p>
            <a:pPr lvl="1"/>
            <a:r>
              <a:rPr lang="sk-SK" sz="5200" dirty="0" smtClean="0"/>
              <a:t>Ide o zákony obmedzujúce poľovné právo. </a:t>
            </a:r>
          </a:p>
          <a:p>
            <a:pPr lvl="1"/>
            <a:r>
              <a:rPr lang="sk-SK" sz="5200" dirty="0" smtClean="0"/>
              <a:t>Ide o zákony podporujúce zadržiavanie vody na danom území.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dirty="0" smtClean="0"/>
              <a:t>Patria sem i </a:t>
            </a:r>
            <a:r>
              <a:rPr lang="sk-SK" sz="5600" b="1" dirty="0" smtClean="0"/>
              <a:t>karanténne predpisy</a:t>
            </a:r>
            <a:r>
              <a:rPr lang="sk-SK" sz="5600" dirty="0" smtClean="0"/>
              <a:t>, zamedzujúce zavlečeniu škodlivých organizmov z iných častí sveta. </a:t>
            </a:r>
          </a:p>
          <a:p>
            <a:pPr>
              <a:buNone/>
            </a:pPr>
            <a:r>
              <a:rPr lang="sk-SK" sz="5600" dirty="0" smtClean="0"/>
              <a:t> </a:t>
            </a:r>
          </a:p>
          <a:p>
            <a:r>
              <a:rPr lang="sk-SK" sz="5600" dirty="0" smtClean="0"/>
              <a:t>Dôležitú úlohu majú i </a:t>
            </a:r>
            <a:r>
              <a:rPr lang="sk-SK" sz="5600" b="1" dirty="0" smtClean="0"/>
              <a:t>odborové normy </a:t>
            </a:r>
            <a:r>
              <a:rPr lang="sk-SK" sz="5600" dirty="0" smtClean="0"/>
              <a:t>určujúce napr. termíny </a:t>
            </a:r>
            <a:r>
              <a:rPr lang="sk-SK" sz="5600" b="1" dirty="0" smtClean="0"/>
              <a:t>odvozu neodkôrnenej guľatiny </a:t>
            </a:r>
            <a:r>
              <a:rPr lang="sk-SK" sz="5600" dirty="0" smtClean="0"/>
              <a:t>z lesa alebo </a:t>
            </a:r>
            <a:r>
              <a:rPr lang="sk-SK" sz="5600" b="1" dirty="0" smtClean="0"/>
              <a:t>jej odkôrnenie </a:t>
            </a:r>
            <a:r>
              <a:rPr lang="sk-SK" sz="5600" dirty="0" smtClean="0"/>
              <a:t>pre odstránenie rizika premnoženia </a:t>
            </a:r>
            <a:r>
              <a:rPr lang="sk-SK" sz="5600" dirty="0" err="1" smtClean="0"/>
              <a:t>podkôrnych</a:t>
            </a:r>
            <a:r>
              <a:rPr lang="sk-SK" sz="5600" dirty="0" smtClean="0"/>
              <a:t> škodcov.</a:t>
            </a:r>
          </a:p>
          <a:p>
            <a:endParaRPr lang="sk-SK" sz="5600" dirty="0" smtClean="0"/>
          </a:p>
          <a:p>
            <a:pPr>
              <a:buNone/>
            </a:pPr>
            <a:endParaRPr lang="sk-SK" sz="5600" dirty="0" smtClean="0"/>
          </a:p>
          <a:p>
            <a:pPr>
              <a:buNone/>
            </a:pPr>
            <a:endParaRPr lang="sk-SK" sz="5600" dirty="0" smtClean="0"/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5" name="Zástupný symbol obsahu 4" descr="Kalamita 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93512" y="2500306"/>
            <a:ext cx="4397835" cy="2928958"/>
          </a:xfrm>
        </p:spPr>
      </p:pic>
      <p:pic>
        <p:nvPicPr>
          <p:cNvPr id="3074" name="Picture 2" descr="robertbartus"/>
          <p:cNvPicPr>
            <a:picLocks noChangeAspect="1" noChangeArrowheads="1"/>
          </p:cNvPicPr>
          <p:nvPr/>
        </p:nvPicPr>
        <p:blipFill>
          <a:blip r:embed="rId3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sk-SK" sz="5600" dirty="0" smtClean="0"/>
          </a:p>
          <a:p>
            <a:endParaRPr lang="sk-SK" sz="5600" dirty="0" smtClean="0"/>
          </a:p>
          <a:p>
            <a:r>
              <a:rPr lang="sk-SK" sz="5600" dirty="0" smtClean="0"/>
              <a:t>Dôležité je i </a:t>
            </a:r>
            <a:r>
              <a:rPr lang="sk-SK" sz="5600" b="1" dirty="0" smtClean="0"/>
              <a:t>stanovenie únosnosti stavu poľovnej zveri. 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dirty="0" smtClean="0"/>
              <a:t>Zásady hygieny lesa je potrebné rešpektovať už pri zakladaní lesných porastov </a:t>
            </a:r>
            <a:r>
              <a:rPr lang="sk-SK" sz="5600" b="1" dirty="0" smtClean="0"/>
              <a:t>uprednostňovaním  prirodzenej obnovy</a:t>
            </a:r>
            <a:r>
              <a:rPr lang="sk-SK" sz="5600" dirty="0" smtClean="0"/>
              <a:t>, voľbou vhodných druhov drevín s prihliadnutím na provenienciu drevín. 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b="1" dirty="0" smtClean="0"/>
              <a:t>Zmiešané, nie rovnako staré porasty </a:t>
            </a:r>
            <a:r>
              <a:rPr lang="sk-SK" sz="5600" dirty="0" smtClean="0"/>
              <a:t>sú odolnejšie proti škodlivým vplyvom a uchovávajú úrodnosť pôdy. 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dirty="0" smtClean="0"/>
              <a:t>Veľký význam má ďalej </a:t>
            </a:r>
            <a:r>
              <a:rPr lang="sk-SK" sz="5600" b="1" dirty="0" smtClean="0"/>
              <a:t>ošetrovanie kultúr a výchova mladých porastov</a:t>
            </a:r>
            <a:r>
              <a:rPr lang="sk-SK" sz="5600" dirty="0" smtClean="0"/>
              <a:t>, pri ktorých musí byť dôkladne  uplatňovaný včasný zdravotný výber.</a:t>
            </a:r>
          </a:p>
          <a:p>
            <a:pPr>
              <a:buNone/>
            </a:pPr>
            <a:endParaRPr lang="sk-SK" sz="3200" dirty="0" smtClean="0"/>
          </a:p>
          <a:p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</a:rPr>
              <a:t>Dôležité je zachovanie čistoty v porastoch včasným odvozom či asanáciou ťažobného odpadu, ťažbových </a:t>
            </a:r>
            <a:r>
              <a:rPr lang="sk-SK" sz="5600" b="1" dirty="0" err="1" smtClean="0">
                <a:solidFill>
                  <a:schemeClr val="accent1">
                    <a:lumMod val="75000"/>
                  </a:schemeClr>
                </a:solidFill>
              </a:rPr>
              <a:t>zbytkov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</a:rPr>
              <a:t>, aby sa zamedzilo premnoženiu </a:t>
            </a:r>
            <a:r>
              <a:rPr lang="sk-SK" sz="5600" b="1" dirty="0" err="1" smtClean="0">
                <a:solidFill>
                  <a:schemeClr val="accent1">
                    <a:lumMod val="75000"/>
                  </a:schemeClr>
                </a:solidFill>
              </a:rPr>
              <a:t>podkôrneho</a:t>
            </a:r>
            <a:r>
              <a:rPr lang="sk-SK" sz="5600" b="1" dirty="0" smtClean="0">
                <a:solidFill>
                  <a:schemeClr val="accent1">
                    <a:lumMod val="75000"/>
                  </a:schemeClr>
                </a:solidFill>
              </a:rPr>
              <a:t>  hmyzu.</a:t>
            </a:r>
          </a:p>
          <a:p>
            <a:endParaRPr lang="sk-SK" sz="5600" dirty="0" smtClean="0"/>
          </a:p>
          <a:p>
            <a:pPr>
              <a:buNone/>
            </a:pPr>
            <a:endParaRPr lang="sk-SK" sz="5600" dirty="0" smtClean="0"/>
          </a:p>
        </p:txBody>
      </p:sp>
      <p:pic>
        <p:nvPicPr>
          <p:cNvPr id="5" name="Zástupný symbol obsahu 4" descr="Kalamita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/>
          </a:blip>
          <a:srcRect l="22995" t="18585"/>
          <a:stretch>
            <a:fillRect/>
          </a:stretch>
        </p:blipFill>
        <p:spPr>
          <a:xfrm>
            <a:off x="4643438" y="1396380"/>
            <a:ext cx="3967162" cy="2794511"/>
          </a:xfrm>
        </p:spPr>
      </p:pic>
      <p:pic>
        <p:nvPicPr>
          <p:cNvPr id="6" name="Obrázok 5" descr="Kalamita 7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6643702" y="1214422"/>
            <a:ext cx="2000264" cy="2000264"/>
          </a:xfrm>
          <a:prstGeom prst="rect">
            <a:avLst/>
          </a:prstGeom>
        </p:spPr>
      </p:pic>
      <p:pic>
        <p:nvPicPr>
          <p:cNvPr id="7" name="Zástupný symbol obsahu 4" descr="kalamita 8.jpg"/>
          <p:cNvPicPr>
            <a:picLocks noChangeAspect="1"/>
          </p:cNvPicPr>
          <p:nvPr/>
        </p:nvPicPr>
        <p:blipFill>
          <a:blip r:embed="rId4">
            <a:lum bright="-20000"/>
          </a:blip>
          <a:srcRect b="20035"/>
          <a:stretch>
            <a:fillRect/>
          </a:stretch>
        </p:blipFill>
        <p:spPr>
          <a:xfrm>
            <a:off x="4429124" y="4143380"/>
            <a:ext cx="3585377" cy="2143140"/>
          </a:xfrm>
          <a:prstGeom prst="rect">
            <a:avLst/>
          </a:prstGeom>
        </p:spPr>
      </p:pic>
      <p:pic>
        <p:nvPicPr>
          <p:cNvPr id="4098" name="Picture 2" descr="robertbartus"/>
          <p:cNvPicPr>
            <a:picLocks noChangeAspect="1" noChangeArrowheads="1"/>
          </p:cNvPicPr>
          <p:nvPr/>
        </p:nvPicPr>
        <p:blipFill>
          <a:blip r:embed="rId5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k-SK" sz="1400" dirty="0" smtClean="0"/>
          </a:p>
          <a:p>
            <a:endParaRPr lang="sk-SK" sz="1400" dirty="0" smtClean="0"/>
          </a:p>
          <a:p>
            <a:r>
              <a:rPr lang="sk-SK" sz="1400" b="1" dirty="0" smtClean="0"/>
              <a:t>Podpora užitočných živočíchov </a:t>
            </a:r>
            <a:r>
              <a:rPr lang="sk-SK" sz="1400" dirty="0" smtClean="0"/>
              <a:t>( čierna zver, </a:t>
            </a:r>
            <a:r>
              <a:rPr lang="sk-SK" sz="1400" dirty="0" err="1" smtClean="0"/>
              <a:t>hmyzožravci</a:t>
            </a:r>
            <a:r>
              <a:rPr lang="sk-SK" sz="1400" dirty="0" smtClean="0"/>
              <a:t>, netopiere, hmyzožraví vtáci, hmyzí </a:t>
            </a:r>
            <a:r>
              <a:rPr lang="sk-SK" sz="1400" dirty="0" err="1" smtClean="0"/>
              <a:t>parazitoidi</a:t>
            </a:r>
            <a:r>
              <a:rPr lang="sk-SK" sz="1400" dirty="0" smtClean="0"/>
              <a:t>, predátori a i.) patrí  k ďalším účinným spôsobom hygienických opatrení zmenšujúcich riziko poškodzovania lesných porastov.</a:t>
            </a:r>
          </a:p>
          <a:p>
            <a:pPr>
              <a:buNone/>
            </a:pPr>
            <a:endParaRPr lang="sk-SK" sz="1400" b="1" i="1" dirty="0" smtClean="0"/>
          </a:p>
          <a:p>
            <a:pPr>
              <a:buNone/>
            </a:pPr>
            <a:endParaRPr lang="sk-SK" sz="1400" b="1" i="1" dirty="0" smtClean="0"/>
          </a:p>
          <a:p>
            <a:pPr algn="ctr">
              <a:buNone/>
            </a:pPr>
            <a:r>
              <a:rPr lang="sk-SK" sz="1400" b="1" i="1" dirty="0" smtClean="0">
                <a:solidFill>
                  <a:srgbClr val="C00000"/>
                </a:solidFill>
              </a:rPr>
              <a:t>( Toľko odborná literatúra )</a:t>
            </a:r>
            <a:endParaRPr lang="sk-SK" sz="1400" dirty="0" smtClean="0">
              <a:solidFill>
                <a:srgbClr val="C00000"/>
              </a:solidFill>
            </a:endParaRPr>
          </a:p>
          <a:p>
            <a:endParaRPr lang="sk-SK" dirty="0"/>
          </a:p>
        </p:txBody>
      </p:sp>
      <p:pic>
        <p:nvPicPr>
          <p:cNvPr id="5122" name="Picture 2" descr="robertbartus"/>
          <p:cNvPicPr>
            <a:picLocks noChangeAspect="1" noChangeArrowheads="1"/>
          </p:cNvPicPr>
          <p:nvPr/>
        </p:nvPicPr>
        <p:blipFill>
          <a:blip r:embed="rId2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ástupný symbol obsahu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4" name="Picture 4" descr="http://www.magazinzahrada.cz/uploads/gallery2/datel-nenapadny-lekar-stromu/datel-nenapadny-lekar-stromu-6.jpg"/>
          <p:cNvPicPr>
            <a:picLocks noChangeAspect="1" noChangeArrowheads="1"/>
          </p:cNvPicPr>
          <p:nvPr/>
        </p:nvPicPr>
        <p:blipFill>
          <a:blip r:embed="rId3"/>
          <a:srcRect l="16878" r="18776"/>
          <a:stretch>
            <a:fillRect/>
          </a:stretch>
        </p:blipFill>
        <p:spPr bwMode="auto">
          <a:xfrm>
            <a:off x="4648172" y="1571612"/>
            <a:ext cx="406723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dirty="0"/>
          </a:p>
        </p:txBody>
      </p:sp>
      <p:pic>
        <p:nvPicPr>
          <p:cNvPr id="5" name="Zástupný symbol obsahu 4" descr="kalamita 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54717" b="37655"/>
          <a:stretch>
            <a:fillRect/>
          </a:stretch>
        </p:blipFill>
        <p:spPr>
          <a:xfrm>
            <a:off x="428596" y="2928934"/>
            <a:ext cx="4044595" cy="3129557"/>
          </a:xfrm>
        </p:spPr>
      </p:pic>
      <p:pic>
        <p:nvPicPr>
          <p:cNvPr id="6" name="Zástupný symbol obsahu 5" descr="DSC_04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714752"/>
            <a:ext cx="4038600" cy="2692400"/>
          </a:xfrm>
        </p:spPr>
      </p:pic>
      <p:pic>
        <p:nvPicPr>
          <p:cNvPr id="7" name="Obrázok 6" descr="Kalamita 9.jpg"/>
          <p:cNvPicPr>
            <a:picLocks noChangeAspect="1"/>
          </p:cNvPicPr>
          <p:nvPr/>
        </p:nvPicPr>
        <p:blipFill>
          <a:blip r:embed="rId4"/>
          <a:srcRect l="44000" t="29412"/>
          <a:stretch>
            <a:fillRect/>
          </a:stretch>
        </p:blipFill>
        <p:spPr>
          <a:xfrm>
            <a:off x="500034" y="1500174"/>
            <a:ext cx="3071834" cy="2633004"/>
          </a:xfrm>
          <a:prstGeom prst="rect">
            <a:avLst/>
          </a:prstGeom>
        </p:spPr>
      </p:pic>
      <p:pic>
        <p:nvPicPr>
          <p:cNvPr id="8" name="Obrázok 7" descr="DSC_0480.JPG"/>
          <p:cNvPicPr>
            <a:picLocks noChangeAspect="1"/>
          </p:cNvPicPr>
          <p:nvPr/>
        </p:nvPicPr>
        <p:blipFill>
          <a:blip r:embed="rId5" cstate="print"/>
          <a:srcRect l="24324"/>
          <a:stretch>
            <a:fillRect/>
          </a:stretch>
        </p:blipFill>
        <p:spPr>
          <a:xfrm rot="16200000">
            <a:off x="5969293" y="1603079"/>
            <a:ext cx="2928958" cy="2580272"/>
          </a:xfrm>
          <a:prstGeom prst="rect">
            <a:avLst/>
          </a:prstGeom>
        </p:spPr>
      </p:pic>
      <p:pic>
        <p:nvPicPr>
          <p:cNvPr id="12290" name="Picture 2" descr="robertbartus"/>
          <p:cNvPicPr>
            <a:picLocks noChangeAspect="1" noChangeArrowheads="1"/>
          </p:cNvPicPr>
          <p:nvPr/>
        </p:nvPicPr>
        <p:blipFill>
          <a:blip r:embed="rId6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kalamita 14.jpg"/>
          <p:cNvPicPr>
            <a:picLocks noChangeAspect="1"/>
          </p:cNvPicPr>
          <p:nvPr/>
        </p:nvPicPr>
        <p:blipFill>
          <a:blip r:embed="rId7"/>
          <a:srcRect b="5194"/>
          <a:stretch>
            <a:fillRect/>
          </a:stretch>
        </p:blipFill>
        <p:spPr>
          <a:xfrm>
            <a:off x="2857488" y="1428736"/>
            <a:ext cx="3429006" cy="4334519"/>
          </a:xfrm>
          <a:prstGeom prst="rect">
            <a:avLst/>
          </a:prstGeom>
        </p:spPr>
      </p:pic>
      <p:pic>
        <p:nvPicPr>
          <p:cNvPr id="10" name="Obrázok 9" descr="C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08567"/>
            <a:ext cx="9144000" cy="114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 </a:t>
            </a:r>
          </a:p>
          <a:p>
            <a:r>
              <a:rPr lang="sk-SK" sz="5600" b="1" dirty="0" smtClean="0"/>
              <a:t>Ponúkam vám technologické riešenie zamerané na: </a:t>
            </a:r>
          </a:p>
          <a:p>
            <a:pPr lvl="1">
              <a:buNone/>
            </a:pPr>
            <a:r>
              <a:rPr lang="sk-SK" sz="5200" b="1" dirty="0" smtClean="0"/>
              <a:t>	- zachovanie čistoty v porastoch asanáciou ťažobného odpadu, ťažbových </a:t>
            </a:r>
            <a:r>
              <a:rPr lang="sk-SK" sz="5200" b="1" dirty="0" err="1" smtClean="0"/>
              <a:t>zbytkov</a:t>
            </a:r>
            <a:r>
              <a:rPr lang="sk-SK" sz="5200" b="1" dirty="0" smtClean="0"/>
              <a:t>, aby sa zamedzilo premnoženiu </a:t>
            </a:r>
            <a:r>
              <a:rPr lang="sk-SK" sz="5200" b="1" dirty="0" err="1" smtClean="0"/>
              <a:t>podkôrneho</a:t>
            </a:r>
            <a:r>
              <a:rPr lang="sk-SK" sz="5200" b="1" dirty="0" smtClean="0"/>
              <a:t> hmyzu.</a:t>
            </a:r>
          </a:p>
          <a:p>
            <a:pPr lvl="1">
              <a:buNone/>
            </a:pPr>
            <a:r>
              <a:rPr lang="sk-SK" sz="5200" b="1" dirty="0" smtClean="0"/>
              <a:t>	Je to </a:t>
            </a:r>
            <a:r>
              <a:rPr lang="sk-SK" sz="5200" b="1" u="sng" dirty="0" smtClean="0"/>
              <a:t>mechanizovaná sanácia </a:t>
            </a:r>
            <a:r>
              <a:rPr lang="sk-SK" sz="5200" b="1" dirty="0" smtClean="0"/>
              <a:t>.</a:t>
            </a:r>
          </a:p>
          <a:p>
            <a:pPr lvl="0">
              <a:buNone/>
            </a:pPr>
            <a:endParaRPr lang="sk-SK" sz="5600" b="1" dirty="0" smtClean="0"/>
          </a:p>
          <a:p>
            <a:pPr algn="ctr">
              <a:buNone/>
            </a:pPr>
            <a:r>
              <a:rPr lang="sk-SK" sz="5600" b="1" i="1" dirty="0" smtClean="0">
                <a:solidFill>
                  <a:srgbClr val="7030A0"/>
                </a:solidFill>
              </a:rPr>
              <a:t>( ! Zavrhol som „chemické“ riešenie ! )</a:t>
            </a:r>
            <a:endParaRPr lang="sk-SK" sz="5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k-SK" sz="4300" b="1" dirty="0" smtClean="0"/>
              <a:t> </a:t>
            </a:r>
            <a:endParaRPr lang="sk-SK" sz="4300" dirty="0" smtClean="0"/>
          </a:p>
          <a:p>
            <a:r>
              <a:rPr lang="sk-SK" sz="5600" b="1" dirty="0" smtClean="0"/>
              <a:t>Ponúkam vám technologickú zostavu strojov, ktorá:</a:t>
            </a:r>
            <a:endParaRPr lang="sk-SK" sz="5600" dirty="0" smtClean="0"/>
          </a:p>
          <a:p>
            <a:pPr lvl="1"/>
            <a:r>
              <a:rPr lang="sk-SK" sz="5200" b="1" dirty="0" smtClean="0"/>
              <a:t>zamedzuje</a:t>
            </a:r>
            <a:r>
              <a:rPr lang="sk-SK" sz="5200" dirty="0" smtClean="0"/>
              <a:t> premnoženiu </a:t>
            </a:r>
            <a:r>
              <a:rPr lang="sk-SK" sz="5200" dirty="0" err="1" smtClean="0"/>
              <a:t>podkôrneho</a:t>
            </a:r>
            <a:r>
              <a:rPr lang="sk-SK" sz="5200" dirty="0" smtClean="0"/>
              <a:t>  hmyzu</a:t>
            </a:r>
          </a:p>
          <a:p>
            <a:pPr lvl="1"/>
            <a:r>
              <a:rPr lang="sk-SK" sz="5200" b="1" dirty="0" smtClean="0"/>
              <a:t>podporuje</a:t>
            </a:r>
            <a:r>
              <a:rPr lang="sk-SK" sz="5200" dirty="0" smtClean="0"/>
              <a:t> proces biologického rozkladu častí rastlín</a:t>
            </a:r>
          </a:p>
          <a:p>
            <a:pPr lvl="1"/>
            <a:r>
              <a:rPr lang="sk-SK" sz="5200" b="1" dirty="0" smtClean="0"/>
              <a:t>vylepšuje</a:t>
            </a:r>
            <a:r>
              <a:rPr lang="sk-SK" sz="5200" dirty="0" smtClean="0"/>
              <a:t> kvalitu lesnej pôdy</a:t>
            </a:r>
          </a:p>
          <a:p>
            <a:pPr lvl="1"/>
            <a:r>
              <a:rPr lang="sk-SK" sz="5200" b="1" dirty="0" smtClean="0"/>
              <a:t>zabezpečí</a:t>
            </a:r>
            <a:r>
              <a:rPr lang="sk-SK" sz="5200" dirty="0" smtClean="0"/>
              <a:t> čistotu porastov</a:t>
            </a:r>
          </a:p>
          <a:p>
            <a:pPr lvl="1"/>
            <a:r>
              <a:rPr lang="sk-SK" sz="5200" b="1" dirty="0" smtClean="0"/>
              <a:t>uľahčí</a:t>
            </a:r>
            <a:r>
              <a:rPr lang="sk-SK" sz="5200" dirty="0" smtClean="0"/>
              <a:t> organizovanie práce ( nezaťažujú vás administratívne úkony )</a:t>
            </a:r>
          </a:p>
          <a:p>
            <a:pPr lvl="1"/>
            <a:r>
              <a:rPr lang="sk-SK" sz="5200" b="1" dirty="0" smtClean="0"/>
              <a:t>vykoná</a:t>
            </a:r>
            <a:r>
              <a:rPr lang="sk-SK" sz="5200" dirty="0" smtClean="0"/>
              <a:t> odvoz a dovoz pracovníkov na pracovisko</a:t>
            </a:r>
          </a:p>
          <a:p>
            <a:pPr>
              <a:buNone/>
            </a:pPr>
            <a:endParaRPr lang="sk-SK" sz="4300" dirty="0" smtClean="0"/>
          </a:p>
        </p:txBody>
      </p:sp>
      <p:pic>
        <p:nvPicPr>
          <p:cNvPr id="6146" name="Picture 2" descr="robertbartus"/>
          <p:cNvPicPr>
            <a:picLocks noChangeAspect="1" noChangeArrowheads="1"/>
          </p:cNvPicPr>
          <p:nvPr/>
        </p:nvPicPr>
        <p:blipFill>
          <a:blip r:embed="rId2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Zástupný symbol obsahu 16" descr="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958" r="22287"/>
          <a:stretch>
            <a:fillRect/>
          </a:stretch>
        </p:blipFill>
        <p:spPr>
          <a:xfrm>
            <a:off x="4643438" y="1571612"/>
            <a:ext cx="3953828" cy="3143272"/>
          </a:xfrm>
        </p:spPr>
      </p:pic>
      <p:pic>
        <p:nvPicPr>
          <p:cNvPr id="18" name="Obrázok 17" descr="kalamita 12.jpg"/>
          <p:cNvPicPr>
            <a:picLocks noChangeAspect="1"/>
          </p:cNvPicPr>
          <p:nvPr/>
        </p:nvPicPr>
        <p:blipFill>
          <a:blip r:embed="rId4" cstate="print"/>
          <a:srcRect l="9945" t="12197" r="19101" b="13916"/>
          <a:stretch>
            <a:fillRect/>
          </a:stretch>
        </p:blipFill>
        <p:spPr>
          <a:xfrm>
            <a:off x="4357686" y="4500570"/>
            <a:ext cx="2674772" cy="1855083"/>
          </a:xfrm>
          <a:prstGeom prst="rect">
            <a:avLst/>
          </a:prstGeom>
        </p:spPr>
      </p:pic>
      <p:pic>
        <p:nvPicPr>
          <p:cNvPr id="19" name="Obrázok 18" descr="Kalamita 13.png"/>
          <p:cNvPicPr>
            <a:picLocks noChangeAspect="1"/>
          </p:cNvPicPr>
          <p:nvPr/>
        </p:nvPicPr>
        <p:blipFill>
          <a:blip r:embed="rId5" cstate="print"/>
          <a:srcRect l="9207" t="16221" r="5735" b="16221"/>
          <a:stretch>
            <a:fillRect/>
          </a:stretch>
        </p:blipFill>
        <p:spPr>
          <a:xfrm>
            <a:off x="6715140" y="4357694"/>
            <a:ext cx="2100277" cy="85725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u="sng" dirty="0" smtClean="0">
                <a:solidFill>
                  <a:srgbClr val="00B050"/>
                </a:solidFill>
                <a:latin typeface="Arial Black" pitchFamily="34" charset="0"/>
              </a:rPr>
              <a:t>Hygiena lesa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sk-SK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sk-SK" sz="4800" b="1" dirty="0" smtClean="0">
                <a:solidFill>
                  <a:srgbClr val="0070C0"/>
                </a:solidFill>
              </a:rPr>
              <a:t>Samohybný  PROFI  </a:t>
            </a:r>
            <a:r>
              <a:rPr lang="sk-SK" sz="4800" b="1" dirty="0" err="1" smtClean="0">
                <a:solidFill>
                  <a:srgbClr val="0070C0"/>
                </a:solidFill>
              </a:rPr>
              <a:t>štiepkovač</a:t>
            </a:r>
            <a:r>
              <a:rPr lang="sk-SK" sz="4800" b="1" dirty="0" smtClean="0">
                <a:solidFill>
                  <a:srgbClr val="0070C0"/>
                </a:solidFill>
              </a:rPr>
              <a:t>  na pásovom podvozku</a:t>
            </a:r>
            <a:endParaRPr lang="sk-SK" sz="4800" dirty="0" smtClean="0">
              <a:solidFill>
                <a:srgbClr val="0070C0"/>
              </a:solidFill>
            </a:endParaRPr>
          </a:p>
          <a:p>
            <a:pPr lvl="1"/>
            <a:r>
              <a:rPr lang="sk-SK" sz="4400" dirty="0" smtClean="0"/>
              <a:t>Kapacita vstupného otvoru </a:t>
            </a:r>
            <a:r>
              <a:rPr lang="sk-SK" sz="4400" b="1" dirty="0" smtClean="0"/>
              <a:t>190mm x 280mm </a:t>
            </a:r>
            <a:endParaRPr lang="sk-SK" sz="4400" dirty="0" smtClean="0"/>
          </a:p>
          <a:p>
            <a:pPr lvl="1"/>
            <a:r>
              <a:rPr lang="sk-SK" sz="4400" dirty="0" err="1" smtClean="0"/>
              <a:t>Štiepkuje</a:t>
            </a:r>
            <a:r>
              <a:rPr lang="sk-SK" sz="4400" dirty="0" smtClean="0"/>
              <a:t> drevnú hmotu do priemeru</a:t>
            </a:r>
            <a:r>
              <a:rPr lang="sk-SK" sz="4400" b="1" dirty="0" smtClean="0"/>
              <a:t> 19cm</a:t>
            </a:r>
            <a:endParaRPr lang="sk-SK" sz="4400" dirty="0" smtClean="0"/>
          </a:p>
          <a:p>
            <a:pPr lvl="1"/>
            <a:r>
              <a:rPr lang="sk-SK" sz="4400" dirty="0" smtClean="0"/>
              <a:t>Nože rotora sú kruhové</a:t>
            </a:r>
          </a:p>
          <a:p>
            <a:pPr lvl="1"/>
            <a:r>
              <a:rPr lang="sk-SK" sz="4400" dirty="0" smtClean="0"/>
              <a:t>Má </a:t>
            </a:r>
            <a:r>
              <a:rPr lang="sk-SK" sz="4400" dirty="0" err="1" smtClean="0"/>
              <a:t>protizáťažový</a:t>
            </a:r>
            <a:r>
              <a:rPr lang="sk-SK" sz="4400" dirty="0" smtClean="0"/>
              <a:t> systém </a:t>
            </a:r>
            <a:r>
              <a:rPr lang="sk-SK" sz="4400" b="1" dirty="0" smtClean="0"/>
              <a:t>No </a:t>
            </a:r>
            <a:r>
              <a:rPr lang="sk-SK" sz="4400" b="1" dirty="0" err="1" smtClean="0"/>
              <a:t>Stress</a:t>
            </a:r>
            <a:endParaRPr lang="sk-SK" sz="4400" dirty="0" smtClean="0"/>
          </a:p>
          <a:p>
            <a:pPr lvl="1"/>
            <a:r>
              <a:rPr lang="sk-SK" sz="4400" b="1" dirty="0" smtClean="0"/>
              <a:t>Naklápanie podvozku umožňuje pracovať  vo svahovitosti 35°</a:t>
            </a:r>
          </a:p>
          <a:p>
            <a:pPr lvl="1"/>
            <a:r>
              <a:rPr lang="sk-SK" sz="4400" b="1" dirty="0" smtClean="0"/>
              <a:t>Výkon motora  50 </a:t>
            </a:r>
            <a:r>
              <a:rPr lang="sk-SK" sz="4400" b="1" dirty="0" err="1" smtClean="0"/>
              <a:t>hP</a:t>
            </a:r>
            <a:endParaRPr lang="sk-SK" sz="4400" dirty="0" smtClean="0"/>
          </a:p>
          <a:p>
            <a:pPr lvl="1"/>
            <a:r>
              <a:rPr lang="sk-SK" sz="4400" b="1" dirty="0" err="1" smtClean="0"/>
              <a:t>Pojazdová</a:t>
            </a:r>
            <a:r>
              <a:rPr lang="sk-SK" sz="4400" b="1" dirty="0" smtClean="0"/>
              <a:t> rýchlosť je až 6km/hod</a:t>
            </a:r>
            <a:endParaRPr lang="sk-SK" sz="4400" dirty="0" smtClean="0"/>
          </a:p>
          <a:p>
            <a:pPr lvl="1"/>
            <a:r>
              <a:rPr lang="sk-SK" sz="4400" b="1" dirty="0" smtClean="0"/>
              <a:t>Svetlá výška je až 550 mm</a:t>
            </a:r>
            <a:endParaRPr lang="sk-SK" sz="4400" dirty="0" smtClean="0"/>
          </a:p>
          <a:p>
            <a:pPr lvl="1"/>
            <a:r>
              <a:rPr lang="sk-SK" sz="4400" b="1" dirty="0" err="1" smtClean="0"/>
              <a:t>Naviják</a:t>
            </a:r>
            <a:endParaRPr lang="sk-SK" sz="4400" dirty="0" smtClean="0"/>
          </a:p>
          <a:p>
            <a:pPr lvl="1"/>
            <a:r>
              <a:rPr lang="sk-SK" sz="4400" b="1" dirty="0" smtClean="0"/>
              <a:t>Diaľkové ovládanie</a:t>
            </a:r>
            <a:endParaRPr lang="sk-SK" sz="4400" dirty="0" smtClean="0"/>
          </a:p>
          <a:p>
            <a:pPr lvl="1">
              <a:buNone/>
            </a:pPr>
            <a:r>
              <a:rPr lang="sk-SK" sz="4400" b="1" dirty="0" smtClean="0">
                <a:solidFill>
                  <a:srgbClr val="0070C0"/>
                </a:solidFill>
              </a:rPr>
              <a:t>Technické parametre:</a:t>
            </a:r>
            <a:endParaRPr lang="sk-SK" sz="4400" dirty="0" smtClean="0">
              <a:solidFill>
                <a:srgbClr val="0070C0"/>
              </a:solidFill>
            </a:endParaRPr>
          </a:p>
          <a:p>
            <a:pPr lvl="1"/>
            <a:r>
              <a:rPr lang="sk-SK" sz="4400" b="1" dirty="0" smtClean="0"/>
              <a:t>Maximálny priemer dreva -</a:t>
            </a:r>
            <a:r>
              <a:rPr lang="sk-SK" sz="4400" dirty="0" smtClean="0"/>
              <a:t> 190mm </a:t>
            </a:r>
          </a:p>
          <a:p>
            <a:pPr lvl="1"/>
            <a:r>
              <a:rPr lang="sk-SK" sz="4400" b="1" dirty="0" smtClean="0"/>
              <a:t>Rozmer vstupného otvoru - </a:t>
            </a:r>
            <a:r>
              <a:rPr lang="sk-SK" sz="4400" dirty="0" smtClean="0"/>
              <a:t>190mm x 280mm</a:t>
            </a:r>
          </a:p>
          <a:p>
            <a:pPr lvl="1"/>
            <a:r>
              <a:rPr lang="sk-SK" sz="4400" b="1" dirty="0" smtClean="0"/>
              <a:t>Rozmer vstupnej násypky - </a:t>
            </a:r>
            <a:r>
              <a:rPr lang="sk-SK" sz="4400" dirty="0" smtClean="0"/>
              <a:t>1 200mm x 840mm</a:t>
            </a:r>
          </a:p>
          <a:p>
            <a:pPr lvl="1"/>
            <a:r>
              <a:rPr lang="sk-SK" sz="4400" b="1" dirty="0" smtClean="0"/>
              <a:t>Prepravná dĺžka - </a:t>
            </a:r>
            <a:r>
              <a:rPr lang="sk-SK" sz="4400" dirty="0" smtClean="0"/>
              <a:t>3 500mm (max. 4 100)</a:t>
            </a:r>
          </a:p>
          <a:p>
            <a:pPr lvl="1"/>
            <a:r>
              <a:rPr lang="sk-SK" sz="4400" b="1" dirty="0" smtClean="0"/>
              <a:t>Šírka štandard - </a:t>
            </a:r>
            <a:r>
              <a:rPr lang="sk-SK" sz="4400" dirty="0" smtClean="0"/>
              <a:t>1 320mm</a:t>
            </a:r>
          </a:p>
          <a:p>
            <a:pPr lvl="1"/>
            <a:r>
              <a:rPr lang="sk-SK" sz="4400" b="1" dirty="0" smtClean="0"/>
              <a:t>Šírka nastaviteľná - </a:t>
            </a:r>
            <a:r>
              <a:rPr lang="sk-SK" sz="4400" dirty="0" smtClean="0"/>
              <a:t>1 200mm min. / 2 012mm max.</a:t>
            </a:r>
          </a:p>
          <a:p>
            <a:pPr lvl="1"/>
            <a:r>
              <a:rPr lang="sk-SK" sz="4400" b="1" dirty="0" smtClean="0"/>
              <a:t>Výška minimálna - </a:t>
            </a:r>
            <a:r>
              <a:rPr lang="sk-SK" sz="4400" dirty="0" smtClean="0"/>
              <a:t> 2 390mm </a:t>
            </a:r>
          </a:p>
          <a:p>
            <a:pPr lvl="1"/>
            <a:r>
              <a:rPr lang="sk-SK" sz="4400" b="1" dirty="0" smtClean="0"/>
              <a:t>Výška maximálna - </a:t>
            </a:r>
            <a:r>
              <a:rPr lang="sk-SK" sz="4400" dirty="0" smtClean="0"/>
              <a:t>2 720mm</a:t>
            </a:r>
          </a:p>
          <a:p>
            <a:pPr lvl="1"/>
            <a:r>
              <a:rPr lang="sk-SK" sz="4400" b="1" dirty="0" smtClean="0"/>
              <a:t>Hmotnosť - </a:t>
            </a:r>
            <a:r>
              <a:rPr lang="sk-SK" sz="4400" dirty="0" smtClean="0"/>
              <a:t>1 800kg</a:t>
            </a:r>
          </a:p>
          <a:p>
            <a:pPr lvl="1"/>
            <a:r>
              <a:rPr lang="sk-SK" sz="4400" b="1" dirty="0" smtClean="0"/>
              <a:t>Rýchlosť otáčok rotora s nožmi - </a:t>
            </a:r>
            <a:r>
              <a:rPr lang="sk-SK" sz="4400" dirty="0" smtClean="0"/>
              <a:t>1 500 / min.</a:t>
            </a:r>
          </a:p>
          <a:p>
            <a:pPr lvl="1"/>
            <a:r>
              <a:rPr lang="sk-SK" sz="4400" b="1" dirty="0" smtClean="0"/>
              <a:t>Počet nožov - </a:t>
            </a:r>
            <a:r>
              <a:rPr lang="sk-SK" sz="4400" dirty="0" smtClean="0"/>
              <a:t>4 x</a:t>
            </a:r>
          </a:p>
          <a:p>
            <a:pPr lvl="1"/>
            <a:r>
              <a:rPr lang="sk-SK" sz="4400" b="1" dirty="0" smtClean="0"/>
              <a:t>Podávacie valce hydraulické - </a:t>
            </a:r>
            <a:r>
              <a:rPr lang="sk-SK" sz="4400" dirty="0" smtClean="0"/>
              <a:t>2x, s možnosťou regulácie 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5" name="Zástupný symbol obsahu 10" descr="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571" r="27594"/>
          <a:stretch>
            <a:fillRect/>
          </a:stretch>
        </p:blipFill>
        <p:spPr>
          <a:xfrm>
            <a:off x="4648200" y="1791774"/>
            <a:ext cx="4038600" cy="4142815"/>
          </a:xfrm>
        </p:spPr>
      </p:pic>
      <p:pic>
        <p:nvPicPr>
          <p:cNvPr id="7170" name="Picture 2" descr="robertbartus"/>
          <p:cNvPicPr>
            <a:picLocks noChangeAspect="1" noChangeArrowheads="1"/>
          </p:cNvPicPr>
          <p:nvPr/>
        </p:nvPicPr>
        <p:blipFill>
          <a:blip r:embed="rId3"/>
          <a:srcRect t="22116" b="25000"/>
          <a:stretch>
            <a:fillRect/>
          </a:stretch>
        </p:blipFill>
        <p:spPr bwMode="auto">
          <a:xfrm>
            <a:off x="7507288" y="0"/>
            <a:ext cx="16367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230</Words>
  <Application>Microsoft Office PowerPoint</Application>
  <PresentationFormat>Prezentácia na obrazovke (4:3)</PresentationFormat>
  <Paragraphs>159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   Róbert Bartuš, s.r.o. - LESNÁ TECHNIKA Slnečná č. 339/2, 962 37 Kováčová Tel: +421 45 5445570, 569      MT: +421 905 332 456 e-mail : lesnatechnika@lesnatechnika.sk          www.lesnatechnika.sk   Technológia pre prírode blízke obhospodarovanie lesa </vt:lpstr>
      <vt:lpstr>Hygiena lesa</vt:lpstr>
      <vt:lpstr>Hygiena lesa</vt:lpstr>
      <vt:lpstr>Hygiena lesa</vt:lpstr>
      <vt:lpstr>Hygiena lesa</vt:lpstr>
      <vt:lpstr> Hygiena lesa</vt:lpstr>
      <vt:lpstr>Hygiena lesa</vt:lpstr>
      <vt:lpstr>Hygiena lesa</vt:lpstr>
      <vt:lpstr>Hygiena lesa</vt:lpstr>
      <vt:lpstr>Hygiena lesa</vt:lpstr>
      <vt:lpstr>Hygiena lesa</vt:lpstr>
      <vt:lpstr>Hygiena lesa</vt:lpstr>
      <vt:lpstr>Hygiena lesa</vt:lpstr>
      <vt:lpstr>Hygiena lesa</vt:lpstr>
      <vt:lpstr>Hygiena lesa</vt:lpstr>
      <vt:lpstr> ĎAKUJEM  VÁM  ZA  POZORNOSŤ ! Ing. Róbert Bartuš +421 905 332 456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Hygiena lesa</dc:title>
  <dc:creator>Používateľ systému Windows</dc:creator>
  <cp:lastModifiedBy>Používateľ systému Windows</cp:lastModifiedBy>
  <cp:revision>40</cp:revision>
  <dcterms:created xsi:type="dcterms:W3CDTF">2017-12-09T11:12:49Z</dcterms:created>
  <dcterms:modified xsi:type="dcterms:W3CDTF">2017-12-13T07:15:22Z</dcterms:modified>
</cp:coreProperties>
</file>