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72" r:id="rId2"/>
    <p:sldId id="373" r:id="rId3"/>
    <p:sldId id="256" r:id="rId4"/>
    <p:sldId id="353" r:id="rId5"/>
    <p:sldId id="362" r:id="rId6"/>
    <p:sldId id="361" r:id="rId7"/>
    <p:sldId id="354" r:id="rId8"/>
    <p:sldId id="355" r:id="rId9"/>
    <p:sldId id="357" r:id="rId10"/>
    <p:sldId id="363" r:id="rId11"/>
    <p:sldId id="364" r:id="rId12"/>
    <p:sldId id="358" r:id="rId13"/>
    <p:sldId id="367" r:id="rId14"/>
    <p:sldId id="371" r:id="rId15"/>
    <p:sldId id="368" r:id="rId16"/>
    <p:sldId id="359" r:id="rId17"/>
    <p:sldId id="369" r:id="rId18"/>
    <p:sldId id="374" r:id="rId19"/>
    <p:sldId id="365" r:id="rId20"/>
    <p:sldId id="370" r:id="rId21"/>
    <p:sldId id="366" r:id="rId22"/>
  </p:sldIdLst>
  <p:sldSz cx="9144000" cy="6858000" type="screen4x3"/>
  <p:notesSz cx="6794500" cy="9931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91">
          <p15:clr>
            <a:srgbClr val="A4A3A4"/>
          </p15:clr>
        </p15:guide>
        <p15:guide id="2" orient="horz" pos="1275">
          <p15:clr>
            <a:srgbClr val="A4A3A4"/>
          </p15:clr>
        </p15:guide>
        <p15:guide id="3" orient="horz" pos="3929">
          <p15:clr>
            <a:srgbClr val="A4A3A4"/>
          </p15:clr>
        </p15:guide>
        <p15:guide id="4" orient="horz" pos="2160">
          <p15:clr>
            <a:srgbClr val="A4A3A4"/>
          </p15:clr>
        </p15:guide>
        <p15:guide id="5" orient="horz" pos="3045">
          <p15:clr>
            <a:srgbClr val="A4A3A4"/>
          </p15:clr>
        </p15:guide>
        <p15:guide id="6" orient="horz" pos="4269">
          <p15:clr>
            <a:srgbClr val="A4A3A4"/>
          </p15:clr>
        </p15:guide>
        <p15:guide id="7" orient="horz" pos="3974">
          <p15:clr>
            <a:srgbClr val="A4A3A4"/>
          </p15:clr>
        </p15:guide>
        <p15:guide id="8" pos="204">
          <p15:clr>
            <a:srgbClr val="A4A3A4"/>
          </p15:clr>
        </p15:guide>
        <p15:guide id="9" pos="5556">
          <p15:clr>
            <a:srgbClr val="A4A3A4"/>
          </p15:clr>
        </p15:guide>
        <p15:guide id="10" pos="2880">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inmann  Kathrin" initials="SK" lastIdx="1" clrIdx="0"/>
  <p:cmAuthor id="1" name="Wilkes-Allemann Jerylee" initials="WJ"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4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68" autoAdjust="0"/>
    <p:restoredTop sz="81643" autoAdjust="0"/>
  </p:normalViewPr>
  <p:slideViewPr>
    <p:cSldViewPr snapToGrid="0" snapToObjects="1">
      <p:cViewPr varScale="1">
        <p:scale>
          <a:sx n="53" d="100"/>
          <a:sy n="53" d="100"/>
        </p:scale>
        <p:origin x="-1363" y="-62"/>
      </p:cViewPr>
      <p:guideLst>
        <p:guide orient="horz" pos="391"/>
        <p:guide orient="horz" pos="1275"/>
        <p:guide orient="horz" pos="3929"/>
        <p:guide orient="horz" pos="2160"/>
        <p:guide orient="horz" pos="3045"/>
        <p:guide orient="horz" pos="4269"/>
        <p:guide orient="horz" pos="3974"/>
        <p:guide pos="204"/>
        <p:guide pos="5556"/>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2" d="100"/>
          <a:sy n="62" d="100"/>
        </p:scale>
        <p:origin x="-2922" y="-8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486" cy="496031"/>
          </a:xfrm>
          <a:prstGeom prst="rect">
            <a:avLst/>
          </a:prstGeom>
        </p:spPr>
        <p:txBody>
          <a:bodyPr vert="horz" lIns="88230" tIns="44115" rIns="88230" bIns="44115" rtlCol="0"/>
          <a:lstStyle>
            <a:lvl1pPr algn="l">
              <a:defRPr sz="1200"/>
            </a:lvl1pPr>
          </a:lstStyle>
          <a:p>
            <a:endParaRPr lang="de-CH"/>
          </a:p>
        </p:txBody>
      </p:sp>
      <p:sp>
        <p:nvSpPr>
          <p:cNvPr id="3" name="Date Placeholder 2"/>
          <p:cNvSpPr>
            <a:spLocks noGrp="1"/>
          </p:cNvSpPr>
          <p:nvPr>
            <p:ph type="dt" sz="quarter" idx="1"/>
          </p:nvPr>
        </p:nvSpPr>
        <p:spPr>
          <a:xfrm>
            <a:off x="3848496" y="0"/>
            <a:ext cx="2944486" cy="496031"/>
          </a:xfrm>
          <a:prstGeom prst="rect">
            <a:avLst/>
          </a:prstGeom>
        </p:spPr>
        <p:txBody>
          <a:bodyPr vert="horz" lIns="88230" tIns="44115" rIns="88230" bIns="44115" rtlCol="0"/>
          <a:lstStyle>
            <a:lvl1pPr algn="r">
              <a:defRPr sz="1200"/>
            </a:lvl1pPr>
          </a:lstStyle>
          <a:p>
            <a:fld id="{023D568E-7E40-4B11-BD21-6ED7E8FD6023}" type="datetimeFigureOut">
              <a:rPr lang="de-CH" smtClean="0"/>
              <a:t>05.04.2017</a:t>
            </a:fld>
            <a:endParaRPr lang="de-CH"/>
          </a:p>
        </p:txBody>
      </p:sp>
      <p:sp>
        <p:nvSpPr>
          <p:cNvPr id="4" name="Footer Placeholder 3"/>
          <p:cNvSpPr>
            <a:spLocks noGrp="1"/>
          </p:cNvSpPr>
          <p:nvPr>
            <p:ph type="ftr" sz="quarter" idx="2"/>
          </p:nvPr>
        </p:nvSpPr>
        <p:spPr>
          <a:xfrm>
            <a:off x="0" y="9433829"/>
            <a:ext cx="2944486" cy="496031"/>
          </a:xfrm>
          <a:prstGeom prst="rect">
            <a:avLst/>
          </a:prstGeom>
        </p:spPr>
        <p:txBody>
          <a:bodyPr vert="horz" lIns="88230" tIns="44115" rIns="88230" bIns="44115" rtlCol="0" anchor="b"/>
          <a:lstStyle>
            <a:lvl1pPr algn="l">
              <a:defRPr sz="1200"/>
            </a:lvl1pPr>
          </a:lstStyle>
          <a:p>
            <a:endParaRPr lang="de-CH"/>
          </a:p>
        </p:txBody>
      </p:sp>
      <p:sp>
        <p:nvSpPr>
          <p:cNvPr id="5" name="Slide Number Placeholder 4"/>
          <p:cNvSpPr>
            <a:spLocks noGrp="1"/>
          </p:cNvSpPr>
          <p:nvPr>
            <p:ph type="sldNum" sz="quarter" idx="3"/>
          </p:nvPr>
        </p:nvSpPr>
        <p:spPr>
          <a:xfrm>
            <a:off x="3848496" y="9433829"/>
            <a:ext cx="2944486" cy="496031"/>
          </a:xfrm>
          <a:prstGeom prst="rect">
            <a:avLst/>
          </a:prstGeom>
        </p:spPr>
        <p:txBody>
          <a:bodyPr vert="horz" lIns="88230" tIns="44115" rIns="88230" bIns="44115" rtlCol="0" anchor="b"/>
          <a:lstStyle>
            <a:lvl1pPr algn="r">
              <a:defRPr sz="1200"/>
            </a:lvl1pPr>
          </a:lstStyle>
          <a:p>
            <a:fld id="{02DB3190-215C-4353-9481-4647AFB22512}" type="slidenum">
              <a:rPr lang="de-CH" smtClean="0"/>
              <a:t>‹#›</a:t>
            </a:fld>
            <a:endParaRPr lang="de-CH"/>
          </a:p>
        </p:txBody>
      </p:sp>
    </p:spTree>
    <p:extLst>
      <p:ext uri="{BB962C8B-B14F-4D97-AF65-F5344CB8AC3E}">
        <p14:creationId xmlns:p14="http://schemas.microsoft.com/office/powerpoint/2010/main" val="3998678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44283" cy="496570"/>
          </a:xfrm>
          <a:prstGeom prst="rect">
            <a:avLst/>
          </a:prstGeom>
        </p:spPr>
        <p:txBody>
          <a:bodyPr vert="horz" lIns="95564" tIns="47782" rIns="95564" bIns="47782" rtlCol="0"/>
          <a:lstStyle>
            <a:lvl1pPr algn="l">
              <a:defRPr sz="1300"/>
            </a:lvl1pPr>
          </a:lstStyle>
          <a:p>
            <a:endParaRPr lang="de-CH"/>
          </a:p>
        </p:txBody>
      </p:sp>
      <p:sp>
        <p:nvSpPr>
          <p:cNvPr id="3" name="Datumsplatzhalter 2"/>
          <p:cNvSpPr>
            <a:spLocks noGrp="1"/>
          </p:cNvSpPr>
          <p:nvPr>
            <p:ph type="dt" idx="1"/>
          </p:nvPr>
        </p:nvSpPr>
        <p:spPr>
          <a:xfrm>
            <a:off x="3848646" y="2"/>
            <a:ext cx="2944283" cy="496570"/>
          </a:xfrm>
          <a:prstGeom prst="rect">
            <a:avLst/>
          </a:prstGeom>
        </p:spPr>
        <p:txBody>
          <a:bodyPr vert="horz" lIns="95564" tIns="47782" rIns="95564" bIns="47782" rtlCol="0"/>
          <a:lstStyle>
            <a:lvl1pPr algn="r">
              <a:defRPr sz="1300"/>
            </a:lvl1pPr>
          </a:lstStyle>
          <a:p>
            <a:fld id="{BCDB334D-D17F-49C4-91DD-37BB7E818209}" type="datetimeFigureOut">
              <a:rPr lang="de-CH" smtClean="0"/>
              <a:t>05.04.2017</a:t>
            </a:fld>
            <a:endParaRPr lang="de-CH"/>
          </a:p>
        </p:txBody>
      </p:sp>
      <p:sp>
        <p:nvSpPr>
          <p:cNvPr id="4" name="Folienbildplatzhalter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4" tIns="47782" rIns="95564" bIns="47782" rtlCol="0" anchor="ctr"/>
          <a:lstStyle/>
          <a:p>
            <a:endParaRPr lang="de-CH"/>
          </a:p>
        </p:txBody>
      </p:sp>
      <p:sp>
        <p:nvSpPr>
          <p:cNvPr id="5" name="Notizenplatzhalter 4"/>
          <p:cNvSpPr>
            <a:spLocks noGrp="1"/>
          </p:cNvSpPr>
          <p:nvPr>
            <p:ph type="body" sz="quarter" idx="3"/>
          </p:nvPr>
        </p:nvSpPr>
        <p:spPr>
          <a:xfrm>
            <a:off x="679451" y="4717416"/>
            <a:ext cx="5435600" cy="4469130"/>
          </a:xfrm>
          <a:prstGeom prst="rect">
            <a:avLst/>
          </a:prstGeom>
        </p:spPr>
        <p:txBody>
          <a:bodyPr vert="horz" lIns="95564" tIns="47782" rIns="95564" bIns="47782"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1" y="9433108"/>
            <a:ext cx="2944283" cy="496570"/>
          </a:xfrm>
          <a:prstGeom prst="rect">
            <a:avLst/>
          </a:prstGeom>
        </p:spPr>
        <p:txBody>
          <a:bodyPr vert="horz" lIns="95564" tIns="47782" rIns="95564" bIns="47782" rtlCol="0" anchor="b"/>
          <a:lstStyle>
            <a:lvl1pPr algn="l">
              <a:defRPr sz="1300"/>
            </a:lvl1pPr>
          </a:lstStyle>
          <a:p>
            <a:endParaRPr lang="de-CH"/>
          </a:p>
        </p:txBody>
      </p:sp>
      <p:sp>
        <p:nvSpPr>
          <p:cNvPr id="7" name="Foliennummernplatzhalter 6"/>
          <p:cNvSpPr>
            <a:spLocks noGrp="1"/>
          </p:cNvSpPr>
          <p:nvPr>
            <p:ph type="sldNum" sz="quarter" idx="5"/>
          </p:nvPr>
        </p:nvSpPr>
        <p:spPr>
          <a:xfrm>
            <a:off x="3848646" y="9433108"/>
            <a:ext cx="2944283" cy="496570"/>
          </a:xfrm>
          <a:prstGeom prst="rect">
            <a:avLst/>
          </a:prstGeom>
        </p:spPr>
        <p:txBody>
          <a:bodyPr vert="horz" lIns="95564" tIns="47782" rIns="95564" bIns="47782" rtlCol="0" anchor="b"/>
          <a:lstStyle>
            <a:lvl1pPr algn="r">
              <a:defRPr sz="1300"/>
            </a:lvl1pPr>
          </a:lstStyle>
          <a:p>
            <a:fld id="{A51C0C35-A9A2-4EFD-9BAF-1E52E29E03D1}" type="slidenum">
              <a:rPr lang="de-CH" smtClean="0"/>
              <a:t>‹#›</a:t>
            </a:fld>
            <a:endParaRPr lang="de-CH"/>
          </a:p>
        </p:txBody>
      </p:sp>
    </p:spTree>
    <p:extLst>
      <p:ext uri="{BB962C8B-B14F-4D97-AF65-F5344CB8AC3E}">
        <p14:creationId xmlns:p14="http://schemas.microsoft.com/office/powerpoint/2010/main" val="277359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idx="10"/>
          </p:nvPr>
        </p:nvSpPr>
        <p:spPr/>
        <p:txBody>
          <a:bodyPr/>
          <a:lstStyle/>
          <a:p>
            <a:pPr>
              <a:defRPr/>
            </a:pPr>
            <a:fld id="{0C81412E-E675-4698-A1CC-F894DDFA9353}" type="slidenum">
              <a:rPr lang="en-GB" smtClean="0"/>
              <a:pPr>
                <a:defRPr/>
              </a:pPr>
              <a:t>1</a:t>
            </a:fld>
            <a:endParaRPr lang="en-GB"/>
          </a:p>
        </p:txBody>
      </p:sp>
    </p:spTree>
    <p:extLst>
      <p:ext uri="{BB962C8B-B14F-4D97-AF65-F5344CB8AC3E}">
        <p14:creationId xmlns:p14="http://schemas.microsoft.com/office/powerpoint/2010/main" val="1159209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paper explores the strategies of national or sub-national administration that are in charge of implementing EU regulation. In order to qualify this dependent variable, we build on a typology of implementation strategies developed by Schweizer (2015).</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Originally proposed as social mechanisms to re-politicize the analysis of (domestic) environmental policy implementation, the typology can be adapted to qualify the implementation strategies of EU regulations. Five ideal-typical strategies are identified:</a:t>
            </a:r>
            <a:endParaRPr lang="de-CH" dirty="0" smtClean="0"/>
          </a:p>
          <a:p>
            <a:endParaRPr lang="de-CH" dirty="0"/>
          </a:p>
        </p:txBody>
      </p:sp>
      <p:sp>
        <p:nvSpPr>
          <p:cNvPr id="4" name="Slide Number Placeholder 3"/>
          <p:cNvSpPr>
            <a:spLocks noGrp="1"/>
          </p:cNvSpPr>
          <p:nvPr>
            <p:ph type="sldNum" sz="quarter" idx="10"/>
          </p:nvPr>
        </p:nvSpPr>
        <p:spPr/>
        <p:txBody>
          <a:bodyPr/>
          <a:lstStyle/>
          <a:p>
            <a:fld id="{A51C0C35-A9A2-4EFD-9BAF-1E52E29E03D1}" type="slidenum">
              <a:rPr lang="de-CH" smtClean="0"/>
              <a:t>11</a:t>
            </a:fld>
            <a:endParaRPr lang="de-CH"/>
          </a:p>
        </p:txBody>
      </p:sp>
    </p:spTree>
    <p:extLst>
      <p:ext uri="{BB962C8B-B14F-4D97-AF65-F5344CB8AC3E}">
        <p14:creationId xmlns:p14="http://schemas.microsoft.com/office/powerpoint/2010/main" val="1019526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compensatory agreement that exists between the forest and the agricultural sectors in Bayern</a:t>
            </a:r>
            <a:r>
              <a:rPr lang="en-US" sz="1200" kern="1200" dirty="0" smtClean="0">
                <a:solidFill>
                  <a:schemeClr val="tx1"/>
                </a:solidFill>
                <a:effectLst/>
                <a:latin typeface="+mn-lt"/>
                <a:ea typeface="+mn-ea"/>
                <a:cs typeface="+mn-cs"/>
              </a:rPr>
              <a:t>. I.e., </a:t>
            </a:r>
            <a:r>
              <a:rPr lang="en-GB" sz="1200" kern="1200" dirty="0" smtClean="0">
                <a:solidFill>
                  <a:schemeClr val="tx1"/>
                </a:solidFill>
                <a:effectLst/>
                <a:latin typeface="+mn-lt"/>
                <a:ea typeface="+mn-ea"/>
                <a:cs typeface="+mn-cs"/>
              </a:rPr>
              <a:t>European contributions that the Bayern foresters renounce are used by the agricultural sector in Bayern, which internally compensates the forest sector. At the end of the day, the forest sector in Bayern does not lose anything (section 5.3.1), the finances are just redistributed internally, within the constituent state.</a:t>
            </a:r>
            <a:endParaRPr lang="de-CH" dirty="0"/>
          </a:p>
        </p:txBody>
      </p:sp>
      <p:sp>
        <p:nvSpPr>
          <p:cNvPr id="4" name="Slide Number Placeholder 3"/>
          <p:cNvSpPr>
            <a:spLocks noGrp="1"/>
          </p:cNvSpPr>
          <p:nvPr>
            <p:ph type="sldNum" sz="quarter" idx="10"/>
          </p:nvPr>
        </p:nvSpPr>
        <p:spPr/>
        <p:txBody>
          <a:bodyPr/>
          <a:lstStyle/>
          <a:p>
            <a:fld id="{A51C0C35-A9A2-4EFD-9BAF-1E52E29E03D1}" type="slidenum">
              <a:rPr lang="de-CH" smtClean="0"/>
              <a:t>12</a:t>
            </a:fld>
            <a:endParaRPr lang="de-CH"/>
          </a:p>
        </p:txBody>
      </p:sp>
    </p:spTree>
    <p:extLst>
      <p:ext uri="{BB962C8B-B14F-4D97-AF65-F5344CB8AC3E}">
        <p14:creationId xmlns:p14="http://schemas.microsoft.com/office/powerpoint/2010/main" val="1231513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compensatory agreement that exists between the forest and the agricultural sectors in Bayern</a:t>
            </a:r>
            <a:r>
              <a:rPr lang="en-US" sz="1200" kern="1200" dirty="0" smtClean="0">
                <a:solidFill>
                  <a:schemeClr val="tx1"/>
                </a:solidFill>
                <a:effectLst/>
                <a:latin typeface="+mn-lt"/>
                <a:ea typeface="+mn-ea"/>
                <a:cs typeface="+mn-cs"/>
              </a:rPr>
              <a:t>. I.e., </a:t>
            </a:r>
            <a:r>
              <a:rPr lang="en-GB" sz="1200" kern="1200" dirty="0" smtClean="0">
                <a:solidFill>
                  <a:schemeClr val="tx1"/>
                </a:solidFill>
                <a:effectLst/>
                <a:latin typeface="+mn-lt"/>
                <a:ea typeface="+mn-ea"/>
                <a:cs typeface="+mn-cs"/>
              </a:rPr>
              <a:t>European contributions that the Bayern foresters renounce are used by the agricultural sector in Bayern, which internally compensates the forest sector. At the end of the day, the forest sector in Bayern does not lose anything (section 5.3.1), the finances are just redistributed internally, within the constituent state.</a:t>
            </a:r>
            <a:endParaRPr lang="de-CH" dirty="0"/>
          </a:p>
        </p:txBody>
      </p:sp>
      <p:sp>
        <p:nvSpPr>
          <p:cNvPr id="4" name="Slide Number Placeholder 3"/>
          <p:cNvSpPr>
            <a:spLocks noGrp="1"/>
          </p:cNvSpPr>
          <p:nvPr>
            <p:ph type="sldNum" sz="quarter" idx="10"/>
          </p:nvPr>
        </p:nvSpPr>
        <p:spPr/>
        <p:txBody>
          <a:bodyPr/>
          <a:lstStyle/>
          <a:p>
            <a:fld id="{A51C0C35-A9A2-4EFD-9BAF-1E52E29E03D1}" type="slidenum">
              <a:rPr lang="de-CH" smtClean="0"/>
              <a:t>13</a:t>
            </a:fld>
            <a:endParaRPr lang="de-CH"/>
          </a:p>
        </p:txBody>
      </p:sp>
    </p:spTree>
    <p:extLst>
      <p:ext uri="{BB962C8B-B14F-4D97-AF65-F5344CB8AC3E}">
        <p14:creationId xmlns:p14="http://schemas.microsoft.com/office/powerpoint/2010/main" val="1231513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A51C0C35-A9A2-4EFD-9BAF-1E52E29E03D1}" type="slidenum">
              <a:rPr lang="de-CH" smtClean="0"/>
              <a:t>15</a:t>
            </a:fld>
            <a:endParaRPr lang="de-CH"/>
          </a:p>
        </p:txBody>
      </p:sp>
    </p:spTree>
    <p:extLst>
      <p:ext uri="{BB962C8B-B14F-4D97-AF65-F5344CB8AC3E}">
        <p14:creationId xmlns:p14="http://schemas.microsoft.com/office/powerpoint/2010/main" val="3979764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A51C0C35-A9A2-4EFD-9BAF-1E52E29E03D1}" type="slidenum">
              <a:rPr lang="de-CH" smtClean="0"/>
              <a:t>16</a:t>
            </a:fld>
            <a:endParaRPr lang="de-CH"/>
          </a:p>
        </p:txBody>
      </p:sp>
    </p:spTree>
    <p:extLst>
      <p:ext uri="{BB962C8B-B14F-4D97-AF65-F5344CB8AC3E}">
        <p14:creationId xmlns:p14="http://schemas.microsoft.com/office/powerpoint/2010/main" val="1231513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A51C0C35-A9A2-4EFD-9BAF-1E52E29E03D1}" type="slidenum">
              <a:rPr lang="de-CH" smtClean="0"/>
              <a:t>17</a:t>
            </a:fld>
            <a:endParaRPr lang="de-CH"/>
          </a:p>
        </p:txBody>
      </p:sp>
    </p:spTree>
    <p:extLst>
      <p:ext uri="{BB962C8B-B14F-4D97-AF65-F5344CB8AC3E}">
        <p14:creationId xmlns:p14="http://schemas.microsoft.com/office/powerpoint/2010/main" val="4087422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A51C0C35-A9A2-4EFD-9BAF-1E52E29E03D1}" type="slidenum">
              <a:rPr lang="de-CH" smtClean="0"/>
              <a:t>19</a:t>
            </a:fld>
            <a:endParaRPr lang="de-CH"/>
          </a:p>
        </p:txBody>
      </p:sp>
    </p:spTree>
    <p:extLst>
      <p:ext uri="{BB962C8B-B14F-4D97-AF65-F5344CB8AC3E}">
        <p14:creationId xmlns:p14="http://schemas.microsoft.com/office/powerpoint/2010/main" val="3501672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A51C0C35-A9A2-4EFD-9BAF-1E52E29E03D1}" type="slidenum">
              <a:rPr lang="de-CH" smtClean="0"/>
              <a:t>21</a:t>
            </a:fld>
            <a:endParaRPr lang="de-CH"/>
          </a:p>
        </p:txBody>
      </p:sp>
    </p:spTree>
    <p:extLst>
      <p:ext uri="{BB962C8B-B14F-4D97-AF65-F5344CB8AC3E}">
        <p14:creationId xmlns:p14="http://schemas.microsoft.com/office/powerpoint/2010/main" val="134380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A51C0C35-A9A2-4EFD-9BAF-1E52E29E03D1}" type="slidenum">
              <a:rPr lang="de-CH" smtClean="0"/>
              <a:t>3</a:t>
            </a:fld>
            <a:endParaRPr lang="de-CH"/>
          </a:p>
        </p:txBody>
      </p:sp>
    </p:spTree>
    <p:extLst>
      <p:ext uri="{BB962C8B-B14F-4D97-AF65-F5344CB8AC3E}">
        <p14:creationId xmlns:p14="http://schemas.microsoft.com/office/powerpoint/2010/main" val="3420850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is formulated at the policy level may misfit with the implementation level, due to a complex interplay between design elements or the discretion of implementing actors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&lt;&lt;Datum</a:t>
            </a:r>
            <a:r>
              <a:rPr lang="en-US" sz="1200" kern="1200" baseline="0" dirty="0" smtClean="0">
                <a:solidFill>
                  <a:schemeClr val="tx1"/>
                </a:solidFill>
                <a:effectLst/>
                <a:latin typeface="+mn-lt"/>
                <a:ea typeface="+mn-ea"/>
                <a:cs typeface="+mn-cs"/>
              </a:rPr>
              <a:t> in </a:t>
            </a:r>
            <a:r>
              <a:rPr lang="en-US" sz="1200" kern="1200" baseline="0" dirty="0" err="1" smtClean="0">
                <a:solidFill>
                  <a:schemeClr val="tx1"/>
                </a:solidFill>
                <a:effectLst/>
                <a:latin typeface="+mn-lt"/>
                <a:ea typeface="+mn-ea"/>
                <a:cs typeface="+mn-cs"/>
              </a:rPr>
              <a:t>Folien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anpassen</a:t>
            </a:r>
            <a:r>
              <a:rPr lang="en-US" sz="1200" kern="1200" baseline="0" dirty="0" smtClean="0">
                <a:solidFill>
                  <a:schemeClr val="tx1"/>
                </a:solidFill>
                <a:effectLst/>
                <a:latin typeface="+mn-lt"/>
                <a:ea typeface="+mn-ea"/>
                <a:cs typeface="+mn-cs"/>
              </a:rPr>
              <a:t>&gt;&gt;</a:t>
            </a:r>
            <a:endParaRPr lang="de-CH" dirty="0"/>
          </a:p>
        </p:txBody>
      </p:sp>
      <p:sp>
        <p:nvSpPr>
          <p:cNvPr id="4" name="Slide Number Placeholder 3"/>
          <p:cNvSpPr>
            <a:spLocks noGrp="1"/>
          </p:cNvSpPr>
          <p:nvPr>
            <p:ph type="sldNum" sz="quarter" idx="10"/>
          </p:nvPr>
        </p:nvSpPr>
        <p:spPr/>
        <p:txBody>
          <a:bodyPr/>
          <a:lstStyle/>
          <a:p>
            <a:fld id="{A51C0C35-A9A2-4EFD-9BAF-1E52E29E03D1}" type="slidenum">
              <a:rPr lang="de-CH" smtClean="0"/>
              <a:t>4</a:t>
            </a:fld>
            <a:endParaRPr lang="de-CH"/>
          </a:p>
        </p:txBody>
      </p:sp>
    </p:spTree>
    <p:extLst>
      <p:ext uri="{BB962C8B-B14F-4D97-AF65-F5344CB8AC3E}">
        <p14:creationId xmlns:p14="http://schemas.microsoft.com/office/powerpoint/2010/main" val="28642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sz="1200" kern="1200" dirty="0" smtClean="0">
                <a:solidFill>
                  <a:schemeClr val="tx1"/>
                </a:solidFill>
                <a:effectLst/>
                <a:latin typeface="+mn-lt"/>
                <a:ea typeface="+mn-ea"/>
                <a:cs typeface="+mn-cs"/>
              </a:rPr>
              <a:t>Obwohl die EU keine formale Kompetenz für die Waldpolitik hat, kann sie durch finanzielle Förderung waldrelevante Aktivitäten in den Nationalstaaten mitgestalten. Die Waldpolitik wird durch Politikbereiche wie Landwirtschaft, Umwelt oder ländliche Entwicklung, für welche sich die EU und die Mitgliedstaaten die Zuständigkeit teilen (Art. 4</a:t>
            </a:r>
            <a:r>
              <a:rPr lang="de-CH" sz="1200" i="1" kern="1200" dirty="0" smtClean="0">
                <a:solidFill>
                  <a:schemeClr val="tx1"/>
                </a:solidFill>
                <a:effectLst/>
                <a:latin typeface="+mn-lt"/>
                <a:ea typeface="+mn-ea"/>
                <a:cs typeface="+mn-cs"/>
              </a:rPr>
              <a:t> des Vertrags über die Arbeitsweise der Europäischen Union vom 26. Oktober 2012, AEU-Vertrag</a:t>
            </a:r>
            <a:r>
              <a:rPr lang="de-CH" sz="1200" kern="1200" dirty="0" smtClean="0">
                <a:solidFill>
                  <a:schemeClr val="tx1"/>
                </a:solidFill>
                <a:effectLst/>
                <a:latin typeface="+mn-lt"/>
                <a:ea typeface="+mn-ea"/>
                <a:cs typeface="+mn-cs"/>
              </a:rPr>
              <a:t>),1 indirekt beeinflusst.</a:t>
            </a:r>
          </a:p>
          <a:p>
            <a:endParaRPr lang="de-CH"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Forestry policy: based on non-legally binding strategies and action </a:t>
            </a:r>
            <a:r>
              <a:rPr lang="en-US" dirty="0" smtClean="0"/>
              <a:t>plans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Fragen von praktische Umsetzung.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de-CH" dirty="0"/>
          </a:p>
        </p:txBody>
      </p:sp>
      <p:sp>
        <p:nvSpPr>
          <p:cNvPr id="4" name="Slide Number Placeholder 3"/>
          <p:cNvSpPr>
            <a:spLocks noGrp="1"/>
          </p:cNvSpPr>
          <p:nvPr>
            <p:ph type="sldNum" sz="quarter" idx="10"/>
          </p:nvPr>
        </p:nvSpPr>
        <p:spPr/>
        <p:txBody>
          <a:bodyPr/>
          <a:lstStyle/>
          <a:p>
            <a:fld id="{A51C0C35-A9A2-4EFD-9BAF-1E52E29E03D1}" type="slidenum">
              <a:rPr lang="de-CH" smtClean="0"/>
              <a:t>5</a:t>
            </a:fld>
            <a:endParaRPr lang="de-CH"/>
          </a:p>
        </p:txBody>
      </p:sp>
    </p:spTree>
    <p:extLst>
      <p:ext uri="{BB962C8B-B14F-4D97-AF65-F5344CB8AC3E}">
        <p14:creationId xmlns:p14="http://schemas.microsoft.com/office/powerpoint/2010/main" val="286428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sz="1200" kern="1200" dirty="0" smtClean="0">
                <a:solidFill>
                  <a:schemeClr val="tx1"/>
                </a:solidFill>
                <a:effectLst/>
                <a:latin typeface="+mn-lt"/>
                <a:ea typeface="+mn-ea"/>
                <a:cs typeface="+mn-cs"/>
              </a:rPr>
              <a:t>Bereitgestellte Mittel des ELER wurden in jüngster Vergangenheit im Waldbereich   nicht ausgeschöpft (Europäische Kommission 2009, 2013a). Verschiedentlich wurde darauf hingewiesen,  dass zwischen dem Ziel des EU-Instruments ELER und seiner Umsetzung in den Mitgliedstaaten Diskrepanz besteht (Europäische Kommission 2009, 2013b, Winkel et al 2013).   Grundsätzlich ist das Verfahren so, dass die EU-Kommission einen Katalog von Massnahmen, die in einer siebenjährigen ELER-Periode unterstützt werden können, vorgibt. Aus diesem Katalog wählen die Mitgliedstaaten diejenigen Massnahmen aus, welche sie umsetzen möchten, und stellen der EU-Kommission einen Antrag um Finanzierung   </a:t>
            </a:r>
            <a:endParaRPr lang="de-CH" dirty="0"/>
          </a:p>
        </p:txBody>
      </p:sp>
      <p:sp>
        <p:nvSpPr>
          <p:cNvPr id="4" name="Slide Number Placeholder 3"/>
          <p:cNvSpPr>
            <a:spLocks noGrp="1"/>
          </p:cNvSpPr>
          <p:nvPr>
            <p:ph type="sldNum" sz="quarter" idx="10"/>
          </p:nvPr>
        </p:nvSpPr>
        <p:spPr/>
        <p:txBody>
          <a:bodyPr/>
          <a:lstStyle/>
          <a:p>
            <a:fld id="{A51C0C35-A9A2-4EFD-9BAF-1E52E29E03D1}" type="slidenum">
              <a:rPr lang="de-CH" smtClean="0"/>
              <a:t>6</a:t>
            </a:fld>
            <a:endParaRPr lang="de-CH"/>
          </a:p>
        </p:txBody>
      </p:sp>
    </p:spTree>
    <p:extLst>
      <p:ext uri="{BB962C8B-B14F-4D97-AF65-F5344CB8AC3E}">
        <p14:creationId xmlns:p14="http://schemas.microsoft.com/office/powerpoint/2010/main" val="286428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ELER = EAFRD</a:t>
            </a:r>
            <a:endParaRPr lang="de-CH" dirty="0"/>
          </a:p>
        </p:txBody>
      </p:sp>
      <p:sp>
        <p:nvSpPr>
          <p:cNvPr id="4" name="Slide Number Placeholder 3"/>
          <p:cNvSpPr>
            <a:spLocks noGrp="1"/>
          </p:cNvSpPr>
          <p:nvPr>
            <p:ph type="sldNum" sz="quarter" idx="10"/>
          </p:nvPr>
        </p:nvSpPr>
        <p:spPr/>
        <p:txBody>
          <a:bodyPr/>
          <a:lstStyle/>
          <a:p>
            <a:fld id="{A51C0C35-A9A2-4EFD-9BAF-1E52E29E03D1}" type="slidenum">
              <a:rPr lang="de-CH" smtClean="0"/>
              <a:t>7</a:t>
            </a:fld>
            <a:endParaRPr lang="de-CH"/>
          </a:p>
        </p:txBody>
      </p:sp>
    </p:spTree>
    <p:extLst>
      <p:ext uri="{BB962C8B-B14F-4D97-AF65-F5344CB8AC3E}">
        <p14:creationId xmlns:p14="http://schemas.microsoft.com/office/powerpoint/2010/main" val="3276520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Member states -&gt; free to choose measures and allocate budgets according to their specific needs in the national and regional Rural Development  </a:t>
            </a:r>
            <a:r>
              <a:rPr lang="en-US" dirty="0" err="1" smtClean="0"/>
              <a:t>Programmes</a:t>
            </a:r>
            <a:r>
              <a:rPr lang="en-US" dirty="0" smtClean="0"/>
              <a:t> approved by the Commission</a:t>
            </a:r>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8</a:t>
            </a:fld>
            <a:endParaRPr lang="de-CH"/>
          </a:p>
        </p:txBody>
      </p:sp>
    </p:spTree>
    <p:extLst>
      <p:ext uri="{BB962C8B-B14F-4D97-AF65-F5344CB8AC3E}">
        <p14:creationId xmlns:p14="http://schemas.microsoft.com/office/powerpoint/2010/main" val="327652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cases with diverging implementation strategies and a relative similar context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Context stable to discuss of evolutions and their specific means to obtain forest-related supports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de-CH" dirty="0"/>
          </a:p>
        </p:txBody>
      </p:sp>
      <p:sp>
        <p:nvSpPr>
          <p:cNvPr id="4" name="Slide Number Placeholder 3"/>
          <p:cNvSpPr>
            <a:spLocks noGrp="1"/>
          </p:cNvSpPr>
          <p:nvPr>
            <p:ph type="sldNum" sz="quarter" idx="10"/>
          </p:nvPr>
        </p:nvSpPr>
        <p:spPr/>
        <p:txBody>
          <a:bodyPr/>
          <a:lstStyle/>
          <a:p>
            <a:fld id="{A51C0C35-A9A2-4EFD-9BAF-1E52E29E03D1}" type="slidenum">
              <a:rPr lang="de-CH" smtClean="0"/>
              <a:t>9</a:t>
            </a:fld>
            <a:endParaRPr lang="de-CH"/>
          </a:p>
        </p:txBody>
      </p:sp>
    </p:spTree>
    <p:extLst>
      <p:ext uri="{BB962C8B-B14F-4D97-AF65-F5344CB8AC3E}">
        <p14:creationId xmlns:p14="http://schemas.microsoft.com/office/powerpoint/2010/main" val="495292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A51C0C35-A9A2-4EFD-9BAF-1E52E29E03D1}" type="slidenum">
              <a:rPr lang="de-CH" smtClean="0"/>
              <a:t>10</a:t>
            </a:fld>
            <a:endParaRPr lang="de-CH"/>
          </a:p>
        </p:txBody>
      </p:sp>
    </p:spTree>
    <p:extLst>
      <p:ext uri="{BB962C8B-B14F-4D97-AF65-F5344CB8AC3E}">
        <p14:creationId xmlns:p14="http://schemas.microsoft.com/office/powerpoint/2010/main" val="1705372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3850" y="4563876"/>
            <a:ext cx="8496300" cy="1673412"/>
          </a:xfrm>
          <a:solidFill>
            <a:schemeClr val="bg2"/>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sp>
        <p:nvSpPr>
          <p:cNvPr id="4" name="Datumsplatzhalter 3"/>
          <p:cNvSpPr>
            <a:spLocks noGrp="1"/>
          </p:cNvSpPr>
          <p:nvPr>
            <p:ph type="dt" sz="half" idx="10"/>
          </p:nvPr>
        </p:nvSpPr>
        <p:spPr/>
        <p:txBody>
          <a:bodyPr/>
          <a:lstStyle>
            <a:lvl1pPr>
              <a:defRPr/>
            </a:lvl1pPr>
          </a:lstStyle>
          <a:p>
            <a:r>
              <a:rPr lang="de-DE" dirty="0" smtClean="0"/>
              <a:t>17.2.2015</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pic>
        <p:nvPicPr>
          <p:cNvPr id="7" name="Grafik 6"/>
          <p:cNvPicPr>
            <a:picLocks noChangeAspect="1"/>
          </p:cNvPicPr>
          <p:nvPr userDrawn="1"/>
        </p:nvPicPr>
        <p:blipFill rotWithShape="1">
          <a:blip r:embed="rId2">
            <a:extLst>
              <a:ext uri="{28A0092B-C50C-407E-A947-70E740481C1C}">
                <a14:useLocalDpi xmlns:a14="http://schemas.microsoft.com/office/drawing/2010/main" val="0"/>
              </a:ext>
            </a:extLst>
          </a:blip>
          <a:srcRect l="1528" t="19025" r="112" b="21320"/>
          <a:stretch/>
        </p:blipFill>
        <p:spPr>
          <a:xfrm>
            <a:off x="323850" y="620713"/>
            <a:ext cx="8496300" cy="2808287"/>
          </a:xfrm>
          <a:prstGeom prst="rect">
            <a:avLst/>
          </a:prstGeom>
        </p:spPr>
      </p:pic>
      <p:sp>
        <p:nvSpPr>
          <p:cNvPr id="2" name="Titel 1"/>
          <p:cNvSpPr>
            <a:spLocks noGrp="1"/>
          </p:cNvSpPr>
          <p:nvPr>
            <p:ph type="ctrTitle"/>
          </p:nvPr>
        </p:nvSpPr>
        <p:spPr>
          <a:xfrm>
            <a:off x="323850" y="3429000"/>
            <a:ext cx="8496300" cy="1152128"/>
          </a:xfrm>
          <a:solidFill>
            <a:schemeClr val="bg2"/>
          </a:solidFill>
        </p:spPr>
        <p:txBody>
          <a:bodyPr wrap="square" lIns="144000" tIns="72000" anchor="t" anchorCtr="0"/>
          <a:lstStyle>
            <a:lvl1pPr>
              <a:lnSpc>
                <a:spcPct val="100000"/>
              </a:lnSpc>
              <a:spcBef>
                <a:spcPts val="0"/>
              </a:spcBef>
              <a:defRPr sz="3200">
                <a:solidFill>
                  <a:schemeClr val="bg1"/>
                </a:solidFill>
              </a:defRPr>
            </a:lvl1pPr>
          </a:lstStyle>
          <a:p>
            <a:r>
              <a:rPr lang="en-US" smtClean="0"/>
              <a:t>Click to edit Master title style</a:t>
            </a:r>
            <a:endParaRPr lang="de-DE" dirty="0"/>
          </a:p>
        </p:txBody>
      </p:sp>
    </p:spTree>
    <p:extLst>
      <p:ext uri="{BB962C8B-B14F-4D97-AF65-F5344CB8AC3E}">
        <p14:creationId xmlns:p14="http://schemas.microsoft.com/office/powerpoint/2010/main" val="82600996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apitelauftakt B">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23850" y="612000"/>
            <a:ext cx="8496300" cy="5616575"/>
          </a:xfrm>
          <a:solidFill>
            <a:schemeClr val="tx1"/>
          </a:solidFill>
        </p:spPr>
        <p:txBody>
          <a:bodyPr lIns="144000" tIns="450000" bIns="0" anchor="t" anchorCtr="0"/>
          <a:lstStyle>
            <a:lvl1pPr>
              <a:lnSpc>
                <a:spcPct val="113000"/>
              </a:lnSpc>
              <a:defRPr sz="3200" baseline="0">
                <a:solidFill>
                  <a:schemeClr val="bg1"/>
                </a:solidFill>
              </a:defRPr>
            </a:lvl1pPr>
          </a:lstStyle>
          <a:p>
            <a:r>
              <a:rPr lang="de-DE" dirty="0" smtClean="0"/>
              <a:t>Titel und Hintergrundfarbe bearbeiten</a:t>
            </a:r>
            <a:endParaRPr lang="de-DE" dirty="0"/>
          </a:p>
        </p:txBody>
      </p:sp>
      <p:sp>
        <p:nvSpPr>
          <p:cNvPr id="3" name="Datumsplatzhalter 2"/>
          <p:cNvSpPr>
            <a:spLocks noGrp="1"/>
          </p:cNvSpPr>
          <p:nvPr>
            <p:ph type="dt" sz="half" idx="10"/>
          </p:nvPr>
        </p:nvSpPr>
        <p:spPr/>
        <p:txBody>
          <a:bodyPr/>
          <a:lstStyle/>
          <a:p>
            <a:fld id="{681F6098-E9E1-42B4-9C80-2F52B9453439}" type="datetime1">
              <a:rPr lang="de-DE" smtClean="0"/>
              <a:t>05.04.2017</a:t>
            </a:fld>
            <a:endParaRPr lang="de-DE"/>
          </a:p>
        </p:txBody>
      </p:sp>
      <p:sp>
        <p:nvSpPr>
          <p:cNvPr id="4" name="Fußzeilenplatzhalter 3"/>
          <p:cNvSpPr>
            <a:spLocks noGrp="1"/>
          </p:cNvSpPr>
          <p:nvPr>
            <p:ph type="ftr" sz="quarter" idx="11"/>
          </p:nvPr>
        </p:nvSpPr>
        <p:spPr>
          <a:xfrm>
            <a:off x="4572000" y="6308726"/>
            <a:ext cx="3208613" cy="468312"/>
          </a:xfrm>
          <a:prstGeom prst="rect">
            <a:avLst/>
          </a:prstGeom>
        </p:spPr>
        <p:txBody>
          <a:bodyPr/>
          <a:lstStyle/>
          <a:p>
            <a:r>
              <a:rPr lang="de-DE" smtClean="0"/>
              <a:t>((Vorname Nachname))</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a:t>
            </a:fld>
            <a:endParaRPr lang="de-DE"/>
          </a:p>
        </p:txBody>
      </p:sp>
    </p:spTree>
    <p:extLst>
      <p:ext uri="{BB962C8B-B14F-4D97-AF65-F5344CB8AC3E}">
        <p14:creationId xmlns:p14="http://schemas.microsoft.com/office/powerpoint/2010/main" val="74804412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Slide Number Placeholder 3"/>
          <p:cNvSpPr>
            <a:spLocks noGrp="1"/>
          </p:cNvSpPr>
          <p:nvPr>
            <p:ph type="sldNum" sz="quarter" idx="10"/>
          </p:nvPr>
        </p:nvSpPr>
        <p:spPr>
          <a:xfrm>
            <a:off x="7812088" y="6627813"/>
            <a:ext cx="762000" cy="230187"/>
          </a:xfrm>
        </p:spPr>
        <p:txBody>
          <a:bodyPr/>
          <a:lstStyle>
            <a:lvl1pPr>
              <a:defRPr sz="900"/>
            </a:lvl1pPr>
          </a:lstStyle>
          <a:p>
            <a:pPr>
              <a:defRPr/>
            </a:pPr>
            <a:fld id="{03EAE4FC-72E9-41CB-B587-735E3615CBFF}" type="slidenum">
              <a:rPr lang="de-CH"/>
              <a:pPr>
                <a:defRPr/>
              </a:pPr>
              <a:t>‹#›</a:t>
            </a:fld>
            <a:endParaRPr lang="de-CH"/>
          </a:p>
          <a:p>
            <a:pPr>
              <a:defRPr/>
            </a:pPr>
            <a:endParaRPr lang="de-CH"/>
          </a:p>
        </p:txBody>
      </p:sp>
    </p:spTree>
    <p:extLst>
      <p:ext uri="{BB962C8B-B14F-4D97-AF65-F5344CB8AC3E}">
        <p14:creationId xmlns:p14="http://schemas.microsoft.com/office/powerpoint/2010/main" val="8672169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p:nvPr>
        </p:nvSpPr>
        <p:spPr>
          <a:xfrm>
            <a:off x="323850" y="4823305"/>
            <a:ext cx="8496300" cy="1013969"/>
          </a:xfrm>
          <a:solidFill>
            <a:schemeClr val="bg2"/>
          </a:solidFill>
        </p:spPr>
        <p:txBody>
          <a:bodyPr wrap="square" lIns="144000" tIns="108000" anchor="t" anchorCtr="0"/>
          <a:lstStyle>
            <a:lvl1pPr>
              <a:lnSpc>
                <a:spcPct val="100000"/>
              </a:lnSpc>
              <a:spcBef>
                <a:spcPts val="0"/>
              </a:spcBef>
              <a:defRPr sz="2800" baseline="0">
                <a:solidFill>
                  <a:schemeClr val="bg1"/>
                </a:solidFill>
              </a:defRPr>
            </a:lvl1pPr>
          </a:lstStyle>
          <a:p>
            <a:r>
              <a:rPr lang="en-US" smtClean="0"/>
              <a:t>Click to edit Master title style</a:t>
            </a:r>
            <a:endParaRPr lang="de-DE" dirty="0"/>
          </a:p>
        </p:txBody>
      </p:sp>
      <p:sp>
        <p:nvSpPr>
          <p:cNvPr id="3" name="Untertitel 2"/>
          <p:cNvSpPr>
            <a:spLocks noGrp="1"/>
          </p:cNvSpPr>
          <p:nvPr>
            <p:ph type="subTitle" idx="1"/>
          </p:nvPr>
        </p:nvSpPr>
        <p:spPr>
          <a:xfrm>
            <a:off x="323850" y="5809753"/>
            <a:ext cx="8496300" cy="427535"/>
          </a:xfrm>
          <a:solidFill>
            <a:schemeClr val="bg2"/>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sp>
        <p:nvSpPr>
          <p:cNvPr id="4" name="Datumsplatzhalter 3"/>
          <p:cNvSpPr>
            <a:spLocks noGrp="1"/>
          </p:cNvSpPr>
          <p:nvPr>
            <p:ph type="dt" sz="half" idx="10"/>
          </p:nvPr>
        </p:nvSpPr>
        <p:spPr/>
        <p:txBody>
          <a:bodyPr/>
          <a:lstStyle>
            <a:lvl1pPr>
              <a:defRPr/>
            </a:lvl1pPr>
          </a:lstStyle>
          <a:p>
            <a:r>
              <a:rPr lang="de-DE" dirty="0" smtClean="0"/>
              <a:t>17.2.2015</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
        <p:nvSpPr>
          <p:cNvPr id="10" name="Bildplatzhalter 9"/>
          <p:cNvSpPr>
            <a:spLocks noGrp="1"/>
          </p:cNvSpPr>
          <p:nvPr>
            <p:ph type="pic" sz="quarter" idx="13"/>
          </p:nvPr>
        </p:nvSpPr>
        <p:spPr>
          <a:xfrm>
            <a:off x="323850" y="620713"/>
            <a:ext cx="8496300" cy="4204512"/>
          </a:xfrm>
          <a:noFill/>
        </p:spPr>
        <p:txBody>
          <a:bodyPr/>
          <a:lstStyle>
            <a:lvl1pPr marL="0" indent="0">
              <a:buNone/>
              <a:defRPr/>
            </a:lvl1pPr>
          </a:lstStyle>
          <a:p>
            <a:r>
              <a:rPr lang="en-US" smtClean="0"/>
              <a:t>Click icon to add picture</a:t>
            </a:r>
            <a:endParaRPr lang="de-CH" dirty="0"/>
          </a:p>
        </p:txBody>
      </p:sp>
    </p:spTree>
    <p:extLst>
      <p:ext uri="{BB962C8B-B14F-4D97-AF65-F5344CB8AC3E}">
        <p14:creationId xmlns:p14="http://schemas.microsoft.com/office/powerpoint/2010/main" val="82600996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US" smtClean="0"/>
              <a:t>Click to edit Master title style</a:t>
            </a:r>
            <a:endParaRPr lang="de-DE" dirty="0"/>
          </a:p>
        </p:txBody>
      </p:sp>
      <p:sp>
        <p:nvSpPr>
          <p:cNvPr id="3" name="Untertitel 2"/>
          <p:cNvSpPr>
            <a:spLocks noGrp="1"/>
          </p:cNvSpPr>
          <p:nvPr>
            <p:ph type="subTitle" idx="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sp>
        <p:nvSpPr>
          <p:cNvPr id="4" name="Datumsplatzhalter 3"/>
          <p:cNvSpPr>
            <a:spLocks noGrp="1"/>
          </p:cNvSpPr>
          <p:nvPr>
            <p:ph type="dt" sz="half" idx="10"/>
          </p:nvPr>
        </p:nvSpPr>
        <p:spPr/>
        <p:txBody>
          <a:bodyPr/>
          <a:lstStyle>
            <a:lvl1pPr>
              <a:defRPr/>
            </a:lvl1pPr>
          </a:lstStyle>
          <a:p>
            <a:r>
              <a:rPr lang="de-DE" dirty="0" smtClean="0"/>
              <a:t>17.2.2015</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
        <p:nvSpPr>
          <p:cNvPr id="10" name="Bildplatzhalter 9"/>
          <p:cNvSpPr>
            <a:spLocks noGrp="1"/>
          </p:cNvSpPr>
          <p:nvPr>
            <p:ph type="pic" sz="quarter" idx="13"/>
          </p:nvPr>
        </p:nvSpPr>
        <p:spPr>
          <a:xfrm>
            <a:off x="323850" y="620713"/>
            <a:ext cx="8496300" cy="4204513"/>
          </a:xfrm>
          <a:noFill/>
        </p:spPr>
        <p:txBody>
          <a:bodyPr/>
          <a:lstStyle>
            <a:lvl1pPr marL="0" indent="0">
              <a:buNone/>
              <a:defRPr/>
            </a:lvl1pPr>
          </a:lstStyle>
          <a:p>
            <a:r>
              <a:rPr lang="en-US" smtClean="0"/>
              <a:t>Click icon to add picture</a:t>
            </a:r>
            <a:endParaRPr lang="de-CH" dirty="0"/>
          </a:p>
        </p:txBody>
      </p:sp>
    </p:spTree>
    <p:extLst>
      <p:ext uri="{BB962C8B-B14F-4D97-AF65-F5344CB8AC3E}">
        <p14:creationId xmlns:p14="http://schemas.microsoft.com/office/powerpoint/2010/main" val="149029171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3850" y="620714"/>
            <a:ext cx="8496298" cy="465726"/>
          </a:xfrm>
          <a:solidFill>
            <a:schemeClr val="bg1"/>
          </a:solidFill>
          <a:ln>
            <a:noFill/>
          </a:ln>
        </p:spPr>
        <p:txBody>
          <a:bodyPr lIns="144000" tIns="108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grpSp>
        <p:nvGrpSpPr>
          <p:cNvPr id="6" name="Gruppieren 5"/>
          <p:cNvGrpSpPr/>
          <p:nvPr userDrawn="1"/>
        </p:nvGrpSpPr>
        <p:grpSpPr>
          <a:xfrm>
            <a:off x="142875" y="152400"/>
            <a:ext cx="8858250" cy="612775"/>
            <a:chOff x="142875" y="152400"/>
            <a:chExt cx="8858250" cy="612775"/>
          </a:xfrm>
        </p:grpSpPr>
        <p:sp>
          <p:nvSpPr>
            <p:cNvPr id="7" name="Rechteck 6"/>
            <p:cNvSpPr/>
            <p:nvPr userDrawn="1"/>
          </p:nvSpPr>
          <p:spPr>
            <a:xfrm>
              <a:off x="142875" y="152400"/>
              <a:ext cx="8858250" cy="468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p:cNvSpPr/>
            <p:nvPr userDrawn="1"/>
          </p:nvSpPr>
          <p:spPr>
            <a:xfrm>
              <a:off x="142875" y="597694"/>
              <a:ext cx="180975" cy="1674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0"/>
            <p:cNvSpPr/>
            <p:nvPr userDrawn="1"/>
          </p:nvSpPr>
          <p:spPr>
            <a:xfrm>
              <a:off x="8820150" y="597693"/>
              <a:ext cx="180975" cy="1674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2" name="Bild 18" descr="g_eth_logo_kurz_neg_Schutzraum.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grpSp>
      <p:sp>
        <p:nvSpPr>
          <p:cNvPr id="2" name="Titel 1"/>
          <p:cNvSpPr>
            <a:spLocks noGrp="1"/>
          </p:cNvSpPr>
          <p:nvPr>
            <p:ph type="ctrTitle"/>
          </p:nvPr>
        </p:nvSpPr>
        <p:spPr>
          <a:xfrm>
            <a:off x="323850" y="1063254"/>
            <a:ext cx="8496299" cy="960809"/>
          </a:xfrm>
          <a:solidFill>
            <a:schemeClr val="bg1"/>
          </a:solidFill>
        </p:spPr>
        <p:txBody>
          <a:bodyPr wrap="square" lIns="144000" tIns="0" anchor="t" anchorCtr="0"/>
          <a:lstStyle>
            <a:lvl1pPr>
              <a:lnSpc>
                <a:spcPct val="100000"/>
              </a:lnSpc>
              <a:spcBef>
                <a:spcPts val="0"/>
              </a:spcBef>
              <a:defRPr sz="2800"/>
            </a:lvl1pPr>
          </a:lstStyle>
          <a:p>
            <a:r>
              <a:rPr lang="en-US" smtClean="0"/>
              <a:t>Click to edit Master title style</a:t>
            </a:r>
            <a:endParaRPr lang="de-DE" dirty="0"/>
          </a:p>
        </p:txBody>
      </p:sp>
    </p:spTree>
    <p:extLst>
      <p:ext uri="{BB962C8B-B14F-4D97-AF65-F5344CB8AC3E}">
        <p14:creationId xmlns:p14="http://schemas.microsoft.com/office/powerpoint/2010/main" val="1980723131"/>
      </p:ext>
    </p:extLst>
  </p:cSld>
  <p:clrMapOvr>
    <a:masterClrMapping/>
  </p:clrMapOvr>
  <p:transition>
    <p:fade/>
  </p:transition>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50" y="2024064"/>
            <a:ext cx="8496300" cy="42100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p:cNvSpPr>
            <a:spLocks noGrp="1"/>
          </p:cNvSpPr>
          <p:nvPr>
            <p:ph type="dt" sz="half" idx="10"/>
          </p:nvPr>
        </p:nvSpPr>
        <p:spPr/>
        <p:txBody>
          <a:bodyPr/>
          <a:lstStyle/>
          <a:p>
            <a:r>
              <a:rPr lang="de-DE" dirty="0" smtClean="0"/>
              <a:t>17.2.2015</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
        <p:nvSpPr>
          <p:cNvPr id="7" name="Titel 6"/>
          <p:cNvSpPr>
            <a:spLocks noGrp="1"/>
          </p:cNvSpPr>
          <p:nvPr>
            <p:ph type="title"/>
          </p:nvPr>
        </p:nvSpPr>
        <p:spPr>
          <a:solidFill>
            <a:schemeClr val="bg1"/>
          </a:solidFill>
        </p:spPr>
        <p:txBody>
          <a:bodyPr/>
          <a:lstStyle/>
          <a:p>
            <a:r>
              <a:rPr lang="en-US" smtClean="0"/>
              <a:t>Click to edit Master title style</a:t>
            </a:r>
            <a:endParaRPr lang="de-CH"/>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5" name="Datumsplatzhalter 4"/>
          <p:cNvSpPr>
            <a:spLocks noGrp="1"/>
          </p:cNvSpPr>
          <p:nvPr>
            <p:ph type="dt" sz="half" idx="10"/>
          </p:nvPr>
        </p:nvSpPr>
        <p:spPr/>
        <p:txBody>
          <a:bodyPr/>
          <a:lstStyle>
            <a:lvl1pPr>
              <a:defRPr/>
            </a:lvl1pPr>
          </a:lstStyle>
          <a:p>
            <a:r>
              <a:rPr lang="de-DE" dirty="0" smtClean="0"/>
              <a:t>17.2.2015</a:t>
            </a:r>
            <a:endParaRPr lang="de-DE" dirty="0"/>
          </a:p>
        </p:txBody>
      </p:sp>
      <p:sp>
        <p:nvSpPr>
          <p:cNvPr id="7" name="Foliennummernplatzhalter 6"/>
          <p:cNvSpPr>
            <a:spLocks noGrp="1"/>
          </p:cNvSpPr>
          <p:nvPr>
            <p:ph type="sldNum" sz="quarter" idx="12"/>
          </p:nvPr>
        </p:nvSpPr>
        <p:spPr/>
        <p:txBody>
          <a:bodyPr/>
          <a:lstStyle/>
          <a:p>
            <a:fld id="{6C6AE60A-B69C-4790-82F7-3882EDF23186}" type="slidenum">
              <a:rPr lang="de-DE" smtClean="0"/>
              <a:t>‹#›</a:t>
            </a:fld>
            <a:endParaRPr lang="de-DE"/>
          </a:p>
        </p:txBody>
      </p:sp>
      <p:sp>
        <p:nvSpPr>
          <p:cNvPr id="8" name="Titel 7"/>
          <p:cNvSpPr>
            <a:spLocks noGrp="1"/>
          </p:cNvSpPr>
          <p:nvPr>
            <p:ph type="title"/>
          </p:nvPr>
        </p:nvSpPr>
        <p:spPr>
          <a:solidFill>
            <a:schemeClr val="bg1"/>
          </a:solidFill>
        </p:spPr>
        <p:txBody>
          <a:bodyPr/>
          <a:lstStyle/>
          <a:p>
            <a:r>
              <a:rPr lang="en-US" smtClean="0"/>
              <a:t>Click to edit Master title style</a:t>
            </a:r>
            <a:endParaRPr lang="de-CH"/>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dirty="0" smtClean="0"/>
              <a:t>17.2.2015</a:t>
            </a:r>
          </a:p>
        </p:txBody>
      </p:sp>
      <p:sp>
        <p:nvSpPr>
          <p:cNvPr id="4" name="Foliennummernplatzhalter 3"/>
          <p:cNvSpPr>
            <a:spLocks noGrp="1"/>
          </p:cNvSpPr>
          <p:nvPr>
            <p:ph type="sldNum" sz="quarter" idx="12"/>
          </p:nvPr>
        </p:nvSpPr>
        <p:spPr/>
        <p:txBody>
          <a:bodyPr/>
          <a:lstStyle/>
          <a:p>
            <a:fld id="{6C6AE60A-B69C-4790-82F7-3882EDF23186}" type="slidenum">
              <a:rPr lang="de-DE" smtClean="0"/>
              <a:t>‹#›</a:t>
            </a:fld>
            <a:endParaRPr lang="de-DE"/>
          </a:p>
        </p:txBody>
      </p:sp>
      <p:sp>
        <p:nvSpPr>
          <p:cNvPr id="5" name="Titel 4"/>
          <p:cNvSpPr>
            <a:spLocks noGrp="1"/>
          </p:cNvSpPr>
          <p:nvPr>
            <p:ph type="title"/>
          </p:nvPr>
        </p:nvSpPr>
        <p:spPr/>
        <p:txBody>
          <a:bodyPr/>
          <a:lstStyle/>
          <a:p>
            <a:r>
              <a:rPr lang="en-US" smtClean="0"/>
              <a:t>Click to edit Master title style</a:t>
            </a:r>
            <a:endParaRPr lang="de-CH"/>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vl1pPr>
          </a:lstStyle>
          <a:p>
            <a:r>
              <a:rPr lang="de-DE" dirty="0" smtClean="0"/>
              <a:t>17.2.2015</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
        <p:nvSpPr>
          <p:cNvPr id="10" name="Bildplatzhalter 9"/>
          <p:cNvSpPr>
            <a:spLocks noGrp="1"/>
          </p:cNvSpPr>
          <p:nvPr>
            <p:ph type="pic" sz="quarter" idx="13"/>
          </p:nvPr>
        </p:nvSpPr>
        <p:spPr>
          <a:xfrm>
            <a:off x="323850" y="620713"/>
            <a:ext cx="8496300" cy="5607860"/>
          </a:xfrm>
          <a:noFill/>
        </p:spPr>
        <p:txBody>
          <a:bodyPr/>
          <a:lstStyle>
            <a:lvl1pPr marL="0" indent="0">
              <a:buNone/>
              <a:defRPr/>
            </a:lvl1pPr>
          </a:lstStyle>
          <a:p>
            <a:r>
              <a:rPr lang="en-US" smtClean="0"/>
              <a:t>Click icon to add picture</a:t>
            </a:r>
            <a:endParaRPr lang="de-CH" dirty="0"/>
          </a:p>
        </p:txBody>
      </p:sp>
    </p:spTree>
    <p:extLst>
      <p:ext uri="{BB962C8B-B14F-4D97-AF65-F5344CB8AC3E}">
        <p14:creationId xmlns:p14="http://schemas.microsoft.com/office/powerpoint/2010/main" val="135389624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auftakt A">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F4A91D9-FBFE-4ACC-A99A-BC74A6E03CC5}" type="datetime1">
              <a:rPr lang="de-DE" smtClean="0"/>
              <a:t>05.04.2017</a:t>
            </a:fld>
            <a:endParaRPr lang="de-DE"/>
          </a:p>
        </p:txBody>
      </p:sp>
      <p:sp>
        <p:nvSpPr>
          <p:cNvPr id="5" name="Fußzeilenplatzhalter 4"/>
          <p:cNvSpPr>
            <a:spLocks noGrp="1"/>
          </p:cNvSpPr>
          <p:nvPr>
            <p:ph type="ftr" sz="quarter" idx="11"/>
          </p:nvPr>
        </p:nvSpPr>
        <p:spPr>
          <a:xfrm>
            <a:off x="4572000" y="6308726"/>
            <a:ext cx="3208613" cy="468312"/>
          </a:xfrm>
          <a:prstGeom prst="rect">
            <a:avLst/>
          </a:prstGeom>
        </p:spPr>
        <p:txBody>
          <a:bodyPr/>
          <a:lstStyle/>
          <a:p>
            <a:r>
              <a:rPr lang="de-DE" smtClean="0"/>
              <a:t>((Vorname Nachname))</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
        <p:nvSpPr>
          <p:cNvPr id="8" name="Inhaltsplatzhalter 7"/>
          <p:cNvSpPr>
            <a:spLocks noGrp="1"/>
          </p:cNvSpPr>
          <p:nvPr>
            <p:ph sz="quarter" idx="13" hasCustomPrompt="1"/>
          </p:nvPr>
        </p:nvSpPr>
        <p:spPr>
          <a:xfrm>
            <a:off x="323850" y="1565138"/>
            <a:ext cx="8496300" cy="4672150"/>
          </a:xfrm>
          <a:solidFill>
            <a:schemeClr val="tx1"/>
          </a:solidFill>
        </p:spPr>
        <p:txBody>
          <a:bodyPr lIns="144000" tIns="450000"/>
          <a:lstStyle>
            <a:lvl1pPr marL="0" indent="0">
              <a:lnSpc>
                <a:spcPct val="114000"/>
              </a:lnSpc>
              <a:buNone/>
              <a:defRPr sz="2000">
                <a:solidFill>
                  <a:schemeClr val="bg1"/>
                </a:solidFill>
              </a:defRPr>
            </a:lvl1pPr>
          </a:lstStyle>
          <a:p>
            <a:pPr lvl="0"/>
            <a:r>
              <a:rPr lang="de-DE" dirty="0" smtClean="0"/>
              <a:t>Inhalt und Hintergrundfarbe bearbeiten</a:t>
            </a:r>
          </a:p>
        </p:txBody>
      </p:sp>
      <p:sp>
        <p:nvSpPr>
          <p:cNvPr id="2" name="Titel 1"/>
          <p:cNvSpPr>
            <a:spLocks noGrp="1"/>
          </p:cNvSpPr>
          <p:nvPr>
            <p:ph type="title" hasCustomPrompt="1"/>
          </p:nvPr>
        </p:nvSpPr>
        <p:spPr>
          <a:xfrm>
            <a:off x="323850" y="612000"/>
            <a:ext cx="8496300" cy="972000"/>
          </a:xfrm>
          <a:solidFill>
            <a:schemeClr val="tx1"/>
          </a:solidFill>
        </p:spPr>
        <p:txBody>
          <a:bodyPr lIns="140400"/>
          <a:lstStyle>
            <a:lvl1pPr>
              <a:lnSpc>
                <a:spcPct val="100000"/>
              </a:lnSpc>
              <a:defRPr sz="2800" baseline="0">
                <a:solidFill>
                  <a:schemeClr val="bg1"/>
                </a:solidFill>
              </a:defRPr>
            </a:lvl1pPr>
          </a:lstStyle>
          <a:p>
            <a:r>
              <a:rPr lang="de-DE" dirty="0" smtClean="0"/>
              <a:t>Titel und Hintergrundfarbe bearbeiten</a:t>
            </a:r>
            <a:endParaRPr lang="de-DE" dirty="0"/>
          </a:p>
        </p:txBody>
      </p:sp>
    </p:spTree>
    <p:extLst>
      <p:ext uri="{BB962C8B-B14F-4D97-AF65-F5344CB8AC3E}">
        <p14:creationId xmlns:p14="http://schemas.microsoft.com/office/powerpoint/2010/main" val="326296274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uppieren 10"/>
          <p:cNvGrpSpPr/>
          <p:nvPr/>
        </p:nvGrpSpPr>
        <p:grpSpPr>
          <a:xfrm>
            <a:off x="142874" y="152400"/>
            <a:ext cx="8859601" cy="612775"/>
            <a:chOff x="142874" y="152400"/>
            <a:chExt cx="8859601" cy="612775"/>
          </a:xfrm>
        </p:grpSpPr>
        <p:sp>
          <p:nvSpPr>
            <p:cNvPr id="24" name="Rechteck 23"/>
            <p:cNvSpPr/>
            <p:nvPr userDrawn="1"/>
          </p:nvSpPr>
          <p:spPr>
            <a:xfrm>
              <a:off x="142875" y="152400"/>
              <a:ext cx="8859600" cy="4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 name="Rechteck 24"/>
            <p:cNvSpPr/>
            <p:nvPr userDrawn="1"/>
          </p:nvSpPr>
          <p:spPr>
            <a:xfrm>
              <a:off x="142874" y="597694"/>
              <a:ext cx="187200" cy="1674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Rechteck 25"/>
            <p:cNvSpPr/>
            <p:nvPr userDrawn="1"/>
          </p:nvSpPr>
          <p:spPr>
            <a:xfrm>
              <a:off x="8814997" y="597693"/>
              <a:ext cx="187200" cy="1674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27" name="Bild 18" descr="g_eth_logo_kurz_neg_Schutzraum.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grpSp>
      <p:sp>
        <p:nvSpPr>
          <p:cNvPr id="4" name="Datumsplatzhalter 3"/>
          <p:cNvSpPr>
            <a:spLocks noGrp="1"/>
          </p:cNvSpPr>
          <p:nvPr>
            <p:ph type="dt" sz="half" idx="2"/>
          </p:nvPr>
        </p:nvSpPr>
        <p:spPr>
          <a:xfrm>
            <a:off x="7937624" y="6308726"/>
            <a:ext cx="612068" cy="468312"/>
          </a:xfrm>
          <a:prstGeom prst="rect">
            <a:avLst/>
          </a:prstGeom>
        </p:spPr>
        <p:txBody>
          <a:bodyPr vert="horz" wrap="none" lIns="0" tIns="0" rIns="0" bIns="0" rtlCol="0" anchor="ctr"/>
          <a:lstStyle>
            <a:lvl1pPr algn="ctr">
              <a:defRPr sz="800">
                <a:solidFill>
                  <a:schemeClr val="tx1"/>
                </a:solidFill>
              </a:defRPr>
            </a:lvl1pPr>
          </a:lstStyle>
          <a:p>
            <a:r>
              <a:rPr lang="de-DE" dirty="0" smtClean="0"/>
              <a:t>17.2.2015</a:t>
            </a:r>
            <a:endParaRPr lang="de-DE" dirty="0"/>
          </a:p>
        </p:txBody>
      </p:sp>
      <p:sp>
        <p:nvSpPr>
          <p:cNvPr id="6" name="Foliennummernplatzhalter 5"/>
          <p:cNvSpPr>
            <a:spLocks noGrp="1"/>
          </p:cNvSpPr>
          <p:nvPr>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de-DE" smtClean="0"/>
              <a:pPr/>
              <a:t>‹#›</a:t>
            </a:fld>
            <a:endParaRPr lang="de-DE"/>
          </a:p>
        </p:txBody>
      </p:sp>
      <p:sp>
        <p:nvSpPr>
          <p:cNvPr id="3" name="Textplatzhalter 2"/>
          <p:cNvSpPr>
            <a:spLocks noGrp="1"/>
          </p:cNvSpPr>
          <p:nvPr>
            <p:ph type="body" idx="1"/>
          </p:nvPr>
        </p:nvSpPr>
        <p:spPr>
          <a:xfrm>
            <a:off x="323850" y="2024064"/>
            <a:ext cx="8483938" cy="4213224"/>
          </a:xfrm>
          <a:prstGeom prst="rect">
            <a:avLst/>
          </a:prstGeom>
        </p:spPr>
        <p:txBody>
          <a:bodyPr vert="horz" lIns="140400" tIns="0" rIns="144000" bIns="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Textfeld 15"/>
          <p:cNvSpPr txBox="1"/>
          <p:nvPr/>
        </p:nvSpPr>
        <p:spPr>
          <a:xfrm>
            <a:off x="8559849" y="6300190"/>
            <a:ext cx="105958" cy="468312"/>
          </a:xfrm>
          <a:prstGeom prst="rect">
            <a:avLst/>
          </a:prstGeom>
          <a:noFill/>
        </p:spPr>
        <p:txBody>
          <a:bodyPr wrap="none" lIns="36000" rIns="36000" rtlCol="0" anchor="ctr" anchorCtr="0">
            <a:noAutofit/>
          </a:bodyPr>
          <a:lstStyle/>
          <a:p>
            <a:pPr algn="ctr"/>
            <a:r>
              <a:rPr lang="de-CH" sz="800" dirty="0" smtClean="0"/>
              <a:t>|</a:t>
            </a:r>
            <a:endParaRPr lang="de-CH" sz="800" dirty="0"/>
          </a:p>
        </p:txBody>
      </p:sp>
      <p:sp>
        <p:nvSpPr>
          <p:cNvPr id="18" name="Textfeld 17"/>
          <p:cNvSpPr txBox="1"/>
          <p:nvPr/>
        </p:nvSpPr>
        <p:spPr>
          <a:xfrm>
            <a:off x="7834508" y="6300189"/>
            <a:ext cx="105958" cy="468312"/>
          </a:xfrm>
          <a:prstGeom prst="rect">
            <a:avLst/>
          </a:prstGeom>
          <a:noFill/>
        </p:spPr>
        <p:txBody>
          <a:bodyPr wrap="none" lIns="36000" rIns="36000" rtlCol="0" anchor="ctr" anchorCtr="0">
            <a:noAutofit/>
          </a:bodyPr>
          <a:lstStyle/>
          <a:p>
            <a:pPr algn="ctr"/>
            <a:r>
              <a:rPr lang="de-CH" sz="800" dirty="0" smtClean="0"/>
              <a:t>|</a:t>
            </a:r>
            <a:endParaRPr lang="de-CH" sz="800" dirty="0"/>
          </a:p>
        </p:txBody>
      </p:sp>
      <p:sp>
        <p:nvSpPr>
          <p:cNvPr id="2" name="Titelplatzhalter 1"/>
          <p:cNvSpPr>
            <a:spLocks noGrp="1"/>
          </p:cNvSpPr>
          <p:nvPr>
            <p:ph type="title"/>
          </p:nvPr>
        </p:nvSpPr>
        <p:spPr>
          <a:xfrm>
            <a:off x="323850" y="620714"/>
            <a:ext cx="8496300" cy="972000"/>
          </a:xfrm>
          <a:prstGeom prst="rect">
            <a:avLst/>
          </a:prstGeom>
          <a:solidFill>
            <a:schemeClr val="bg1"/>
          </a:solidFill>
        </p:spPr>
        <p:txBody>
          <a:bodyPr vert="horz" lIns="140400" tIns="0" rIns="144000" bIns="0" rtlCol="0" anchor="b" anchorCtr="0">
            <a:noAutofit/>
          </a:bodyPr>
          <a:lstStyle/>
          <a:p>
            <a:r>
              <a:rPr lang="de-DE" dirty="0" smtClean="0"/>
              <a:t>Titelmasterformat durch Klicken bearbeiten</a:t>
            </a:r>
            <a:endParaRPr lang="de-DE" dirty="0"/>
          </a:p>
        </p:txBody>
      </p:sp>
      <p:sp>
        <p:nvSpPr>
          <p:cNvPr id="7" name="Textfeld 6"/>
          <p:cNvSpPr txBox="1"/>
          <p:nvPr/>
        </p:nvSpPr>
        <p:spPr>
          <a:xfrm>
            <a:off x="330074" y="6321427"/>
            <a:ext cx="4248000" cy="459775"/>
          </a:xfrm>
          <a:prstGeom prst="rect">
            <a:avLst/>
          </a:prstGeom>
          <a:noFill/>
        </p:spPr>
        <p:txBody>
          <a:bodyPr wrap="square" lIns="0" rIns="0" rtlCol="0" anchor="ctr" anchorCtr="0">
            <a:noAutofit/>
          </a:bodyPr>
          <a:lstStyle/>
          <a:p>
            <a:r>
              <a:rPr lang="de-CH" sz="800" baseline="0" dirty="0" smtClean="0"/>
              <a:t>               </a:t>
            </a:r>
          </a:p>
          <a:p>
            <a:r>
              <a:rPr lang="de-CH" sz="800" baseline="0" dirty="0" smtClean="0"/>
              <a:t>                  </a:t>
            </a:r>
            <a:r>
              <a:rPr lang="de-CH" sz="900" b="1" dirty="0" smtClean="0"/>
              <a:t>NARP – Natural</a:t>
            </a:r>
            <a:r>
              <a:rPr lang="de-CH" sz="900" b="1" baseline="0" dirty="0" smtClean="0"/>
              <a:t> Ressource Policy Group</a:t>
            </a:r>
            <a:endParaRPr lang="de-CH" sz="900" b="1" dirty="0"/>
          </a:p>
        </p:txBody>
      </p:sp>
      <p:pic>
        <p:nvPicPr>
          <p:cNvPr id="1026" name="Picture 2" descr="http://www.ied.ethz.ch/_jcr_content/orgLogo.imageformat.logo.845153929.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850" y="6228526"/>
            <a:ext cx="929691" cy="61163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6" r:id="rId4"/>
    <p:sldLayoutId id="2147483650" r:id="rId5"/>
    <p:sldLayoutId id="2147483652" r:id="rId6"/>
    <p:sldLayoutId id="2147483655" r:id="rId7"/>
    <p:sldLayoutId id="2147483665" r:id="rId8"/>
    <p:sldLayoutId id="2147483664" r:id="rId9"/>
    <p:sldLayoutId id="2147483663" r:id="rId10"/>
    <p:sldLayoutId id="2147483668" r:id="rId11"/>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bg2"/>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bg2"/>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bafu.admin.ch/wald/01256/11479/16230/index.html?lang=de&amp;download=NHzLpZeg7t,lnp6I0NTU042l2Z6ln1acy4Zn4Z2qZpnO2Yuq2Z6gpJCHent2fmym162epYbg2c_JjKbNoKSn6A--" TargetMode="External"/><Relationship Id="rId2" Type="http://schemas.openxmlformats.org/officeDocument/2006/relationships/hyperlink" Target="http://dx.doi.org/10.3188/szf.2016.0270" TargetMode="External"/><Relationship Id="rId1" Type="http://schemas.openxmlformats.org/officeDocument/2006/relationships/slideLayout" Target="../slideLayouts/slideLayout6.xml"/><Relationship Id="rId4" Type="http://schemas.openxmlformats.org/officeDocument/2006/relationships/hyperlink" Target="http://europeangovernance-livingreviews.org/Articles/lreg-2014-1"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bwMode="auto">
          <a:xfrm>
            <a:off x="3780629" y="1304924"/>
            <a:ext cx="0" cy="1647826"/>
          </a:xfrm>
          <a:prstGeom prst="line">
            <a:avLst/>
          </a:prstGeom>
          <a:noFill/>
          <a:ln w="9525" cap="flat" cmpd="sng" algn="ctr">
            <a:noFill/>
            <a:prstDash val="solid"/>
            <a:round/>
            <a:headEnd type="none" w="med" len="med"/>
            <a:tailEnd type="none" w="med" len="med"/>
          </a:ln>
          <a:effectLst/>
        </p:spPr>
      </p:cxnSp>
      <p:cxnSp>
        <p:nvCxnSpPr>
          <p:cNvPr id="7" name="Straight Connector 6"/>
          <p:cNvCxnSpPr/>
          <p:nvPr/>
        </p:nvCxnSpPr>
        <p:spPr bwMode="auto">
          <a:xfrm>
            <a:off x="3638550" y="1304924"/>
            <a:ext cx="142079" cy="1847848"/>
          </a:xfrm>
          <a:prstGeom prst="line">
            <a:avLst/>
          </a:prstGeom>
          <a:noFill/>
          <a:ln w="9525" cap="flat" cmpd="sng" algn="ctr">
            <a:noFill/>
            <a:prstDash val="solid"/>
            <a:round/>
            <a:headEnd type="none" w="med" len="med"/>
            <a:tailEnd type="none" w="med" len="med"/>
          </a:ln>
          <a:effectLst/>
        </p:spPr>
      </p:cxnSp>
      <p:cxnSp>
        <p:nvCxnSpPr>
          <p:cNvPr id="9" name="Straight Connector 8"/>
          <p:cNvCxnSpPr/>
          <p:nvPr/>
        </p:nvCxnSpPr>
        <p:spPr bwMode="auto">
          <a:xfrm>
            <a:off x="3780629" y="2308669"/>
            <a:ext cx="0" cy="3081477"/>
          </a:xfrm>
          <a:prstGeom prst="line">
            <a:avLst/>
          </a:prstGeom>
          <a:noFill/>
          <a:ln w="25400" cap="flat" cmpd="sng" algn="ctr">
            <a:solidFill>
              <a:schemeClr val="tx1"/>
            </a:solidFill>
            <a:prstDash val="solid"/>
            <a:round/>
            <a:headEnd type="none" w="med" len="med"/>
            <a:tailEnd type="none" w="med" len="med"/>
          </a:ln>
          <a:effectLst/>
        </p:spPr>
      </p:cxnSp>
      <p:grpSp>
        <p:nvGrpSpPr>
          <p:cNvPr id="52" name="Group 9"/>
          <p:cNvGrpSpPr>
            <a:grpSpLocks/>
          </p:cNvGrpSpPr>
          <p:nvPr/>
        </p:nvGrpSpPr>
        <p:grpSpPr bwMode="auto">
          <a:xfrm>
            <a:off x="633281" y="4013643"/>
            <a:ext cx="857250" cy="769937"/>
            <a:chOff x="929" y="2704"/>
            <a:chExt cx="1633" cy="1469"/>
          </a:xfrm>
        </p:grpSpPr>
        <p:sp>
          <p:nvSpPr>
            <p:cNvPr id="53" name="Rectangle 10"/>
            <p:cNvSpPr>
              <a:spLocks noChangeArrowheads="1"/>
            </p:cNvSpPr>
            <p:nvPr/>
          </p:nvSpPr>
          <p:spPr bwMode="auto">
            <a:xfrm>
              <a:off x="929" y="2704"/>
              <a:ext cx="1633" cy="13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endParaRPr lang="de-DE" altLang="de-DE"/>
            </a:p>
          </p:txBody>
        </p:sp>
        <p:sp>
          <p:nvSpPr>
            <p:cNvPr id="54" name="AutoShape 11"/>
            <p:cNvSpPr>
              <a:spLocks noChangeArrowheads="1"/>
            </p:cNvSpPr>
            <p:nvPr/>
          </p:nvSpPr>
          <p:spPr bwMode="auto">
            <a:xfrm>
              <a:off x="1401" y="3173"/>
              <a:ext cx="665" cy="6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9 h 21600"/>
              </a:gdLst>
              <a:ahLst/>
              <a:cxnLst>
                <a:cxn ang="T8">
                  <a:pos x="T0" y="T1"/>
                </a:cxn>
                <a:cxn ang="T9">
                  <a:pos x="T2" y="T3"/>
                </a:cxn>
                <a:cxn ang="T10">
                  <a:pos x="T4" y="T5"/>
                </a:cxn>
                <a:cxn ang="T11">
                  <a:pos x="T6" y="T7"/>
                </a:cxn>
              </a:cxnLst>
              <a:rect l="T12" t="T13" r="T14" b="T15"/>
              <a:pathLst>
                <a:path w="21600" h="21600">
                  <a:moveTo>
                    <a:pt x="2652" y="10815"/>
                  </a:moveTo>
                  <a:cubicBezTo>
                    <a:pt x="2652" y="10810"/>
                    <a:pt x="2652" y="10805"/>
                    <a:pt x="2652" y="10800"/>
                  </a:cubicBezTo>
                  <a:cubicBezTo>
                    <a:pt x="2652" y="6299"/>
                    <a:pt x="6299" y="2652"/>
                    <a:pt x="10800" y="2652"/>
                  </a:cubicBezTo>
                  <a:cubicBezTo>
                    <a:pt x="15300" y="2652"/>
                    <a:pt x="18948" y="6299"/>
                    <a:pt x="18948" y="10800"/>
                  </a:cubicBezTo>
                  <a:cubicBezTo>
                    <a:pt x="18948" y="10805"/>
                    <a:pt x="18947" y="10810"/>
                    <a:pt x="18947" y="10815"/>
                  </a:cubicBezTo>
                  <a:lnTo>
                    <a:pt x="21599" y="10819"/>
                  </a:lnTo>
                  <a:cubicBezTo>
                    <a:pt x="21599" y="10813"/>
                    <a:pt x="21600" y="10806"/>
                    <a:pt x="21600" y="10800"/>
                  </a:cubicBezTo>
                  <a:cubicBezTo>
                    <a:pt x="21600" y="4835"/>
                    <a:pt x="16764" y="0"/>
                    <a:pt x="10800" y="0"/>
                  </a:cubicBezTo>
                  <a:cubicBezTo>
                    <a:pt x="4835" y="0"/>
                    <a:pt x="0" y="4835"/>
                    <a:pt x="0" y="10800"/>
                  </a:cubicBezTo>
                  <a:cubicBezTo>
                    <a:pt x="-1" y="10806"/>
                    <a:pt x="0" y="10813"/>
                    <a:pt x="0" y="10819"/>
                  </a:cubicBezTo>
                  <a:lnTo>
                    <a:pt x="2652" y="10815"/>
                  </a:lnTo>
                  <a:close/>
                </a:path>
              </a:pathLst>
            </a:custGeom>
            <a:solidFill>
              <a:srgbClr val="D7CC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p>
          </p:txBody>
        </p:sp>
        <p:sp>
          <p:nvSpPr>
            <p:cNvPr id="55" name="AutoShape 12"/>
            <p:cNvSpPr>
              <a:spLocks noChangeArrowheads="1"/>
            </p:cNvSpPr>
            <p:nvPr/>
          </p:nvSpPr>
          <p:spPr bwMode="auto">
            <a:xfrm>
              <a:off x="1234" y="3007"/>
              <a:ext cx="998" cy="10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33 h 21600"/>
              </a:gdLst>
              <a:ahLst/>
              <a:cxnLst>
                <a:cxn ang="T8">
                  <a:pos x="T0" y="T1"/>
                </a:cxn>
                <a:cxn ang="T9">
                  <a:pos x="T2" y="T3"/>
                </a:cxn>
                <a:cxn ang="T10">
                  <a:pos x="T4" y="T5"/>
                </a:cxn>
                <a:cxn ang="T11">
                  <a:pos x="T6" y="T7"/>
                </a:cxn>
              </a:cxnLst>
              <a:rect l="T12" t="T13" r="T14" b="T15"/>
              <a:pathLst>
                <a:path w="21600" h="21600">
                  <a:moveTo>
                    <a:pt x="1707" y="10820"/>
                  </a:moveTo>
                  <a:cubicBezTo>
                    <a:pt x="1707" y="10813"/>
                    <a:pt x="1707" y="10806"/>
                    <a:pt x="1707" y="10800"/>
                  </a:cubicBezTo>
                  <a:cubicBezTo>
                    <a:pt x="1707" y="5778"/>
                    <a:pt x="5778" y="1707"/>
                    <a:pt x="10800" y="1707"/>
                  </a:cubicBezTo>
                  <a:cubicBezTo>
                    <a:pt x="15821" y="1707"/>
                    <a:pt x="19893" y="5778"/>
                    <a:pt x="19893" y="10800"/>
                  </a:cubicBezTo>
                  <a:cubicBezTo>
                    <a:pt x="19893" y="10806"/>
                    <a:pt x="19892" y="10813"/>
                    <a:pt x="19892" y="10820"/>
                  </a:cubicBezTo>
                  <a:lnTo>
                    <a:pt x="21599" y="10823"/>
                  </a:lnTo>
                  <a:cubicBezTo>
                    <a:pt x="21599" y="10815"/>
                    <a:pt x="21600" y="10807"/>
                    <a:pt x="21600" y="10800"/>
                  </a:cubicBezTo>
                  <a:cubicBezTo>
                    <a:pt x="21600" y="4835"/>
                    <a:pt x="16764" y="0"/>
                    <a:pt x="10800" y="0"/>
                  </a:cubicBezTo>
                  <a:cubicBezTo>
                    <a:pt x="4835" y="0"/>
                    <a:pt x="0" y="4835"/>
                    <a:pt x="0" y="10800"/>
                  </a:cubicBezTo>
                  <a:cubicBezTo>
                    <a:pt x="-1" y="10807"/>
                    <a:pt x="0" y="10815"/>
                    <a:pt x="0" y="10823"/>
                  </a:cubicBezTo>
                  <a:lnTo>
                    <a:pt x="1707" y="10820"/>
                  </a:lnTo>
                  <a:close/>
                </a:path>
              </a:pathLst>
            </a:custGeom>
            <a:solidFill>
              <a:srgbClr val="D7CC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p>
          </p:txBody>
        </p:sp>
        <p:sp>
          <p:nvSpPr>
            <p:cNvPr id="56" name="AutoShape 13"/>
            <p:cNvSpPr>
              <a:spLocks noChangeArrowheads="1"/>
            </p:cNvSpPr>
            <p:nvPr/>
          </p:nvSpPr>
          <p:spPr bwMode="auto">
            <a:xfrm>
              <a:off x="1065" y="2840"/>
              <a:ext cx="1334" cy="13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255" y="10816"/>
                  </a:moveTo>
                  <a:cubicBezTo>
                    <a:pt x="1255" y="10810"/>
                    <a:pt x="1255" y="10805"/>
                    <a:pt x="1255" y="10800"/>
                  </a:cubicBezTo>
                  <a:cubicBezTo>
                    <a:pt x="1255" y="5528"/>
                    <a:pt x="5528" y="1255"/>
                    <a:pt x="10800" y="1255"/>
                  </a:cubicBezTo>
                  <a:cubicBezTo>
                    <a:pt x="16071" y="1255"/>
                    <a:pt x="20345" y="5528"/>
                    <a:pt x="20345" y="10800"/>
                  </a:cubicBezTo>
                  <a:cubicBezTo>
                    <a:pt x="20345" y="10805"/>
                    <a:pt x="20344" y="10810"/>
                    <a:pt x="20344" y="10816"/>
                  </a:cubicBezTo>
                  <a:lnTo>
                    <a:pt x="21599" y="10818"/>
                  </a:lnTo>
                  <a:cubicBezTo>
                    <a:pt x="21599" y="10812"/>
                    <a:pt x="21600" y="10806"/>
                    <a:pt x="21600" y="10800"/>
                  </a:cubicBezTo>
                  <a:cubicBezTo>
                    <a:pt x="21600" y="4835"/>
                    <a:pt x="16764" y="0"/>
                    <a:pt x="10800" y="0"/>
                  </a:cubicBezTo>
                  <a:cubicBezTo>
                    <a:pt x="4835" y="0"/>
                    <a:pt x="0" y="4835"/>
                    <a:pt x="0" y="10800"/>
                  </a:cubicBezTo>
                  <a:cubicBezTo>
                    <a:pt x="-1" y="10806"/>
                    <a:pt x="0" y="10812"/>
                    <a:pt x="0" y="10818"/>
                  </a:cubicBezTo>
                  <a:lnTo>
                    <a:pt x="1255" y="10816"/>
                  </a:lnTo>
                  <a:close/>
                </a:path>
              </a:pathLst>
            </a:custGeom>
            <a:solidFill>
              <a:srgbClr val="D7CC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a:p>
          </p:txBody>
        </p:sp>
        <p:sp>
          <p:nvSpPr>
            <p:cNvPr id="57" name="Rectangle 14"/>
            <p:cNvSpPr>
              <a:spLocks noChangeArrowheads="1"/>
            </p:cNvSpPr>
            <p:nvPr/>
          </p:nvSpPr>
          <p:spPr bwMode="auto">
            <a:xfrm rot="2700000">
              <a:off x="942" y="3133"/>
              <a:ext cx="915" cy="82"/>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endParaRPr lang="de-DE" altLang="de-DE"/>
            </a:p>
          </p:txBody>
        </p:sp>
        <p:sp>
          <p:nvSpPr>
            <p:cNvPr id="58" name="Rectangle 15"/>
            <p:cNvSpPr>
              <a:spLocks noChangeArrowheads="1"/>
            </p:cNvSpPr>
            <p:nvPr/>
          </p:nvSpPr>
          <p:spPr bwMode="auto">
            <a:xfrm rot="18900000" flipH="1">
              <a:off x="1609" y="3131"/>
              <a:ext cx="915" cy="85"/>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endParaRPr lang="de-DE" altLang="de-DE"/>
            </a:p>
          </p:txBody>
        </p:sp>
        <p:sp>
          <p:nvSpPr>
            <p:cNvPr id="59" name="WordArt 16"/>
            <p:cNvSpPr>
              <a:spLocks noChangeArrowheads="1" noChangeShapeType="1" noTextEdit="1"/>
            </p:cNvSpPr>
            <p:nvPr/>
          </p:nvSpPr>
          <p:spPr bwMode="auto">
            <a:xfrm>
              <a:off x="1066" y="3716"/>
              <a:ext cx="1333" cy="24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de-CH" sz="3600" kern="10" dirty="0">
                  <a:solidFill>
                    <a:srgbClr val="808080"/>
                  </a:solidFill>
                  <a:latin typeface="Garamond"/>
                </a:rPr>
                <a:t>PEPE</a:t>
              </a:r>
            </a:p>
          </p:txBody>
        </p:sp>
        <p:sp>
          <p:nvSpPr>
            <p:cNvPr id="60" name="Rectangle 17"/>
            <p:cNvSpPr>
              <a:spLocks noChangeArrowheads="1"/>
            </p:cNvSpPr>
            <p:nvPr/>
          </p:nvSpPr>
          <p:spPr bwMode="auto">
            <a:xfrm rot="5400000">
              <a:off x="1359" y="3136"/>
              <a:ext cx="754" cy="73"/>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Times" pitchFamily="18" charset="0"/>
                </a:defRPr>
              </a:lvl1pPr>
              <a:lvl2pPr marL="742950" indent="-285750">
                <a:defRPr>
                  <a:solidFill>
                    <a:schemeClr val="tx1"/>
                  </a:solidFill>
                  <a:latin typeface="Times" pitchFamily="18" charset="0"/>
                </a:defRPr>
              </a:lvl2pPr>
              <a:lvl3pPr marL="1143000" indent="-228600">
                <a:defRPr>
                  <a:solidFill>
                    <a:schemeClr val="tx1"/>
                  </a:solidFill>
                  <a:latin typeface="Times" pitchFamily="18" charset="0"/>
                </a:defRPr>
              </a:lvl3pPr>
              <a:lvl4pPr marL="1600200" indent="-228600">
                <a:defRPr>
                  <a:solidFill>
                    <a:schemeClr val="tx1"/>
                  </a:solidFill>
                  <a:latin typeface="Times" pitchFamily="18" charset="0"/>
                </a:defRPr>
              </a:lvl4pPr>
              <a:lvl5pPr marL="2057400" indent="-228600">
                <a:defRPr>
                  <a:solidFill>
                    <a:schemeClr val="tx1"/>
                  </a:solidFill>
                  <a:latin typeface="Times" pitchFamily="18" charset="0"/>
                </a:defRPr>
              </a:lvl5pPr>
              <a:lvl6pPr marL="2514600" indent="-228600" eaLnBrk="0" fontAlgn="base" hangingPunct="0">
                <a:spcBef>
                  <a:spcPct val="0"/>
                </a:spcBef>
                <a:spcAft>
                  <a:spcPct val="0"/>
                </a:spcAft>
                <a:defRPr>
                  <a:solidFill>
                    <a:schemeClr val="tx1"/>
                  </a:solidFill>
                  <a:latin typeface="Times" pitchFamily="18" charset="0"/>
                </a:defRPr>
              </a:lvl6pPr>
              <a:lvl7pPr marL="2971800" indent="-228600" eaLnBrk="0" fontAlgn="base" hangingPunct="0">
                <a:spcBef>
                  <a:spcPct val="0"/>
                </a:spcBef>
                <a:spcAft>
                  <a:spcPct val="0"/>
                </a:spcAft>
                <a:defRPr>
                  <a:solidFill>
                    <a:schemeClr val="tx1"/>
                  </a:solidFill>
                  <a:latin typeface="Times" pitchFamily="18" charset="0"/>
                </a:defRPr>
              </a:lvl7pPr>
              <a:lvl8pPr marL="3429000" indent="-228600" eaLnBrk="0" fontAlgn="base" hangingPunct="0">
                <a:spcBef>
                  <a:spcPct val="0"/>
                </a:spcBef>
                <a:spcAft>
                  <a:spcPct val="0"/>
                </a:spcAft>
                <a:defRPr>
                  <a:solidFill>
                    <a:schemeClr val="tx1"/>
                  </a:solidFill>
                  <a:latin typeface="Times" pitchFamily="18" charset="0"/>
                </a:defRPr>
              </a:lvl8pPr>
              <a:lvl9pPr marL="3886200" indent="-228600" eaLnBrk="0" fontAlgn="base" hangingPunct="0">
                <a:spcBef>
                  <a:spcPct val="0"/>
                </a:spcBef>
                <a:spcAft>
                  <a:spcPct val="0"/>
                </a:spcAft>
                <a:defRPr>
                  <a:solidFill>
                    <a:schemeClr val="tx1"/>
                  </a:solidFill>
                  <a:latin typeface="Times" pitchFamily="18" charset="0"/>
                </a:defRPr>
              </a:lvl9pPr>
            </a:lstStyle>
            <a:p>
              <a:endParaRPr lang="de-DE" altLang="de-DE"/>
            </a:p>
          </p:txBody>
        </p:sp>
        <p:grpSp>
          <p:nvGrpSpPr>
            <p:cNvPr id="61" name="Group 18"/>
            <p:cNvGrpSpPr>
              <a:grpSpLocks/>
            </p:cNvGrpSpPr>
            <p:nvPr/>
          </p:nvGrpSpPr>
          <p:grpSpPr bwMode="auto">
            <a:xfrm>
              <a:off x="1471" y="3356"/>
              <a:ext cx="333" cy="334"/>
              <a:chOff x="3911" y="3571"/>
              <a:chExt cx="511" cy="496"/>
            </a:xfrm>
          </p:grpSpPr>
          <p:sp>
            <p:nvSpPr>
              <p:cNvPr id="62" name="Freeform 19"/>
              <p:cNvSpPr>
                <a:spLocks/>
              </p:cNvSpPr>
              <p:nvPr/>
            </p:nvSpPr>
            <p:spPr bwMode="auto">
              <a:xfrm>
                <a:off x="4323" y="3705"/>
                <a:ext cx="93" cy="144"/>
              </a:xfrm>
              <a:custGeom>
                <a:avLst/>
                <a:gdLst>
                  <a:gd name="T0" fmla="*/ 0 w 454"/>
                  <a:gd name="T1" fmla="*/ 0 h 764"/>
                  <a:gd name="T2" fmla="*/ 0 w 454"/>
                  <a:gd name="T3" fmla="*/ 0 h 764"/>
                  <a:gd name="T4" fmla="*/ 0 w 454"/>
                  <a:gd name="T5" fmla="*/ 0 h 764"/>
                  <a:gd name="T6" fmla="*/ 0 w 454"/>
                  <a:gd name="T7" fmla="*/ 0 h 764"/>
                  <a:gd name="T8" fmla="*/ 0 w 454"/>
                  <a:gd name="T9" fmla="*/ 0 h 764"/>
                  <a:gd name="T10" fmla="*/ 0 w 454"/>
                  <a:gd name="T11" fmla="*/ 0 h 764"/>
                  <a:gd name="T12" fmla="*/ 0 w 454"/>
                  <a:gd name="T13" fmla="*/ 0 h 764"/>
                  <a:gd name="T14" fmla="*/ 0 w 454"/>
                  <a:gd name="T15" fmla="*/ 0 h 764"/>
                  <a:gd name="T16" fmla="*/ 0 w 454"/>
                  <a:gd name="T17" fmla="*/ 0 h 764"/>
                  <a:gd name="T18" fmla="*/ 0 w 454"/>
                  <a:gd name="T19" fmla="*/ 0 h 764"/>
                  <a:gd name="T20" fmla="*/ 0 w 454"/>
                  <a:gd name="T21" fmla="*/ 0 h 764"/>
                  <a:gd name="T22" fmla="*/ 0 w 454"/>
                  <a:gd name="T23" fmla="*/ 0 h 764"/>
                  <a:gd name="T24" fmla="*/ 0 w 454"/>
                  <a:gd name="T25" fmla="*/ 0 h 764"/>
                  <a:gd name="T26" fmla="*/ 0 w 454"/>
                  <a:gd name="T27" fmla="*/ 0 h 764"/>
                  <a:gd name="T28" fmla="*/ 0 w 454"/>
                  <a:gd name="T29" fmla="*/ 0 h 764"/>
                  <a:gd name="T30" fmla="*/ 0 w 454"/>
                  <a:gd name="T31" fmla="*/ 0 h 764"/>
                  <a:gd name="T32" fmla="*/ 0 w 454"/>
                  <a:gd name="T33" fmla="*/ 0 h 764"/>
                  <a:gd name="T34" fmla="*/ 0 w 454"/>
                  <a:gd name="T35" fmla="*/ 0 h 764"/>
                  <a:gd name="T36" fmla="*/ 0 w 454"/>
                  <a:gd name="T37" fmla="*/ 0 h 764"/>
                  <a:gd name="T38" fmla="*/ 0 w 454"/>
                  <a:gd name="T39" fmla="*/ 0 h 764"/>
                  <a:gd name="T40" fmla="*/ 0 w 454"/>
                  <a:gd name="T41" fmla="*/ 0 h 764"/>
                  <a:gd name="T42" fmla="*/ 0 w 454"/>
                  <a:gd name="T43" fmla="*/ 0 h 764"/>
                  <a:gd name="T44" fmla="*/ 0 w 454"/>
                  <a:gd name="T45" fmla="*/ 0 h 764"/>
                  <a:gd name="T46" fmla="*/ 0 w 454"/>
                  <a:gd name="T47" fmla="*/ 0 h 764"/>
                  <a:gd name="T48" fmla="*/ 0 w 454"/>
                  <a:gd name="T49" fmla="*/ 0 h 764"/>
                  <a:gd name="T50" fmla="*/ 0 w 454"/>
                  <a:gd name="T51" fmla="*/ 0 h 764"/>
                  <a:gd name="T52" fmla="*/ 0 w 454"/>
                  <a:gd name="T53" fmla="*/ 0 h 764"/>
                  <a:gd name="T54" fmla="*/ 0 w 454"/>
                  <a:gd name="T55" fmla="*/ 0 h 764"/>
                  <a:gd name="T56" fmla="*/ 0 w 454"/>
                  <a:gd name="T57" fmla="*/ 0 h 764"/>
                  <a:gd name="T58" fmla="*/ 0 w 454"/>
                  <a:gd name="T59" fmla="*/ 0 h 764"/>
                  <a:gd name="T60" fmla="*/ 0 w 454"/>
                  <a:gd name="T61" fmla="*/ 0 h 764"/>
                  <a:gd name="T62" fmla="*/ 0 w 454"/>
                  <a:gd name="T63" fmla="*/ 0 h 764"/>
                  <a:gd name="T64" fmla="*/ 0 w 454"/>
                  <a:gd name="T65" fmla="*/ 0 h 764"/>
                  <a:gd name="T66" fmla="*/ 0 w 454"/>
                  <a:gd name="T67" fmla="*/ 0 h 764"/>
                  <a:gd name="T68" fmla="*/ 0 w 454"/>
                  <a:gd name="T69" fmla="*/ 0 h 764"/>
                  <a:gd name="T70" fmla="*/ 0 w 454"/>
                  <a:gd name="T71" fmla="*/ 0 h 764"/>
                  <a:gd name="T72" fmla="*/ 0 w 454"/>
                  <a:gd name="T73" fmla="*/ 0 h 764"/>
                  <a:gd name="T74" fmla="*/ 0 w 454"/>
                  <a:gd name="T75" fmla="*/ 0 h 764"/>
                  <a:gd name="T76" fmla="*/ 0 w 454"/>
                  <a:gd name="T77" fmla="*/ 0 h 764"/>
                  <a:gd name="T78" fmla="*/ 0 w 454"/>
                  <a:gd name="T79" fmla="*/ 0 h 764"/>
                  <a:gd name="T80" fmla="*/ 0 w 454"/>
                  <a:gd name="T81" fmla="*/ 0 h 764"/>
                  <a:gd name="T82" fmla="*/ 0 w 454"/>
                  <a:gd name="T83" fmla="*/ 0 h 764"/>
                  <a:gd name="T84" fmla="*/ 0 w 454"/>
                  <a:gd name="T85" fmla="*/ 0 h 764"/>
                  <a:gd name="T86" fmla="*/ 0 w 454"/>
                  <a:gd name="T87" fmla="*/ 0 h 764"/>
                  <a:gd name="T88" fmla="*/ 0 w 454"/>
                  <a:gd name="T89" fmla="*/ 0 h 764"/>
                  <a:gd name="T90" fmla="*/ 0 w 454"/>
                  <a:gd name="T91" fmla="*/ 0 h 764"/>
                  <a:gd name="T92" fmla="*/ 0 w 454"/>
                  <a:gd name="T93" fmla="*/ 0 h 764"/>
                  <a:gd name="T94" fmla="*/ 0 w 454"/>
                  <a:gd name="T95" fmla="*/ 0 h 764"/>
                  <a:gd name="T96" fmla="*/ 0 w 454"/>
                  <a:gd name="T97" fmla="*/ 0 h 764"/>
                  <a:gd name="T98" fmla="*/ 0 w 454"/>
                  <a:gd name="T99" fmla="*/ 0 h 764"/>
                  <a:gd name="T100" fmla="*/ 0 w 454"/>
                  <a:gd name="T101" fmla="*/ 0 h 764"/>
                  <a:gd name="T102" fmla="*/ 0 w 454"/>
                  <a:gd name="T103" fmla="*/ 0 h 764"/>
                  <a:gd name="T104" fmla="*/ 0 w 454"/>
                  <a:gd name="T105" fmla="*/ 0 h 7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54" h="764">
                    <a:moveTo>
                      <a:pt x="348" y="0"/>
                    </a:moveTo>
                    <a:lnTo>
                      <a:pt x="366" y="38"/>
                    </a:lnTo>
                    <a:lnTo>
                      <a:pt x="382" y="75"/>
                    </a:lnTo>
                    <a:lnTo>
                      <a:pt x="398" y="113"/>
                    </a:lnTo>
                    <a:lnTo>
                      <a:pt x="412" y="151"/>
                    </a:lnTo>
                    <a:lnTo>
                      <a:pt x="424" y="191"/>
                    </a:lnTo>
                    <a:lnTo>
                      <a:pt x="436" y="231"/>
                    </a:lnTo>
                    <a:lnTo>
                      <a:pt x="446" y="271"/>
                    </a:lnTo>
                    <a:lnTo>
                      <a:pt x="454" y="312"/>
                    </a:lnTo>
                    <a:lnTo>
                      <a:pt x="451" y="350"/>
                    </a:lnTo>
                    <a:lnTo>
                      <a:pt x="443" y="386"/>
                    </a:lnTo>
                    <a:lnTo>
                      <a:pt x="431" y="420"/>
                    </a:lnTo>
                    <a:lnTo>
                      <a:pt x="416" y="453"/>
                    </a:lnTo>
                    <a:lnTo>
                      <a:pt x="397" y="484"/>
                    </a:lnTo>
                    <a:lnTo>
                      <a:pt x="374" y="514"/>
                    </a:lnTo>
                    <a:lnTo>
                      <a:pt x="349" y="544"/>
                    </a:lnTo>
                    <a:lnTo>
                      <a:pt x="322" y="572"/>
                    </a:lnTo>
                    <a:lnTo>
                      <a:pt x="292" y="599"/>
                    </a:lnTo>
                    <a:lnTo>
                      <a:pt x="261" y="624"/>
                    </a:lnTo>
                    <a:lnTo>
                      <a:pt x="226" y="649"/>
                    </a:lnTo>
                    <a:lnTo>
                      <a:pt x="191" y="674"/>
                    </a:lnTo>
                    <a:lnTo>
                      <a:pt x="153" y="697"/>
                    </a:lnTo>
                    <a:lnTo>
                      <a:pt x="116" y="720"/>
                    </a:lnTo>
                    <a:lnTo>
                      <a:pt x="77" y="743"/>
                    </a:lnTo>
                    <a:lnTo>
                      <a:pt x="37" y="764"/>
                    </a:lnTo>
                    <a:lnTo>
                      <a:pt x="38" y="720"/>
                    </a:lnTo>
                    <a:lnTo>
                      <a:pt x="38" y="675"/>
                    </a:lnTo>
                    <a:lnTo>
                      <a:pt x="37" y="632"/>
                    </a:lnTo>
                    <a:lnTo>
                      <a:pt x="35" y="587"/>
                    </a:lnTo>
                    <a:lnTo>
                      <a:pt x="35" y="576"/>
                    </a:lnTo>
                    <a:lnTo>
                      <a:pt x="33" y="563"/>
                    </a:lnTo>
                    <a:lnTo>
                      <a:pt x="33" y="552"/>
                    </a:lnTo>
                    <a:lnTo>
                      <a:pt x="32" y="541"/>
                    </a:lnTo>
                    <a:lnTo>
                      <a:pt x="27" y="483"/>
                    </a:lnTo>
                    <a:lnTo>
                      <a:pt x="20" y="427"/>
                    </a:lnTo>
                    <a:lnTo>
                      <a:pt x="10" y="372"/>
                    </a:lnTo>
                    <a:lnTo>
                      <a:pt x="0" y="317"/>
                    </a:lnTo>
                    <a:lnTo>
                      <a:pt x="31" y="301"/>
                    </a:lnTo>
                    <a:lnTo>
                      <a:pt x="61" y="285"/>
                    </a:lnTo>
                    <a:lnTo>
                      <a:pt x="90" y="269"/>
                    </a:lnTo>
                    <a:lnTo>
                      <a:pt x="118" y="251"/>
                    </a:lnTo>
                    <a:lnTo>
                      <a:pt x="145" y="232"/>
                    </a:lnTo>
                    <a:lnTo>
                      <a:pt x="170" y="214"/>
                    </a:lnTo>
                    <a:lnTo>
                      <a:pt x="193" y="195"/>
                    </a:lnTo>
                    <a:lnTo>
                      <a:pt x="217" y="175"/>
                    </a:lnTo>
                    <a:lnTo>
                      <a:pt x="238" y="155"/>
                    </a:lnTo>
                    <a:lnTo>
                      <a:pt x="258" y="134"/>
                    </a:lnTo>
                    <a:lnTo>
                      <a:pt x="277" y="113"/>
                    </a:lnTo>
                    <a:lnTo>
                      <a:pt x="294" y="91"/>
                    </a:lnTo>
                    <a:lnTo>
                      <a:pt x="309" y="69"/>
                    </a:lnTo>
                    <a:lnTo>
                      <a:pt x="324" y="46"/>
                    </a:lnTo>
                    <a:lnTo>
                      <a:pt x="337" y="24"/>
                    </a:lnTo>
                    <a:lnTo>
                      <a:pt x="348" y="0"/>
                    </a:lnTo>
                    <a:close/>
                  </a:path>
                </a:pathLst>
              </a:custGeom>
              <a:solidFill>
                <a:srgbClr val="8AD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3" name="Freeform 20"/>
              <p:cNvSpPr>
                <a:spLocks/>
              </p:cNvSpPr>
              <p:nvPr/>
            </p:nvSpPr>
            <p:spPr bwMode="auto">
              <a:xfrm>
                <a:off x="4170" y="3786"/>
                <a:ext cx="130" cy="108"/>
              </a:xfrm>
              <a:custGeom>
                <a:avLst/>
                <a:gdLst>
                  <a:gd name="T0" fmla="*/ 0 w 627"/>
                  <a:gd name="T1" fmla="*/ 0 h 590"/>
                  <a:gd name="T2" fmla="*/ 0 w 627"/>
                  <a:gd name="T3" fmla="*/ 0 h 590"/>
                  <a:gd name="T4" fmla="*/ 0 w 627"/>
                  <a:gd name="T5" fmla="*/ 0 h 590"/>
                  <a:gd name="T6" fmla="*/ 0 w 627"/>
                  <a:gd name="T7" fmla="*/ 0 h 590"/>
                  <a:gd name="T8" fmla="*/ 0 w 627"/>
                  <a:gd name="T9" fmla="*/ 0 h 590"/>
                  <a:gd name="T10" fmla="*/ 0 w 627"/>
                  <a:gd name="T11" fmla="*/ 0 h 590"/>
                  <a:gd name="T12" fmla="*/ 0 w 627"/>
                  <a:gd name="T13" fmla="*/ 0 h 590"/>
                  <a:gd name="T14" fmla="*/ 0 w 627"/>
                  <a:gd name="T15" fmla="*/ 0 h 590"/>
                  <a:gd name="T16" fmla="*/ 0 w 627"/>
                  <a:gd name="T17" fmla="*/ 0 h 590"/>
                  <a:gd name="T18" fmla="*/ 0 w 627"/>
                  <a:gd name="T19" fmla="*/ 0 h 590"/>
                  <a:gd name="T20" fmla="*/ 0 w 627"/>
                  <a:gd name="T21" fmla="*/ 0 h 590"/>
                  <a:gd name="T22" fmla="*/ 0 w 627"/>
                  <a:gd name="T23" fmla="*/ 0 h 590"/>
                  <a:gd name="T24" fmla="*/ 0 w 627"/>
                  <a:gd name="T25" fmla="*/ 0 h 590"/>
                  <a:gd name="T26" fmla="*/ 0 w 627"/>
                  <a:gd name="T27" fmla="*/ 0 h 590"/>
                  <a:gd name="T28" fmla="*/ 0 w 627"/>
                  <a:gd name="T29" fmla="*/ 0 h 590"/>
                  <a:gd name="T30" fmla="*/ 0 w 627"/>
                  <a:gd name="T31" fmla="*/ 0 h 590"/>
                  <a:gd name="T32" fmla="*/ 0 w 627"/>
                  <a:gd name="T33" fmla="*/ 0 h 590"/>
                  <a:gd name="T34" fmla="*/ 0 w 627"/>
                  <a:gd name="T35" fmla="*/ 0 h 590"/>
                  <a:gd name="T36" fmla="*/ 0 w 627"/>
                  <a:gd name="T37" fmla="*/ 0 h 590"/>
                  <a:gd name="T38" fmla="*/ 0 w 627"/>
                  <a:gd name="T39" fmla="*/ 0 h 590"/>
                  <a:gd name="T40" fmla="*/ 0 w 627"/>
                  <a:gd name="T41" fmla="*/ 0 h 590"/>
                  <a:gd name="T42" fmla="*/ 0 w 627"/>
                  <a:gd name="T43" fmla="*/ 0 h 590"/>
                  <a:gd name="T44" fmla="*/ 0 w 627"/>
                  <a:gd name="T45" fmla="*/ 0 h 590"/>
                  <a:gd name="T46" fmla="*/ 0 w 627"/>
                  <a:gd name="T47" fmla="*/ 0 h 590"/>
                  <a:gd name="T48" fmla="*/ 0 w 627"/>
                  <a:gd name="T49" fmla="*/ 0 h 590"/>
                  <a:gd name="T50" fmla="*/ 0 w 627"/>
                  <a:gd name="T51" fmla="*/ 0 h 590"/>
                  <a:gd name="T52" fmla="*/ 0 w 627"/>
                  <a:gd name="T53" fmla="*/ 0 h 590"/>
                  <a:gd name="T54" fmla="*/ 0 w 627"/>
                  <a:gd name="T55" fmla="*/ 0 h 590"/>
                  <a:gd name="T56" fmla="*/ 0 w 627"/>
                  <a:gd name="T57" fmla="*/ 0 h 590"/>
                  <a:gd name="T58" fmla="*/ 0 w 627"/>
                  <a:gd name="T59" fmla="*/ 0 h 590"/>
                  <a:gd name="T60" fmla="*/ 0 w 627"/>
                  <a:gd name="T61" fmla="*/ 0 h 590"/>
                  <a:gd name="T62" fmla="*/ 0 w 627"/>
                  <a:gd name="T63" fmla="*/ 0 h 590"/>
                  <a:gd name="T64" fmla="*/ 0 w 627"/>
                  <a:gd name="T65" fmla="*/ 0 h 590"/>
                  <a:gd name="T66" fmla="*/ 0 w 627"/>
                  <a:gd name="T67" fmla="*/ 0 h 590"/>
                  <a:gd name="T68" fmla="*/ 0 w 627"/>
                  <a:gd name="T69" fmla="*/ 0 h 590"/>
                  <a:gd name="T70" fmla="*/ 0 w 627"/>
                  <a:gd name="T71" fmla="*/ 0 h 590"/>
                  <a:gd name="T72" fmla="*/ 0 w 627"/>
                  <a:gd name="T73" fmla="*/ 0 h 590"/>
                  <a:gd name="T74" fmla="*/ 0 w 627"/>
                  <a:gd name="T75" fmla="*/ 0 h 590"/>
                  <a:gd name="T76" fmla="*/ 0 w 627"/>
                  <a:gd name="T77" fmla="*/ 0 h 590"/>
                  <a:gd name="T78" fmla="*/ 0 w 627"/>
                  <a:gd name="T79" fmla="*/ 0 h 590"/>
                  <a:gd name="T80" fmla="*/ 0 w 627"/>
                  <a:gd name="T81" fmla="*/ 0 h 590"/>
                  <a:gd name="T82" fmla="*/ 0 w 627"/>
                  <a:gd name="T83" fmla="*/ 0 h 590"/>
                  <a:gd name="T84" fmla="*/ 0 w 627"/>
                  <a:gd name="T85" fmla="*/ 0 h 590"/>
                  <a:gd name="T86" fmla="*/ 0 w 627"/>
                  <a:gd name="T87" fmla="*/ 0 h 590"/>
                  <a:gd name="T88" fmla="*/ 0 w 627"/>
                  <a:gd name="T89" fmla="*/ 0 h 590"/>
                  <a:gd name="T90" fmla="*/ 0 w 627"/>
                  <a:gd name="T91" fmla="*/ 0 h 590"/>
                  <a:gd name="T92" fmla="*/ 0 w 627"/>
                  <a:gd name="T93" fmla="*/ 0 h 5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7" h="590">
                    <a:moveTo>
                      <a:pt x="623" y="227"/>
                    </a:moveTo>
                    <a:lnTo>
                      <a:pt x="626" y="286"/>
                    </a:lnTo>
                    <a:lnTo>
                      <a:pt x="627" y="343"/>
                    </a:lnTo>
                    <a:lnTo>
                      <a:pt x="624" y="402"/>
                    </a:lnTo>
                    <a:lnTo>
                      <a:pt x="622" y="459"/>
                    </a:lnTo>
                    <a:lnTo>
                      <a:pt x="594" y="472"/>
                    </a:lnTo>
                    <a:lnTo>
                      <a:pt x="566" y="484"/>
                    </a:lnTo>
                    <a:lnTo>
                      <a:pt x="533" y="497"/>
                    </a:lnTo>
                    <a:lnTo>
                      <a:pt x="499" y="508"/>
                    </a:lnTo>
                    <a:lnTo>
                      <a:pt x="463" y="519"/>
                    </a:lnTo>
                    <a:lnTo>
                      <a:pt x="425" y="529"/>
                    </a:lnTo>
                    <a:lnTo>
                      <a:pt x="386" y="539"/>
                    </a:lnTo>
                    <a:lnTo>
                      <a:pt x="345" y="548"/>
                    </a:lnTo>
                    <a:lnTo>
                      <a:pt x="303" y="555"/>
                    </a:lnTo>
                    <a:lnTo>
                      <a:pt x="261" y="563"/>
                    </a:lnTo>
                    <a:lnTo>
                      <a:pt x="217" y="570"/>
                    </a:lnTo>
                    <a:lnTo>
                      <a:pt x="175" y="577"/>
                    </a:lnTo>
                    <a:lnTo>
                      <a:pt x="130" y="582"/>
                    </a:lnTo>
                    <a:lnTo>
                      <a:pt x="86" y="585"/>
                    </a:lnTo>
                    <a:lnTo>
                      <a:pt x="44" y="588"/>
                    </a:lnTo>
                    <a:lnTo>
                      <a:pt x="0" y="590"/>
                    </a:lnTo>
                    <a:lnTo>
                      <a:pt x="0" y="336"/>
                    </a:lnTo>
                    <a:lnTo>
                      <a:pt x="0" y="110"/>
                    </a:lnTo>
                    <a:lnTo>
                      <a:pt x="41" y="109"/>
                    </a:lnTo>
                    <a:lnTo>
                      <a:pt x="82" y="106"/>
                    </a:lnTo>
                    <a:lnTo>
                      <a:pt x="122" y="102"/>
                    </a:lnTo>
                    <a:lnTo>
                      <a:pt x="164" y="99"/>
                    </a:lnTo>
                    <a:lnTo>
                      <a:pt x="202" y="94"/>
                    </a:lnTo>
                    <a:lnTo>
                      <a:pt x="241" y="89"/>
                    </a:lnTo>
                    <a:lnTo>
                      <a:pt x="280" y="82"/>
                    </a:lnTo>
                    <a:lnTo>
                      <a:pt x="317" y="75"/>
                    </a:lnTo>
                    <a:lnTo>
                      <a:pt x="355" y="69"/>
                    </a:lnTo>
                    <a:lnTo>
                      <a:pt x="391" y="60"/>
                    </a:lnTo>
                    <a:lnTo>
                      <a:pt x="427" y="51"/>
                    </a:lnTo>
                    <a:lnTo>
                      <a:pt x="462" y="42"/>
                    </a:lnTo>
                    <a:lnTo>
                      <a:pt x="497" y="32"/>
                    </a:lnTo>
                    <a:lnTo>
                      <a:pt x="531" y="22"/>
                    </a:lnTo>
                    <a:lnTo>
                      <a:pt x="563" y="11"/>
                    </a:lnTo>
                    <a:lnTo>
                      <a:pt x="596" y="0"/>
                    </a:lnTo>
                    <a:lnTo>
                      <a:pt x="603" y="45"/>
                    </a:lnTo>
                    <a:lnTo>
                      <a:pt x="611" y="91"/>
                    </a:lnTo>
                    <a:lnTo>
                      <a:pt x="616" y="138"/>
                    </a:lnTo>
                    <a:lnTo>
                      <a:pt x="621" y="186"/>
                    </a:lnTo>
                    <a:lnTo>
                      <a:pt x="622" y="196"/>
                    </a:lnTo>
                    <a:lnTo>
                      <a:pt x="622" y="206"/>
                    </a:lnTo>
                    <a:lnTo>
                      <a:pt x="623" y="217"/>
                    </a:lnTo>
                    <a:lnTo>
                      <a:pt x="623" y="227"/>
                    </a:lnTo>
                    <a:close/>
                  </a:path>
                </a:pathLst>
              </a:custGeom>
              <a:solidFill>
                <a:srgbClr val="8AD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4" name="Freeform 21"/>
              <p:cNvSpPr>
                <a:spLocks/>
              </p:cNvSpPr>
              <p:nvPr/>
            </p:nvSpPr>
            <p:spPr bwMode="auto">
              <a:xfrm>
                <a:off x="4031" y="3894"/>
                <a:ext cx="130" cy="108"/>
              </a:xfrm>
              <a:custGeom>
                <a:avLst/>
                <a:gdLst>
                  <a:gd name="T0" fmla="*/ 0 w 609"/>
                  <a:gd name="T1" fmla="*/ 0 h 513"/>
                  <a:gd name="T2" fmla="*/ 0 w 609"/>
                  <a:gd name="T3" fmla="*/ 0 h 513"/>
                  <a:gd name="T4" fmla="*/ 0 w 609"/>
                  <a:gd name="T5" fmla="*/ 0 h 513"/>
                  <a:gd name="T6" fmla="*/ 0 w 609"/>
                  <a:gd name="T7" fmla="*/ 0 h 513"/>
                  <a:gd name="T8" fmla="*/ 0 w 609"/>
                  <a:gd name="T9" fmla="*/ 0 h 513"/>
                  <a:gd name="T10" fmla="*/ 0 w 609"/>
                  <a:gd name="T11" fmla="*/ 0 h 513"/>
                  <a:gd name="T12" fmla="*/ 0 w 609"/>
                  <a:gd name="T13" fmla="*/ 0 h 513"/>
                  <a:gd name="T14" fmla="*/ 0 w 609"/>
                  <a:gd name="T15" fmla="*/ 0 h 513"/>
                  <a:gd name="T16" fmla="*/ 0 w 609"/>
                  <a:gd name="T17" fmla="*/ 0 h 513"/>
                  <a:gd name="T18" fmla="*/ 0 w 609"/>
                  <a:gd name="T19" fmla="*/ 0 h 513"/>
                  <a:gd name="T20" fmla="*/ 0 w 609"/>
                  <a:gd name="T21" fmla="*/ 0 h 513"/>
                  <a:gd name="T22" fmla="*/ 0 w 609"/>
                  <a:gd name="T23" fmla="*/ 0 h 513"/>
                  <a:gd name="T24" fmla="*/ 0 w 609"/>
                  <a:gd name="T25" fmla="*/ 0 h 513"/>
                  <a:gd name="T26" fmla="*/ 0 w 609"/>
                  <a:gd name="T27" fmla="*/ 0 h 513"/>
                  <a:gd name="T28" fmla="*/ 0 w 609"/>
                  <a:gd name="T29" fmla="*/ 0 h 513"/>
                  <a:gd name="T30" fmla="*/ 0 w 609"/>
                  <a:gd name="T31" fmla="*/ 0 h 513"/>
                  <a:gd name="T32" fmla="*/ 0 w 609"/>
                  <a:gd name="T33" fmla="*/ 0 h 513"/>
                  <a:gd name="T34" fmla="*/ 0 w 609"/>
                  <a:gd name="T35" fmla="*/ 0 h 513"/>
                  <a:gd name="T36" fmla="*/ 0 w 609"/>
                  <a:gd name="T37" fmla="*/ 0 h 513"/>
                  <a:gd name="T38" fmla="*/ 0 w 609"/>
                  <a:gd name="T39" fmla="*/ 0 h 513"/>
                  <a:gd name="T40" fmla="*/ 0 w 609"/>
                  <a:gd name="T41" fmla="*/ 0 h 513"/>
                  <a:gd name="T42" fmla="*/ 0 w 609"/>
                  <a:gd name="T43" fmla="*/ 0 h 513"/>
                  <a:gd name="T44" fmla="*/ 0 w 609"/>
                  <a:gd name="T45" fmla="*/ 0 h 513"/>
                  <a:gd name="T46" fmla="*/ 0 w 609"/>
                  <a:gd name="T47" fmla="*/ 0 h 513"/>
                  <a:gd name="T48" fmla="*/ 0 w 609"/>
                  <a:gd name="T49" fmla="*/ 0 h 513"/>
                  <a:gd name="T50" fmla="*/ 0 w 609"/>
                  <a:gd name="T51" fmla="*/ 0 h 513"/>
                  <a:gd name="T52" fmla="*/ 0 w 609"/>
                  <a:gd name="T53" fmla="*/ 0 h 513"/>
                  <a:gd name="T54" fmla="*/ 0 w 609"/>
                  <a:gd name="T55" fmla="*/ 0 h 513"/>
                  <a:gd name="T56" fmla="*/ 0 w 609"/>
                  <a:gd name="T57" fmla="*/ 0 h 513"/>
                  <a:gd name="T58" fmla="*/ 0 w 609"/>
                  <a:gd name="T59" fmla="*/ 0 h 513"/>
                  <a:gd name="T60" fmla="*/ 0 w 609"/>
                  <a:gd name="T61" fmla="*/ 0 h 513"/>
                  <a:gd name="T62" fmla="*/ 0 w 609"/>
                  <a:gd name="T63" fmla="*/ 0 h 513"/>
                  <a:gd name="T64" fmla="*/ 0 w 609"/>
                  <a:gd name="T65" fmla="*/ 0 h 513"/>
                  <a:gd name="T66" fmla="*/ 0 w 609"/>
                  <a:gd name="T67" fmla="*/ 0 h 513"/>
                  <a:gd name="T68" fmla="*/ 0 w 609"/>
                  <a:gd name="T69" fmla="*/ 0 h 513"/>
                  <a:gd name="T70" fmla="*/ 0 w 609"/>
                  <a:gd name="T71" fmla="*/ 0 h 513"/>
                  <a:gd name="T72" fmla="*/ 0 w 609"/>
                  <a:gd name="T73" fmla="*/ 0 h 513"/>
                  <a:gd name="T74" fmla="*/ 0 w 609"/>
                  <a:gd name="T75" fmla="*/ 0 h 513"/>
                  <a:gd name="T76" fmla="*/ 0 w 609"/>
                  <a:gd name="T77" fmla="*/ 0 h 5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9" h="513">
                    <a:moveTo>
                      <a:pt x="609" y="513"/>
                    </a:moveTo>
                    <a:lnTo>
                      <a:pt x="594" y="513"/>
                    </a:lnTo>
                    <a:lnTo>
                      <a:pt x="579" y="511"/>
                    </a:lnTo>
                    <a:lnTo>
                      <a:pt x="564" y="510"/>
                    </a:lnTo>
                    <a:lnTo>
                      <a:pt x="549" y="510"/>
                    </a:lnTo>
                    <a:lnTo>
                      <a:pt x="534" y="509"/>
                    </a:lnTo>
                    <a:lnTo>
                      <a:pt x="521" y="508"/>
                    </a:lnTo>
                    <a:lnTo>
                      <a:pt x="506" y="506"/>
                    </a:lnTo>
                    <a:lnTo>
                      <a:pt x="491" y="504"/>
                    </a:lnTo>
                    <a:lnTo>
                      <a:pt x="476" y="503"/>
                    </a:lnTo>
                    <a:lnTo>
                      <a:pt x="462" y="501"/>
                    </a:lnTo>
                    <a:lnTo>
                      <a:pt x="447" y="499"/>
                    </a:lnTo>
                    <a:lnTo>
                      <a:pt x="433" y="498"/>
                    </a:lnTo>
                    <a:lnTo>
                      <a:pt x="418" y="495"/>
                    </a:lnTo>
                    <a:lnTo>
                      <a:pt x="405" y="494"/>
                    </a:lnTo>
                    <a:lnTo>
                      <a:pt x="390" y="491"/>
                    </a:lnTo>
                    <a:lnTo>
                      <a:pt x="376" y="489"/>
                    </a:lnTo>
                    <a:lnTo>
                      <a:pt x="358" y="486"/>
                    </a:lnTo>
                    <a:lnTo>
                      <a:pt x="342" y="483"/>
                    </a:lnTo>
                    <a:lnTo>
                      <a:pt x="325" y="480"/>
                    </a:lnTo>
                    <a:lnTo>
                      <a:pt x="308" y="476"/>
                    </a:lnTo>
                    <a:lnTo>
                      <a:pt x="291" y="473"/>
                    </a:lnTo>
                    <a:lnTo>
                      <a:pt x="275" y="469"/>
                    </a:lnTo>
                    <a:lnTo>
                      <a:pt x="258" y="465"/>
                    </a:lnTo>
                    <a:lnTo>
                      <a:pt x="242" y="461"/>
                    </a:lnTo>
                    <a:lnTo>
                      <a:pt x="226" y="456"/>
                    </a:lnTo>
                    <a:lnTo>
                      <a:pt x="210" y="453"/>
                    </a:lnTo>
                    <a:lnTo>
                      <a:pt x="193" y="448"/>
                    </a:lnTo>
                    <a:lnTo>
                      <a:pt x="177" y="444"/>
                    </a:lnTo>
                    <a:lnTo>
                      <a:pt x="162" y="439"/>
                    </a:lnTo>
                    <a:lnTo>
                      <a:pt x="146" y="434"/>
                    </a:lnTo>
                    <a:lnTo>
                      <a:pt x="130" y="429"/>
                    </a:lnTo>
                    <a:lnTo>
                      <a:pt x="115" y="424"/>
                    </a:lnTo>
                    <a:lnTo>
                      <a:pt x="100" y="394"/>
                    </a:lnTo>
                    <a:lnTo>
                      <a:pt x="86" y="364"/>
                    </a:lnTo>
                    <a:lnTo>
                      <a:pt x="74" y="334"/>
                    </a:lnTo>
                    <a:lnTo>
                      <a:pt x="62" y="304"/>
                    </a:lnTo>
                    <a:lnTo>
                      <a:pt x="52" y="274"/>
                    </a:lnTo>
                    <a:lnTo>
                      <a:pt x="45" y="244"/>
                    </a:lnTo>
                    <a:lnTo>
                      <a:pt x="37" y="214"/>
                    </a:lnTo>
                    <a:lnTo>
                      <a:pt x="30" y="184"/>
                    </a:lnTo>
                    <a:lnTo>
                      <a:pt x="21" y="139"/>
                    </a:lnTo>
                    <a:lnTo>
                      <a:pt x="14" y="94"/>
                    </a:lnTo>
                    <a:lnTo>
                      <a:pt x="6" y="47"/>
                    </a:lnTo>
                    <a:lnTo>
                      <a:pt x="0" y="0"/>
                    </a:lnTo>
                    <a:lnTo>
                      <a:pt x="19" y="7"/>
                    </a:lnTo>
                    <a:lnTo>
                      <a:pt x="39" y="13"/>
                    </a:lnTo>
                    <a:lnTo>
                      <a:pt x="57" y="21"/>
                    </a:lnTo>
                    <a:lnTo>
                      <a:pt x="77" y="27"/>
                    </a:lnTo>
                    <a:lnTo>
                      <a:pt x="97" y="33"/>
                    </a:lnTo>
                    <a:lnTo>
                      <a:pt x="117" y="39"/>
                    </a:lnTo>
                    <a:lnTo>
                      <a:pt x="137" y="46"/>
                    </a:lnTo>
                    <a:lnTo>
                      <a:pt x="157" y="51"/>
                    </a:lnTo>
                    <a:lnTo>
                      <a:pt x="177" y="56"/>
                    </a:lnTo>
                    <a:lnTo>
                      <a:pt x="198" y="62"/>
                    </a:lnTo>
                    <a:lnTo>
                      <a:pt x="218" y="67"/>
                    </a:lnTo>
                    <a:lnTo>
                      <a:pt x="240" y="72"/>
                    </a:lnTo>
                    <a:lnTo>
                      <a:pt x="261" y="76"/>
                    </a:lnTo>
                    <a:lnTo>
                      <a:pt x="282" y="81"/>
                    </a:lnTo>
                    <a:lnTo>
                      <a:pt x="303" y="84"/>
                    </a:lnTo>
                    <a:lnTo>
                      <a:pt x="325" y="88"/>
                    </a:lnTo>
                    <a:lnTo>
                      <a:pt x="342" y="91"/>
                    </a:lnTo>
                    <a:lnTo>
                      <a:pt x="360" y="94"/>
                    </a:lnTo>
                    <a:lnTo>
                      <a:pt x="377" y="97"/>
                    </a:lnTo>
                    <a:lnTo>
                      <a:pt x="395" y="99"/>
                    </a:lnTo>
                    <a:lnTo>
                      <a:pt x="412" y="102"/>
                    </a:lnTo>
                    <a:lnTo>
                      <a:pt x="429" y="104"/>
                    </a:lnTo>
                    <a:lnTo>
                      <a:pt x="447" y="106"/>
                    </a:lnTo>
                    <a:lnTo>
                      <a:pt x="466" y="108"/>
                    </a:lnTo>
                    <a:lnTo>
                      <a:pt x="483" y="109"/>
                    </a:lnTo>
                    <a:lnTo>
                      <a:pt x="501" y="112"/>
                    </a:lnTo>
                    <a:lnTo>
                      <a:pt x="518" y="113"/>
                    </a:lnTo>
                    <a:lnTo>
                      <a:pt x="537" y="114"/>
                    </a:lnTo>
                    <a:lnTo>
                      <a:pt x="554" y="116"/>
                    </a:lnTo>
                    <a:lnTo>
                      <a:pt x="573" y="117"/>
                    </a:lnTo>
                    <a:lnTo>
                      <a:pt x="591" y="117"/>
                    </a:lnTo>
                    <a:lnTo>
                      <a:pt x="609" y="118"/>
                    </a:lnTo>
                    <a:lnTo>
                      <a:pt x="609" y="299"/>
                    </a:lnTo>
                    <a:lnTo>
                      <a:pt x="609" y="513"/>
                    </a:lnTo>
                    <a:close/>
                  </a:path>
                </a:pathLst>
              </a:custGeom>
              <a:solidFill>
                <a:srgbClr val="8AD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5" name="Freeform 22"/>
              <p:cNvSpPr>
                <a:spLocks/>
              </p:cNvSpPr>
              <p:nvPr/>
            </p:nvSpPr>
            <p:spPr bwMode="auto">
              <a:xfrm>
                <a:off x="4026" y="3786"/>
                <a:ext cx="144" cy="108"/>
              </a:xfrm>
              <a:custGeom>
                <a:avLst/>
                <a:gdLst>
                  <a:gd name="T0" fmla="*/ 0 w 627"/>
                  <a:gd name="T1" fmla="*/ 0 h 590"/>
                  <a:gd name="T2" fmla="*/ 0 w 627"/>
                  <a:gd name="T3" fmla="*/ 0 h 590"/>
                  <a:gd name="T4" fmla="*/ 0 w 627"/>
                  <a:gd name="T5" fmla="*/ 0 h 590"/>
                  <a:gd name="T6" fmla="*/ 0 w 627"/>
                  <a:gd name="T7" fmla="*/ 0 h 590"/>
                  <a:gd name="T8" fmla="*/ 0 w 627"/>
                  <a:gd name="T9" fmla="*/ 0 h 590"/>
                  <a:gd name="T10" fmla="*/ 0 w 627"/>
                  <a:gd name="T11" fmla="*/ 0 h 590"/>
                  <a:gd name="T12" fmla="*/ 0 w 627"/>
                  <a:gd name="T13" fmla="*/ 0 h 590"/>
                  <a:gd name="T14" fmla="*/ 0 w 627"/>
                  <a:gd name="T15" fmla="*/ 0 h 590"/>
                  <a:gd name="T16" fmla="*/ 0 w 627"/>
                  <a:gd name="T17" fmla="*/ 0 h 590"/>
                  <a:gd name="T18" fmla="*/ 0 w 627"/>
                  <a:gd name="T19" fmla="*/ 0 h 590"/>
                  <a:gd name="T20" fmla="*/ 0 w 627"/>
                  <a:gd name="T21" fmla="*/ 0 h 590"/>
                  <a:gd name="T22" fmla="*/ 0 w 627"/>
                  <a:gd name="T23" fmla="*/ 0 h 590"/>
                  <a:gd name="T24" fmla="*/ 0 w 627"/>
                  <a:gd name="T25" fmla="*/ 0 h 590"/>
                  <a:gd name="T26" fmla="*/ 0 w 627"/>
                  <a:gd name="T27" fmla="*/ 0 h 590"/>
                  <a:gd name="T28" fmla="*/ 0 w 627"/>
                  <a:gd name="T29" fmla="*/ 0 h 590"/>
                  <a:gd name="T30" fmla="*/ 0 w 627"/>
                  <a:gd name="T31" fmla="*/ 0 h 590"/>
                  <a:gd name="T32" fmla="*/ 0 w 627"/>
                  <a:gd name="T33" fmla="*/ 0 h 590"/>
                  <a:gd name="T34" fmla="*/ 0 w 627"/>
                  <a:gd name="T35" fmla="*/ 0 h 590"/>
                  <a:gd name="T36" fmla="*/ 0 w 627"/>
                  <a:gd name="T37" fmla="*/ 0 h 590"/>
                  <a:gd name="T38" fmla="*/ 0 w 627"/>
                  <a:gd name="T39" fmla="*/ 0 h 590"/>
                  <a:gd name="T40" fmla="*/ 0 w 627"/>
                  <a:gd name="T41" fmla="*/ 0 h 590"/>
                  <a:gd name="T42" fmla="*/ 0 w 627"/>
                  <a:gd name="T43" fmla="*/ 0 h 590"/>
                  <a:gd name="T44" fmla="*/ 0 w 627"/>
                  <a:gd name="T45" fmla="*/ 0 h 590"/>
                  <a:gd name="T46" fmla="*/ 0 w 627"/>
                  <a:gd name="T47" fmla="*/ 0 h 590"/>
                  <a:gd name="T48" fmla="*/ 0 w 627"/>
                  <a:gd name="T49" fmla="*/ 0 h 590"/>
                  <a:gd name="T50" fmla="*/ 0 w 627"/>
                  <a:gd name="T51" fmla="*/ 0 h 590"/>
                  <a:gd name="T52" fmla="*/ 0 w 627"/>
                  <a:gd name="T53" fmla="*/ 0 h 590"/>
                  <a:gd name="T54" fmla="*/ 0 w 627"/>
                  <a:gd name="T55" fmla="*/ 0 h 590"/>
                  <a:gd name="T56" fmla="*/ 0 w 627"/>
                  <a:gd name="T57" fmla="*/ 0 h 590"/>
                  <a:gd name="T58" fmla="*/ 0 w 627"/>
                  <a:gd name="T59" fmla="*/ 0 h 590"/>
                  <a:gd name="T60" fmla="*/ 0 w 627"/>
                  <a:gd name="T61" fmla="*/ 0 h 590"/>
                  <a:gd name="T62" fmla="*/ 0 w 627"/>
                  <a:gd name="T63" fmla="*/ 0 h 590"/>
                  <a:gd name="T64" fmla="*/ 0 w 627"/>
                  <a:gd name="T65" fmla="*/ 0 h 590"/>
                  <a:gd name="T66" fmla="*/ 0 w 627"/>
                  <a:gd name="T67" fmla="*/ 0 h 590"/>
                  <a:gd name="T68" fmla="*/ 0 w 627"/>
                  <a:gd name="T69" fmla="*/ 0 h 590"/>
                  <a:gd name="T70" fmla="*/ 0 w 627"/>
                  <a:gd name="T71" fmla="*/ 0 h 590"/>
                  <a:gd name="T72" fmla="*/ 0 w 627"/>
                  <a:gd name="T73" fmla="*/ 0 h 590"/>
                  <a:gd name="T74" fmla="*/ 0 w 627"/>
                  <a:gd name="T75" fmla="*/ 0 h 590"/>
                  <a:gd name="T76" fmla="*/ 0 w 627"/>
                  <a:gd name="T77" fmla="*/ 0 h 5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27" h="590">
                    <a:moveTo>
                      <a:pt x="3" y="227"/>
                    </a:moveTo>
                    <a:lnTo>
                      <a:pt x="4" y="215"/>
                    </a:lnTo>
                    <a:lnTo>
                      <a:pt x="5" y="202"/>
                    </a:lnTo>
                    <a:lnTo>
                      <a:pt x="5" y="191"/>
                    </a:lnTo>
                    <a:lnTo>
                      <a:pt x="7" y="178"/>
                    </a:lnTo>
                    <a:lnTo>
                      <a:pt x="12" y="132"/>
                    </a:lnTo>
                    <a:lnTo>
                      <a:pt x="17" y="87"/>
                    </a:lnTo>
                    <a:lnTo>
                      <a:pt x="23" y="44"/>
                    </a:lnTo>
                    <a:lnTo>
                      <a:pt x="30" y="0"/>
                    </a:lnTo>
                    <a:lnTo>
                      <a:pt x="42" y="4"/>
                    </a:lnTo>
                    <a:lnTo>
                      <a:pt x="54" y="9"/>
                    </a:lnTo>
                    <a:lnTo>
                      <a:pt x="67" y="12"/>
                    </a:lnTo>
                    <a:lnTo>
                      <a:pt x="78" y="16"/>
                    </a:lnTo>
                    <a:lnTo>
                      <a:pt x="90" y="20"/>
                    </a:lnTo>
                    <a:lnTo>
                      <a:pt x="103" y="24"/>
                    </a:lnTo>
                    <a:lnTo>
                      <a:pt x="115" y="27"/>
                    </a:lnTo>
                    <a:lnTo>
                      <a:pt x="128" y="31"/>
                    </a:lnTo>
                    <a:lnTo>
                      <a:pt x="140" y="35"/>
                    </a:lnTo>
                    <a:lnTo>
                      <a:pt x="153" y="39"/>
                    </a:lnTo>
                    <a:lnTo>
                      <a:pt x="165" y="42"/>
                    </a:lnTo>
                    <a:lnTo>
                      <a:pt x="179" y="46"/>
                    </a:lnTo>
                    <a:lnTo>
                      <a:pt x="191" y="50"/>
                    </a:lnTo>
                    <a:lnTo>
                      <a:pt x="205" y="54"/>
                    </a:lnTo>
                    <a:lnTo>
                      <a:pt x="218" y="56"/>
                    </a:lnTo>
                    <a:lnTo>
                      <a:pt x="231" y="60"/>
                    </a:lnTo>
                    <a:lnTo>
                      <a:pt x="254" y="65"/>
                    </a:lnTo>
                    <a:lnTo>
                      <a:pt x="278" y="70"/>
                    </a:lnTo>
                    <a:lnTo>
                      <a:pt x="301" y="75"/>
                    </a:lnTo>
                    <a:lnTo>
                      <a:pt x="325" y="79"/>
                    </a:lnTo>
                    <a:lnTo>
                      <a:pt x="349" y="82"/>
                    </a:lnTo>
                    <a:lnTo>
                      <a:pt x="373" y="86"/>
                    </a:lnTo>
                    <a:lnTo>
                      <a:pt x="398" y="90"/>
                    </a:lnTo>
                    <a:lnTo>
                      <a:pt x="423" y="94"/>
                    </a:lnTo>
                    <a:lnTo>
                      <a:pt x="446" y="96"/>
                    </a:lnTo>
                    <a:lnTo>
                      <a:pt x="472" y="99"/>
                    </a:lnTo>
                    <a:lnTo>
                      <a:pt x="497" y="101"/>
                    </a:lnTo>
                    <a:lnTo>
                      <a:pt x="522" y="104"/>
                    </a:lnTo>
                    <a:lnTo>
                      <a:pt x="549" y="106"/>
                    </a:lnTo>
                    <a:lnTo>
                      <a:pt x="575" y="107"/>
                    </a:lnTo>
                    <a:lnTo>
                      <a:pt x="601" y="109"/>
                    </a:lnTo>
                    <a:lnTo>
                      <a:pt x="627" y="110"/>
                    </a:lnTo>
                    <a:lnTo>
                      <a:pt x="627" y="339"/>
                    </a:lnTo>
                    <a:lnTo>
                      <a:pt x="627" y="590"/>
                    </a:lnTo>
                    <a:lnTo>
                      <a:pt x="605" y="589"/>
                    </a:lnTo>
                    <a:lnTo>
                      <a:pt x="584" y="588"/>
                    </a:lnTo>
                    <a:lnTo>
                      <a:pt x="561" y="587"/>
                    </a:lnTo>
                    <a:lnTo>
                      <a:pt x="539" y="584"/>
                    </a:lnTo>
                    <a:lnTo>
                      <a:pt x="516" y="583"/>
                    </a:lnTo>
                    <a:lnTo>
                      <a:pt x="494" y="580"/>
                    </a:lnTo>
                    <a:lnTo>
                      <a:pt x="471" y="578"/>
                    </a:lnTo>
                    <a:lnTo>
                      <a:pt x="449" y="575"/>
                    </a:lnTo>
                    <a:lnTo>
                      <a:pt x="426" y="572"/>
                    </a:lnTo>
                    <a:lnTo>
                      <a:pt x="404" y="569"/>
                    </a:lnTo>
                    <a:lnTo>
                      <a:pt x="381" y="565"/>
                    </a:lnTo>
                    <a:lnTo>
                      <a:pt x="359" y="562"/>
                    </a:lnTo>
                    <a:lnTo>
                      <a:pt x="338" y="558"/>
                    </a:lnTo>
                    <a:lnTo>
                      <a:pt x="315" y="554"/>
                    </a:lnTo>
                    <a:lnTo>
                      <a:pt x="294" y="549"/>
                    </a:lnTo>
                    <a:lnTo>
                      <a:pt x="273" y="545"/>
                    </a:lnTo>
                    <a:lnTo>
                      <a:pt x="253" y="542"/>
                    </a:lnTo>
                    <a:lnTo>
                      <a:pt x="234" y="537"/>
                    </a:lnTo>
                    <a:lnTo>
                      <a:pt x="214" y="532"/>
                    </a:lnTo>
                    <a:lnTo>
                      <a:pt x="195" y="527"/>
                    </a:lnTo>
                    <a:lnTo>
                      <a:pt x="177" y="522"/>
                    </a:lnTo>
                    <a:lnTo>
                      <a:pt x="159" y="517"/>
                    </a:lnTo>
                    <a:lnTo>
                      <a:pt x="142" y="512"/>
                    </a:lnTo>
                    <a:lnTo>
                      <a:pt x="124" y="507"/>
                    </a:lnTo>
                    <a:lnTo>
                      <a:pt x="107" y="500"/>
                    </a:lnTo>
                    <a:lnTo>
                      <a:pt x="90" y="495"/>
                    </a:lnTo>
                    <a:lnTo>
                      <a:pt x="75" y="489"/>
                    </a:lnTo>
                    <a:lnTo>
                      <a:pt x="59" y="484"/>
                    </a:lnTo>
                    <a:lnTo>
                      <a:pt x="45" y="478"/>
                    </a:lnTo>
                    <a:lnTo>
                      <a:pt x="30" y="472"/>
                    </a:lnTo>
                    <a:lnTo>
                      <a:pt x="17" y="465"/>
                    </a:lnTo>
                    <a:lnTo>
                      <a:pt x="4" y="459"/>
                    </a:lnTo>
                    <a:lnTo>
                      <a:pt x="2" y="402"/>
                    </a:lnTo>
                    <a:lnTo>
                      <a:pt x="0" y="343"/>
                    </a:lnTo>
                    <a:lnTo>
                      <a:pt x="0" y="286"/>
                    </a:lnTo>
                    <a:lnTo>
                      <a:pt x="3" y="227"/>
                    </a:lnTo>
                    <a:close/>
                  </a:path>
                </a:pathLst>
              </a:custGeom>
              <a:solidFill>
                <a:srgbClr val="8AD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6" name="Freeform 23"/>
              <p:cNvSpPr>
                <a:spLocks/>
              </p:cNvSpPr>
              <p:nvPr/>
            </p:nvSpPr>
            <p:spPr bwMode="auto">
              <a:xfrm>
                <a:off x="4170" y="3669"/>
                <a:ext cx="121" cy="99"/>
              </a:xfrm>
              <a:custGeom>
                <a:avLst/>
                <a:gdLst>
                  <a:gd name="T0" fmla="*/ 0 w 569"/>
                  <a:gd name="T1" fmla="*/ 0 h 543"/>
                  <a:gd name="T2" fmla="*/ 0 w 569"/>
                  <a:gd name="T3" fmla="*/ 0 h 543"/>
                  <a:gd name="T4" fmla="*/ 0 w 569"/>
                  <a:gd name="T5" fmla="*/ 0 h 543"/>
                  <a:gd name="T6" fmla="*/ 0 w 569"/>
                  <a:gd name="T7" fmla="*/ 0 h 543"/>
                  <a:gd name="T8" fmla="*/ 0 w 569"/>
                  <a:gd name="T9" fmla="*/ 0 h 543"/>
                  <a:gd name="T10" fmla="*/ 0 w 569"/>
                  <a:gd name="T11" fmla="*/ 0 h 543"/>
                  <a:gd name="T12" fmla="*/ 0 w 569"/>
                  <a:gd name="T13" fmla="*/ 0 h 543"/>
                  <a:gd name="T14" fmla="*/ 0 w 569"/>
                  <a:gd name="T15" fmla="*/ 0 h 543"/>
                  <a:gd name="T16" fmla="*/ 0 w 569"/>
                  <a:gd name="T17" fmla="*/ 0 h 543"/>
                  <a:gd name="T18" fmla="*/ 0 w 569"/>
                  <a:gd name="T19" fmla="*/ 0 h 543"/>
                  <a:gd name="T20" fmla="*/ 0 w 569"/>
                  <a:gd name="T21" fmla="*/ 0 h 543"/>
                  <a:gd name="T22" fmla="*/ 0 w 569"/>
                  <a:gd name="T23" fmla="*/ 0 h 543"/>
                  <a:gd name="T24" fmla="*/ 0 w 569"/>
                  <a:gd name="T25" fmla="*/ 0 h 543"/>
                  <a:gd name="T26" fmla="*/ 0 w 569"/>
                  <a:gd name="T27" fmla="*/ 0 h 543"/>
                  <a:gd name="T28" fmla="*/ 0 w 569"/>
                  <a:gd name="T29" fmla="*/ 0 h 543"/>
                  <a:gd name="T30" fmla="*/ 0 w 569"/>
                  <a:gd name="T31" fmla="*/ 0 h 543"/>
                  <a:gd name="T32" fmla="*/ 0 w 569"/>
                  <a:gd name="T33" fmla="*/ 0 h 543"/>
                  <a:gd name="T34" fmla="*/ 0 w 569"/>
                  <a:gd name="T35" fmla="*/ 0 h 543"/>
                  <a:gd name="T36" fmla="*/ 0 w 569"/>
                  <a:gd name="T37" fmla="*/ 0 h 543"/>
                  <a:gd name="T38" fmla="*/ 0 w 569"/>
                  <a:gd name="T39" fmla="*/ 0 h 543"/>
                  <a:gd name="T40" fmla="*/ 0 w 569"/>
                  <a:gd name="T41" fmla="*/ 0 h 543"/>
                  <a:gd name="T42" fmla="*/ 0 w 569"/>
                  <a:gd name="T43" fmla="*/ 0 h 543"/>
                  <a:gd name="T44" fmla="*/ 0 w 569"/>
                  <a:gd name="T45" fmla="*/ 0 h 543"/>
                  <a:gd name="T46" fmla="*/ 0 w 569"/>
                  <a:gd name="T47" fmla="*/ 0 h 543"/>
                  <a:gd name="T48" fmla="*/ 0 w 569"/>
                  <a:gd name="T49" fmla="*/ 0 h 543"/>
                  <a:gd name="T50" fmla="*/ 0 w 569"/>
                  <a:gd name="T51" fmla="*/ 0 h 543"/>
                  <a:gd name="T52" fmla="*/ 0 w 569"/>
                  <a:gd name="T53" fmla="*/ 0 h 543"/>
                  <a:gd name="T54" fmla="*/ 0 w 569"/>
                  <a:gd name="T55" fmla="*/ 0 h 543"/>
                  <a:gd name="T56" fmla="*/ 0 w 569"/>
                  <a:gd name="T57" fmla="*/ 0 h 543"/>
                  <a:gd name="T58" fmla="*/ 0 w 569"/>
                  <a:gd name="T59" fmla="*/ 0 h 543"/>
                  <a:gd name="T60" fmla="*/ 0 w 569"/>
                  <a:gd name="T61" fmla="*/ 0 h 543"/>
                  <a:gd name="T62" fmla="*/ 0 w 569"/>
                  <a:gd name="T63" fmla="*/ 0 h 543"/>
                  <a:gd name="T64" fmla="*/ 0 w 569"/>
                  <a:gd name="T65" fmla="*/ 0 h 543"/>
                  <a:gd name="T66" fmla="*/ 0 w 569"/>
                  <a:gd name="T67" fmla="*/ 0 h 543"/>
                  <a:gd name="T68" fmla="*/ 0 w 569"/>
                  <a:gd name="T69" fmla="*/ 0 h 543"/>
                  <a:gd name="T70" fmla="*/ 0 w 569"/>
                  <a:gd name="T71" fmla="*/ 0 h 543"/>
                  <a:gd name="T72" fmla="*/ 0 w 569"/>
                  <a:gd name="T73" fmla="*/ 0 h 543"/>
                  <a:gd name="T74" fmla="*/ 0 w 569"/>
                  <a:gd name="T75" fmla="*/ 0 h 543"/>
                  <a:gd name="T76" fmla="*/ 0 w 569"/>
                  <a:gd name="T77" fmla="*/ 0 h 543"/>
                  <a:gd name="T78" fmla="*/ 0 w 569"/>
                  <a:gd name="T79" fmla="*/ 0 h 543"/>
                  <a:gd name="T80" fmla="*/ 0 w 569"/>
                  <a:gd name="T81" fmla="*/ 0 h 543"/>
                  <a:gd name="T82" fmla="*/ 0 w 569"/>
                  <a:gd name="T83" fmla="*/ 0 h 543"/>
                  <a:gd name="T84" fmla="*/ 0 w 569"/>
                  <a:gd name="T85" fmla="*/ 0 h 543"/>
                  <a:gd name="T86" fmla="*/ 0 w 569"/>
                  <a:gd name="T87" fmla="*/ 0 h 543"/>
                  <a:gd name="T88" fmla="*/ 0 w 569"/>
                  <a:gd name="T89" fmla="*/ 0 h 543"/>
                  <a:gd name="T90" fmla="*/ 0 w 569"/>
                  <a:gd name="T91" fmla="*/ 0 h 543"/>
                  <a:gd name="T92" fmla="*/ 0 w 569"/>
                  <a:gd name="T93" fmla="*/ 0 h 543"/>
                  <a:gd name="T94" fmla="*/ 0 w 569"/>
                  <a:gd name="T95" fmla="*/ 0 h 543"/>
                  <a:gd name="T96" fmla="*/ 0 w 569"/>
                  <a:gd name="T97" fmla="*/ 0 h 543"/>
                  <a:gd name="T98" fmla="*/ 0 w 569"/>
                  <a:gd name="T99" fmla="*/ 0 h 543"/>
                  <a:gd name="T100" fmla="*/ 0 w 569"/>
                  <a:gd name="T101" fmla="*/ 0 h 5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69" h="543">
                    <a:moveTo>
                      <a:pt x="0" y="72"/>
                    </a:moveTo>
                    <a:lnTo>
                      <a:pt x="27" y="71"/>
                    </a:lnTo>
                    <a:lnTo>
                      <a:pt x="54" y="69"/>
                    </a:lnTo>
                    <a:lnTo>
                      <a:pt x="80" y="67"/>
                    </a:lnTo>
                    <a:lnTo>
                      <a:pt x="106" y="64"/>
                    </a:lnTo>
                    <a:lnTo>
                      <a:pt x="132" y="61"/>
                    </a:lnTo>
                    <a:lnTo>
                      <a:pt x="157" y="57"/>
                    </a:lnTo>
                    <a:lnTo>
                      <a:pt x="182" y="54"/>
                    </a:lnTo>
                    <a:lnTo>
                      <a:pt x="207" y="49"/>
                    </a:lnTo>
                    <a:lnTo>
                      <a:pt x="231" y="44"/>
                    </a:lnTo>
                    <a:lnTo>
                      <a:pt x="255" y="39"/>
                    </a:lnTo>
                    <a:lnTo>
                      <a:pt x="278" y="34"/>
                    </a:lnTo>
                    <a:lnTo>
                      <a:pt x="302" y="27"/>
                    </a:lnTo>
                    <a:lnTo>
                      <a:pt x="325" y="21"/>
                    </a:lnTo>
                    <a:lnTo>
                      <a:pt x="347" y="14"/>
                    </a:lnTo>
                    <a:lnTo>
                      <a:pt x="368" y="7"/>
                    </a:lnTo>
                    <a:lnTo>
                      <a:pt x="390" y="0"/>
                    </a:lnTo>
                    <a:lnTo>
                      <a:pt x="407" y="30"/>
                    </a:lnTo>
                    <a:lnTo>
                      <a:pt x="423" y="60"/>
                    </a:lnTo>
                    <a:lnTo>
                      <a:pt x="440" y="91"/>
                    </a:lnTo>
                    <a:lnTo>
                      <a:pt x="456" y="124"/>
                    </a:lnTo>
                    <a:lnTo>
                      <a:pt x="471" y="156"/>
                    </a:lnTo>
                    <a:lnTo>
                      <a:pt x="486" y="190"/>
                    </a:lnTo>
                    <a:lnTo>
                      <a:pt x="501" y="225"/>
                    </a:lnTo>
                    <a:lnTo>
                      <a:pt x="514" y="260"/>
                    </a:lnTo>
                    <a:lnTo>
                      <a:pt x="522" y="281"/>
                    </a:lnTo>
                    <a:lnTo>
                      <a:pt x="529" y="301"/>
                    </a:lnTo>
                    <a:lnTo>
                      <a:pt x="537" y="322"/>
                    </a:lnTo>
                    <a:lnTo>
                      <a:pt x="543" y="343"/>
                    </a:lnTo>
                    <a:lnTo>
                      <a:pt x="551" y="366"/>
                    </a:lnTo>
                    <a:lnTo>
                      <a:pt x="557" y="387"/>
                    </a:lnTo>
                    <a:lnTo>
                      <a:pt x="563" y="409"/>
                    </a:lnTo>
                    <a:lnTo>
                      <a:pt x="569" y="432"/>
                    </a:lnTo>
                    <a:lnTo>
                      <a:pt x="538" y="443"/>
                    </a:lnTo>
                    <a:lnTo>
                      <a:pt x="507" y="454"/>
                    </a:lnTo>
                    <a:lnTo>
                      <a:pt x="474" y="464"/>
                    </a:lnTo>
                    <a:lnTo>
                      <a:pt x="442" y="474"/>
                    </a:lnTo>
                    <a:lnTo>
                      <a:pt x="408" y="483"/>
                    </a:lnTo>
                    <a:lnTo>
                      <a:pt x="375" y="492"/>
                    </a:lnTo>
                    <a:lnTo>
                      <a:pt x="340" y="500"/>
                    </a:lnTo>
                    <a:lnTo>
                      <a:pt x="303" y="508"/>
                    </a:lnTo>
                    <a:lnTo>
                      <a:pt x="267" y="514"/>
                    </a:lnTo>
                    <a:lnTo>
                      <a:pt x="231" y="520"/>
                    </a:lnTo>
                    <a:lnTo>
                      <a:pt x="194" y="525"/>
                    </a:lnTo>
                    <a:lnTo>
                      <a:pt x="155" y="530"/>
                    </a:lnTo>
                    <a:lnTo>
                      <a:pt x="117" y="534"/>
                    </a:lnTo>
                    <a:lnTo>
                      <a:pt x="79" y="538"/>
                    </a:lnTo>
                    <a:lnTo>
                      <a:pt x="40" y="540"/>
                    </a:lnTo>
                    <a:lnTo>
                      <a:pt x="0" y="543"/>
                    </a:lnTo>
                    <a:lnTo>
                      <a:pt x="0" y="313"/>
                    </a:lnTo>
                    <a:lnTo>
                      <a:pt x="0" y="72"/>
                    </a:lnTo>
                    <a:close/>
                  </a:path>
                </a:pathLst>
              </a:custGeom>
              <a:solidFill>
                <a:srgbClr val="8AD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7" name="Freeform 24"/>
              <p:cNvSpPr>
                <a:spLocks/>
              </p:cNvSpPr>
              <p:nvPr/>
            </p:nvSpPr>
            <p:spPr bwMode="auto">
              <a:xfrm>
                <a:off x="4035" y="3669"/>
                <a:ext cx="130" cy="99"/>
              </a:xfrm>
              <a:custGeom>
                <a:avLst/>
                <a:gdLst>
                  <a:gd name="T0" fmla="*/ 0 w 569"/>
                  <a:gd name="T1" fmla="*/ 0 h 543"/>
                  <a:gd name="T2" fmla="*/ 0 w 569"/>
                  <a:gd name="T3" fmla="*/ 0 h 543"/>
                  <a:gd name="T4" fmla="*/ 0 w 569"/>
                  <a:gd name="T5" fmla="*/ 0 h 543"/>
                  <a:gd name="T6" fmla="*/ 0 w 569"/>
                  <a:gd name="T7" fmla="*/ 0 h 543"/>
                  <a:gd name="T8" fmla="*/ 0 w 569"/>
                  <a:gd name="T9" fmla="*/ 0 h 543"/>
                  <a:gd name="T10" fmla="*/ 0 w 569"/>
                  <a:gd name="T11" fmla="*/ 0 h 543"/>
                  <a:gd name="T12" fmla="*/ 0 w 569"/>
                  <a:gd name="T13" fmla="*/ 0 h 543"/>
                  <a:gd name="T14" fmla="*/ 0 w 569"/>
                  <a:gd name="T15" fmla="*/ 0 h 543"/>
                  <a:gd name="T16" fmla="*/ 0 w 569"/>
                  <a:gd name="T17" fmla="*/ 0 h 543"/>
                  <a:gd name="T18" fmla="*/ 0 w 569"/>
                  <a:gd name="T19" fmla="*/ 0 h 543"/>
                  <a:gd name="T20" fmla="*/ 0 w 569"/>
                  <a:gd name="T21" fmla="*/ 0 h 543"/>
                  <a:gd name="T22" fmla="*/ 0 w 569"/>
                  <a:gd name="T23" fmla="*/ 0 h 543"/>
                  <a:gd name="T24" fmla="*/ 0 w 569"/>
                  <a:gd name="T25" fmla="*/ 0 h 543"/>
                  <a:gd name="T26" fmla="*/ 0 w 569"/>
                  <a:gd name="T27" fmla="*/ 0 h 543"/>
                  <a:gd name="T28" fmla="*/ 0 w 569"/>
                  <a:gd name="T29" fmla="*/ 0 h 543"/>
                  <a:gd name="T30" fmla="*/ 0 w 569"/>
                  <a:gd name="T31" fmla="*/ 0 h 543"/>
                  <a:gd name="T32" fmla="*/ 0 w 569"/>
                  <a:gd name="T33" fmla="*/ 0 h 543"/>
                  <a:gd name="T34" fmla="*/ 0 w 569"/>
                  <a:gd name="T35" fmla="*/ 0 h 543"/>
                  <a:gd name="T36" fmla="*/ 0 w 569"/>
                  <a:gd name="T37" fmla="*/ 0 h 543"/>
                  <a:gd name="T38" fmla="*/ 0 w 569"/>
                  <a:gd name="T39" fmla="*/ 0 h 543"/>
                  <a:gd name="T40" fmla="*/ 0 w 569"/>
                  <a:gd name="T41" fmla="*/ 0 h 543"/>
                  <a:gd name="T42" fmla="*/ 0 w 569"/>
                  <a:gd name="T43" fmla="*/ 0 h 543"/>
                  <a:gd name="T44" fmla="*/ 0 w 569"/>
                  <a:gd name="T45" fmla="*/ 0 h 543"/>
                  <a:gd name="T46" fmla="*/ 0 w 569"/>
                  <a:gd name="T47" fmla="*/ 0 h 543"/>
                  <a:gd name="T48" fmla="*/ 0 w 569"/>
                  <a:gd name="T49" fmla="*/ 0 h 543"/>
                  <a:gd name="T50" fmla="*/ 0 w 569"/>
                  <a:gd name="T51" fmla="*/ 0 h 543"/>
                  <a:gd name="T52" fmla="*/ 0 w 569"/>
                  <a:gd name="T53" fmla="*/ 0 h 543"/>
                  <a:gd name="T54" fmla="*/ 0 w 569"/>
                  <a:gd name="T55" fmla="*/ 0 h 543"/>
                  <a:gd name="T56" fmla="*/ 0 w 569"/>
                  <a:gd name="T57" fmla="*/ 0 h 543"/>
                  <a:gd name="T58" fmla="*/ 0 w 569"/>
                  <a:gd name="T59" fmla="*/ 0 h 543"/>
                  <a:gd name="T60" fmla="*/ 0 w 569"/>
                  <a:gd name="T61" fmla="*/ 0 h 543"/>
                  <a:gd name="T62" fmla="*/ 0 w 569"/>
                  <a:gd name="T63" fmla="*/ 0 h 543"/>
                  <a:gd name="T64" fmla="*/ 0 w 569"/>
                  <a:gd name="T65" fmla="*/ 0 h 543"/>
                  <a:gd name="T66" fmla="*/ 0 w 569"/>
                  <a:gd name="T67" fmla="*/ 0 h 543"/>
                  <a:gd name="T68" fmla="*/ 0 w 569"/>
                  <a:gd name="T69" fmla="*/ 0 h 543"/>
                  <a:gd name="T70" fmla="*/ 0 w 569"/>
                  <a:gd name="T71" fmla="*/ 0 h 543"/>
                  <a:gd name="T72" fmla="*/ 0 w 569"/>
                  <a:gd name="T73" fmla="*/ 0 h 5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9" h="543">
                    <a:moveTo>
                      <a:pt x="569" y="306"/>
                    </a:moveTo>
                    <a:lnTo>
                      <a:pt x="569" y="543"/>
                    </a:lnTo>
                    <a:lnTo>
                      <a:pt x="548" y="542"/>
                    </a:lnTo>
                    <a:lnTo>
                      <a:pt x="528" y="540"/>
                    </a:lnTo>
                    <a:lnTo>
                      <a:pt x="507" y="539"/>
                    </a:lnTo>
                    <a:lnTo>
                      <a:pt x="487" y="538"/>
                    </a:lnTo>
                    <a:lnTo>
                      <a:pt x="467" y="535"/>
                    </a:lnTo>
                    <a:lnTo>
                      <a:pt x="447" y="534"/>
                    </a:lnTo>
                    <a:lnTo>
                      <a:pt x="427" y="532"/>
                    </a:lnTo>
                    <a:lnTo>
                      <a:pt x="407" y="529"/>
                    </a:lnTo>
                    <a:lnTo>
                      <a:pt x="387" y="528"/>
                    </a:lnTo>
                    <a:lnTo>
                      <a:pt x="367" y="524"/>
                    </a:lnTo>
                    <a:lnTo>
                      <a:pt x="347" y="522"/>
                    </a:lnTo>
                    <a:lnTo>
                      <a:pt x="328" y="519"/>
                    </a:lnTo>
                    <a:lnTo>
                      <a:pt x="310" y="515"/>
                    </a:lnTo>
                    <a:lnTo>
                      <a:pt x="290" y="513"/>
                    </a:lnTo>
                    <a:lnTo>
                      <a:pt x="271" y="509"/>
                    </a:lnTo>
                    <a:lnTo>
                      <a:pt x="252" y="505"/>
                    </a:lnTo>
                    <a:lnTo>
                      <a:pt x="235" y="502"/>
                    </a:lnTo>
                    <a:lnTo>
                      <a:pt x="218" y="498"/>
                    </a:lnTo>
                    <a:lnTo>
                      <a:pt x="201" y="494"/>
                    </a:lnTo>
                    <a:lnTo>
                      <a:pt x="185" y="491"/>
                    </a:lnTo>
                    <a:lnTo>
                      <a:pt x="168" y="487"/>
                    </a:lnTo>
                    <a:lnTo>
                      <a:pt x="152" y="482"/>
                    </a:lnTo>
                    <a:lnTo>
                      <a:pt x="136" y="478"/>
                    </a:lnTo>
                    <a:lnTo>
                      <a:pt x="121" y="473"/>
                    </a:lnTo>
                    <a:lnTo>
                      <a:pt x="105" y="468"/>
                    </a:lnTo>
                    <a:lnTo>
                      <a:pt x="89" y="463"/>
                    </a:lnTo>
                    <a:lnTo>
                      <a:pt x="74" y="458"/>
                    </a:lnTo>
                    <a:lnTo>
                      <a:pt x="59" y="453"/>
                    </a:lnTo>
                    <a:lnTo>
                      <a:pt x="44" y="448"/>
                    </a:lnTo>
                    <a:lnTo>
                      <a:pt x="29" y="443"/>
                    </a:lnTo>
                    <a:lnTo>
                      <a:pt x="15" y="437"/>
                    </a:lnTo>
                    <a:lnTo>
                      <a:pt x="0" y="432"/>
                    </a:lnTo>
                    <a:lnTo>
                      <a:pt x="6" y="407"/>
                    </a:lnTo>
                    <a:lnTo>
                      <a:pt x="14" y="383"/>
                    </a:lnTo>
                    <a:lnTo>
                      <a:pt x="21" y="358"/>
                    </a:lnTo>
                    <a:lnTo>
                      <a:pt x="29" y="334"/>
                    </a:lnTo>
                    <a:lnTo>
                      <a:pt x="36" y="311"/>
                    </a:lnTo>
                    <a:lnTo>
                      <a:pt x="44" y="288"/>
                    </a:lnTo>
                    <a:lnTo>
                      <a:pt x="52" y="265"/>
                    </a:lnTo>
                    <a:lnTo>
                      <a:pt x="61" y="242"/>
                    </a:lnTo>
                    <a:lnTo>
                      <a:pt x="74" y="210"/>
                    </a:lnTo>
                    <a:lnTo>
                      <a:pt x="87" y="177"/>
                    </a:lnTo>
                    <a:lnTo>
                      <a:pt x="101" y="146"/>
                    </a:lnTo>
                    <a:lnTo>
                      <a:pt x="116" y="116"/>
                    </a:lnTo>
                    <a:lnTo>
                      <a:pt x="131" y="86"/>
                    </a:lnTo>
                    <a:lnTo>
                      <a:pt x="146" y="56"/>
                    </a:lnTo>
                    <a:lnTo>
                      <a:pt x="162" y="27"/>
                    </a:lnTo>
                    <a:lnTo>
                      <a:pt x="178" y="0"/>
                    </a:lnTo>
                    <a:lnTo>
                      <a:pt x="198" y="6"/>
                    </a:lnTo>
                    <a:lnTo>
                      <a:pt x="217" y="12"/>
                    </a:lnTo>
                    <a:lnTo>
                      <a:pt x="237" y="19"/>
                    </a:lnTo>
                    <a:lnTo>
                      <a:pt x="258" y="25"/>
                    </a:lnTo>
                    <a:lnTo>
                      <a:pt x="278" y="30"/>
                    </a:lnTo>
                    <a:lnTo>
                      <a:pt x="300" y="36"/>
                    </a:lnTo>
                    <a:lnTo>
                      <a:pt x="321" y="40"/>
                    </a:lnTo>
                    <a:lnTo>
                      <a:pt x="342" y="45"/>
                    </a:lnTo>
                    <a:lnTo>
                      <a:pt x="356" y="47"/>
                    </a:lnTo>
                    <a:lnTo>
                      <a:pt x="370" y="50"/>
                    </a:lnTo>
                    <a:lnTo>
                      <a:pt x="382" y="52"/>
                    </a:lnTo>
                    <a:lnTo>
                      <a:pt x="396" y="55"/>
                    </a:lnTo>
                    <a:lnTo>
                      <a:pt x="411" y="56"/>
                    </a:lnTo>
                    <a:lnTo>
                      <a:pt x="424" y="59"/>
                    </a:lnTo>
                    <a:lnTo>
                      <a:pt x="438" y="61"/>
                    </a:lnTo>
                    <a:lnTo>
                      <a:pt x="452" y="62"/>
                    </a:lnTo>
                    <a:lnTo>
                      <a:pt x="467" y="64"/>
                    </a:lnTo>
                    <a:lnTo>
                      <a:pt x="481" y="66"/>
                    </a:lnTo>
                    <a:lnTo>
                      <a:pt x="496" y="67"/>
                    </a:lnTo>
                    <a:lnTo>
                      <a:pt x="511" y="69"/>
                    </a:lnTo>
                    <a:lnTo>
                      <a:pt x="524" y="70"/>
                    </a:lnTo>
                    <a:lnTo>
                      <a:pt x="539" y="71"/>
                    </a:lnTo>
                    <a:lnTo>
                      <a:pt x="554" y="71"/>
                    </a:lnTo>
                    <a:lnTo>
                      <a:pt x="569" y="72"/>
                    </a:lnTo>
                    <a:lnTo>
                      <a:pt x="569" y="306"/>
                    </a:lnTo>
                    <a:close/>
                  </a:path>
                </a:pathLst>
              </a:custGeom>
              <a:solidFill>
                <a:srgbClr val="8AD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8" name="Freeform 25"/>
              <p:cNvSpPr>
                <a:spLocks/>
              </p:cNvSpPr>
              <p:nvPr/>
            </p:nvSpPr>
            <p:spPr bwMode="auto">
              <a:xfrm>
                <a:off x="4170" y="3894"/>
                <a:ext cx="130" cy="108"/>
              </a:xfrm>
              <a:custGeom>
                <a:avLst/>
                <a:gdLst>
                  <a:gd name="T0" fmla="*/ 0 w 608"/>
                  <a:gd name="T1" fmla="*/ 0 h 513"/>
                  <a:gd name="T2" fmla="*/ 0 w 608"/>
                  <a:gd name="T3" fmla="*/ 0 h 513"/>
                  <a:gd name="T4" fmla="*/ 0 w 608"/>
                  <a:gd name="T5" fmla="*/ 0 h 513"/>
                  <a:gd name="T6" fmla="*/ 0 w 608"/>
                  <a:gd name="T7" fmla="*/ 0 h 513"/>
                  <a:gd name="T8" fmla="*/ 0 w 608"/>
                  <a:gd name="T9" fmla="*/ 0 h 513"/>
                  <a:gd name="T10" fmla="*/ 0 w 608"/>
                  <a:gd name="T11" fmla="*/ 0 h 513"/>
                  <a:gd name="T12" fmla="*/ 0 w 608"/>
                  <a:gd name="T13" fmla="*/ 0 h 513"/>
                  <a:gd name="T14" fmla="*/ 0 w 608"/>
                  <a:gd name="T15" fmla="*/ 0 h 513"/>
                  <a:gd name="T16" fmla="*/ 0 w 608"/>
                  <a:gd name="T17" fmla="*/ 0 h 513"/>
                  <a:gd name="T18" fmla="*/ 0 w 608"/>
                  <a:gd name="T19" fmla="*/ 0 h 513"/>
                  <a:gd name="T20" fmla="*/ 0 w 608"/>
                  <a:gd name="T21" fmla="*/ 0 h 513"/>
                  <a:gd name="T22" fmla="*/ 0 w 608"/>
                  <a:gd name="T23" fmla="*/ 0 h 513"/>
                  <a:gd name="T24" fmla="*/ 0 w 608"/>
                  <a:gd name="T25" fmla="*/ 0 h 513"/>
                  <a:gd name="T26" fmla="*/ 0 w 608"/>
                  <a:gd name="T27" fmla="*/ 0 h 513"/>
                  <a:gd name="T28" fmla="*/ 0 w 608"/>
                  <a:gd name="T29" fmla="*/ 0 h 513"/>
                  <a:gd name="T30" fmla="*/ 0 w 608"/>
                  <a:gd name="T31" fmla="*/ 0 h 513"/>
                  <a:gd name="T32" fmla="*/ 0 w 608"/>
                  <a:gd name="T33" fmla="*/ 0 h 513"/>
                  <a:gd name="T34" fmla="*/ 0 w 608"/>
                  <a:gd name="T35" fmla="*/ 0 h 513"/>
                  <a:gd name="T36" fmla="*/ 0 w 608"/>
                  <a:gd name="T37" fmla="*/ 0 h 513"/>
                  <a:gd name="T38" fmla="*/ 0 w 608"/>
                  <a:gd name="T39" fmla="*/ 0 h 513"/>
                  <a:gd name="T40" fmla="*/ 0 w 608"/>
                  <a:gd name="T41" fmla="*/ 0 h 513"/>
                  <a:gd name="T42" fmla="*/ 0 w 608"/>
                  <a:gd name="T43" fmla="*/ 0 h 513"/>
                  <a:gd name="T44" fmla="*/ 0 w 608"/>
                  <a:gd name="T45" fmla="*/ 0 h 513"/>
                  <a:gd name="T46" fmla="*/ 0 w 608"/>
                  <a:gd name="T47" fmla="*/ 0 h 513"/>
                  <a:gd name="T48" fmla="*/ 0 w 608"/>
                  <a:gd name="T49" fmla="*/ 0 h 513"/>
                  <a:gd name="T50" fmla="*/ 0 w 608"/>
                  <a:gd name="T51" fmla="*/ 0 h 513"/>
                  <a:gd name="T52" fmla="*/ 0 w 608"/>
                  <a:gd name="T53" fmla="*/ 0 h 513"/>
                  <a:gd name="T54" fmla="*/ 0 w 608"/>
                  <a:gd name="T55" fmla="*/ 0 h 513"/>
                  <a:gd name="T56" fmla="*/ 0 w 608"/>
                  <a:gd name="T57" fmla="*/ 0 h 513"/>
                  <a:gd name="T58" fmla="*/ 0 w 608"/>
                  <a:gd name="T59" fmla="*/ 0 h 513"/>
                  <a:gd name="T60" fmla="*/ 0 w 608"/>
                  <a:gd name="T61" fmla="*/ 0 h 513"/>
                  <a:gd name="T62" fmla="*/ 0 w 608"/>
                  <a:gd name="T63" fmla="*/ 0 h 513"/>
                  <a:gd name="T64" fmla="*/ 0 w 608"/>
                  <a:gd name="T65" fmla="*/ 0 h 513"/>
                  <a:gd name="T66" fmla="*/ 0 w 608"/>
                  <a:gd name="T67" fmla="*/ 0 h 513"/>
                  <a:gd name="T68" fmla="*/ 0 w 608"/>
                  <a:gd name="T69" fmla="*/ 0 h 513"/>
                  <a:gd name="T70" fmla="*/ 0 w 608"/>
                  <a:gd name="T71" fmla="*/ 0 h 513"/>
                  <a:gd name="T72" fmla="*/ 0 w 608"/>
                  <a:gd name="T73" fmla="*/ 0 h 513"/>
                  <a:gd name="T74" fmla="*/ 0 w 608"/>
                  <a:gd name="T75" fmla="*/ 0 h 513"/>
                  <a:gd name="T76" fmla="*/ 0 w 608"/>
                  <a:gd name="T77" fmla="*/ 0 h 513"/>
                  <a:gd name="T78" fmla="*/ 0 w 608"/>
                  <a:gd name="T79" fmla="*/ 0 h 513"/>
                  <a:gd name="T80" fmla="*/ 0 w 608"/>
                  <a:gd name="T81" fmla="*/ 0 h 513"/>
                  <a:gd name="T82" fmla="*/ 0 w 608"/>
                  <a:gd name="T83" fmla="*/ 0 h 513"/>
                  <a:gd name="T84" fmla="*/ 0 w 608"/>
                  <a:gd name="T85" fmla="*/ 0 h 513"/>
                  <a:gd name="T86" fmla="*/ 0 w 608"/>
                  <a:gd name="T87" fmla="*/ 0 h 513"/>
                  <a:gd name="T88" fmla="*/ 0 w 608"/>
                  <a:gd name="T89" fmla="*/ 0 h 513"/>
                  <a:gd name="T90" fmla="*/ 0 w 608"/>
                  <a:gd name="T91" fmla="*/ 0 h 513"/>
                  <a:gd name="T92" fmla="*/ 0 w 608"/>
                  <a:gd name="T93" fmla="*/ 0 h 513"/>
                  <a:gd name="T94" fmla="*/ 0 w 608"/>
                  <a:gd name="T95" fmla="*/ 0 h 513"/>
                  <a:gd name="T96" fmla="*/ 0 w 608"/>
                  <a:gd name="T97" fmla="*/ 0 h 513"/>
                  <a:gd name="T98" fmla="*/ 0 w 608"/>
                  <a:gd name="T99" fmla="*/ 0 h 513"/>
                  <a:gd name="T100" fmla="*/ 0 w 608"/>
                  <a:gd name="T101" fmla="*/ 0 h 5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08" h="513">
                    <a:moveTo>
                      <a:pt x="0" y="363"/>
                    </a:moveTo>
                    <a:lnTo>
                      <a:pt x="0" y="118"/>
                    </a:lnTo>
                    <a:lnTo>
                      <a:pt x="41" y="117"/>
                    </a:lnTo>
                    <a:lnTo>
                      <a:pt x="82" y="113"/>
                    </a:lnTo>
                    <a:lnTo>
                      <a:pt x="122" y="111"/>
                    </a:lnTo>
                    <a:lnTo>
                      <a:pt x="162" y="106"/>
                    </a:lnTo>
                    <a:lnTo>
                      <a:pt x="202" y="101"/>
                    </a:lnTo>
                    <a:lnTo>
                      <a:pt x="241" y="96"/>
                    </a:lnTo>
                    <a:lnTo>
                      <a:pt x="280" y="89"/>
                    </a:lnTo>
                    <a:lnTo>
                      <a:pt x="318" y="82"/>
                    </a:lnTo>
                    <a:lnTo>
                      <a:pt x="357" y="74"/>
                    </a:lnTo>
                    <a:lnTo>
                      <a:pt x="395" y="66"/>
                    </a:lnTo>
                    <a:lnTo>
                      <a:pt x="431" y="56"/>
                    </a:lnTo>
                    <a:lnTo>
                      <a:pt x="467" y="46"/>
                    </a:lnTo>
                    <a:lnTo>
                      <a:pt x="503" y="36"/>
                    </a:lnTo>
                    <a:lnTo>
                      <a:pt x="539" y="24"/>
                    </a:lnTo>
                    <a:lnTo>
                      <a:pt x="574" y="12"/>
                    </a:lnTo>
                    <a:lnTo>
                      <a:pt x="608" y="0"/>
                    </a:lnTo>
                    <a:lnTo>
                      <a:pt x="604" y="31"/>
                    </a:lnTo>
                    <a:lnTo>
                      <a:pt x="599" y="61"/>
                    </a:lnTo>
                    <a:lnTo>
                      <a:pt x="596" y="89"/>
                    </a:lnTo>
                    <a:lnTo>
                      <a:pt x="591" y="119"/>
                    </a:lnTo>
                    <a:lnTo>
                      <a:pt x="586" y="148"/>
                    </a:lnTo>
                    <a:lnTo>
                      <a:pt x="581" y="177"/>
                    </a:lnTo>
                    <a:lnTo>
                      <a:pt x="574" y="204"/>
                    </a:lnTo>
                    <a:lnTo>
                      <a:pt x="567" y="233"/>
                    </a:lnTo>
                    <a:lnTo>
                      <a:pt x="561" y="257"/>
                    </a:lnTo>
                    <a:lnTo>
                      <a:pt x="553" y="280"/>
                    </a:lnTo>
                    <a:lnTo>
                      <a:pt x="546" y="304"/>
                    </a:lnTo>
                    <a:lnTo>
                      <a:pt x="537" y="328"/>
                    </a:lnTo>
                    <a:lnTo>
                      <a:pt x="528" y="352"/>
                    </a:lnTo>
                    <a:lnTo>
                      <a:pt x="518" y="375"/>
                    </a:lnTo>
                    <a:lnTo>
                      <a:pt x="507" y="400"/>
                    </a:lnTo>
                    <a:lnTo>
                      <a:pt x="494" y="424"/>
                    </a:lnTo>
                    <a:lnTo>
                      <a:pt x="466" y="433"/>
                    </a:lnTo>
                    <a:lnTo>
                      <a:pt x="437" y="443"/>
                    </a:lnTo>
                    <a:lnTo>
                      <a:pt x="408" y="450"/>
                    </a:lnTo>
                    <a:lnTo>
                      <a:pt x="378" y="459"/>
                    </a:lnTo>
                    <a:lnTo>
                      <a:pt x="348" y="466"/>
                    </a:lnTo>
                    <a:lnTo>
                      <a:pt x="318" y="473"/>
                    </a:lnTo>
                    <a:lnTo>
                      <a:pt x="287" y="479"/>
                    </a:lnTo>
                    <a:lnTo>
                      <a:pt x="257" y="485"/>
                    </a:lnTo>
                    <a:lnTo>
                      <a:pt x="226" y="490"/>
                    </a:lnTo>
                    <a:lnTo>
                      <a:pt x="194" y="495"/>
                    </a:lnTo>
                    <a:lnTo>
                      <a:pt x="162" y="500"/>
                    </a:lnTo>
                    <a:lnTo>
                      <a:pt x="130" y="504"/>
                    </a:lnTo>
                    <a:lnTo>
                      <a:pt x="99" y="506"/>
                    </a:lnTo>
                    <a:lnTo>
                      <a:pt x="66" y="509"/>
                    </a:lnTo>
                    <a:lnTo>
                      <a:pt x="32" y="511"/>
                    </a:lnTo>
                    <a:lnTo>
                      <a:pt x="0" y="513"/>
                    </a:lnTo>
                    <a:lnTo>
                      <a:pt x="0" y="363"/>
                    </a:lnTo>
                    <a:close/>
                  </a:path>
                </a:pathLst>
              </a:custGeom>
              <a:solidFill>
                <a:srgbClr val="8AD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9" name="Freeform 26"/>
              <p:cNvSpPr>
                <a:spLocks/>
              </p:cNvSpPr>
              <p:nvPr/>
            </p:nvSpPr>
            <p:spPr bwMode="auto">
              <a:xfrm>
                <a:off x="4277" y="3619"/>
                <a:ext cx="97" cy="135"/>
              </a:xfrm>
              <a:custGeom>
                <a:avLst/>
                <a:gdLst>
                  <a:gd name="T0" fmla="*/ 0 w 468"/>
                  <a:gd name="T1" fmla="*/ 0 h 619"/>
                  <a:gd name="T2" fmla="*/ 0 w 468"/>
                  <a:gd name="T3" fmla="*/ 0 h 619"/>
                  <a:gd name="T4" fmla="*/ 0 w 468"/>
                  <a:gd name="T5" fmla="*/ 0 h 619"/>
                  <a:gd name="T6" fmla="*/ 0 w 468"/>
                  <a:gd name="T7" fmla="*/ 0 h 619"/>
                  <a:gd name="T8" fmla="*/ 0 w 468"/>
                  <a:gd name="T9" fmla="*/ 0 h 619"/>
                  <a:gd name="T10" fmla="*/ 0 w 468"/>
                  <a:gd name="T11" fmla="*/ 0 h 619"/>
                  <a:gd name="T12" fmla="*/ 0 w 468"/>
                  <a:gd name="T13" fmla="*/ 0 h 619"/>
                  <a:gd name="T14" fmla="*/ 0 w 468"/>
                  <a:gd name="T15" fmla="*/ 0 h 619"/>
                  <a:gd name="T16" fmla="*/ 0 w 468"/>
                  <a:gd name="T17" fmla="*/ 0 h 619"/>
                  <a:gd name="T18" fmla="*/ 0 w 468"/>
                  <a:gd name="T19" fmla="*/ 0 h 619"/>
                  <a:gd name="T20" fmla="*/ 0 w 468"/>
                  <a:gd name="T21" fmla="*/ 0 h 619"/>
                  <a:gd name="T22" fmla="*/ 0 w 468"/>
                  <a:gd name="T23" fmla="*/ 0 h 619"/>
                  <a:gd name="T24" fmla="*/ 0 w 468"/>
                  <a:gd name="T25" fmla="*/ 0 h 619"/>
                  <a:gd name="T26" fmla="*/ 0 w 468"/>
                  <a:gd name="T27" fmla="*/ 0 h 619"/>
                  <a:gd name="T28" fmla="*/ 0 w 468"/>
                  <a:gd name="T29" fmla="*/ 0 h 619"/>
                  <a:gd name="T30" fmla="*/ 0 w 468"/>
                  <a:gd name="T31" fmla="*/ 0 h 619"/>
                  <a:gd name="T32" fmla="*/ 0 w 468"/>
                  <a:gd name="T33" fmla="*/ 0 h 619"/>
                  <a:gd name="T34" fmla="*/ 0 w 468"/>
                  <a:gd name="T35" fmla="*/ 0 h 619"/>
                  <a:gd name="T36" fmla="*/ 0 w 468"/>
                  <a:gd name="T37" fmla="*/ 0 h 619"/>
                  <a:gd name="T38" fmla="*/ 0 w 468"/>
                  <a:gd name="T39" fmla="*/ 0 h 619"/>
                  <a:gd name="T40" fmla="*/ 0 w 468"/>
                  <a:gd name="T41" fmla="*/ 0 h 619"/>
                  <a:gd name="T42" fmla="*/ 0 w 468"/>
                  <a:gd name="T43" fmla="*/ 0 h 619"/>
                  <a:gd name="T44" fmla="*/ 0 w 468"/>
                  <a:gd name="T45" fmla="*/ 0 h 619"/>
                  <a:gd name="T46" fmla="*/ 0 w 468"/>
                  <a:gd name="T47" fmla="*/ 0 h 619"/>
                  <a:gd name="T48" fmla="*/ 0 w 468"/>
                  <a:gd name="T49" fmla="*/ 0 h 619"/>
                  <a:gd name="T50" fmla="*/ 0 w 468"/>
                  <a:gd name="T51" fmla="*/ 0 h 619"/>
                  <a:gd name="T52" fmla="*/ 0 w 468"/>
                  <a:gd name="T53" fmla="*/ 0 h 619"/>
                  <a:gd name="T54" fmla="*/ 0 w 468"/>
                  <a:gd name="T55" fmla="*/ 0 h 619"/>
                  <a:gd name="T56" fmla="*/ 0 w 468"/>
                  <a:gd name="T57" fmla="*/ 0 h 619"/>
                  <a:gd name="T58" fmla="*/ 0 w 468"/>
                  <a:gd name="T59" fmla="*/ 0 h 619"/>
                  <a:gd name="T60" fmla="*/ 0 w 468"/>
                  <a:gd name="T61" fmla="*/ 0 h 619"/>
                  <a:gd name="T62" fmla="*/ 0 w 468"/>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8" h="619">
                    <a:moveTo>
                      <a:pt x="211" y="0"/>
                    </a:moveTo>
                    <a:lnTo>
                      <a:pt x="227" y="12"/>
                    </a:lnTo>
                    <a:lnTo>
                      <a:pt x="243" y="25"/>
                    </a:lnTo>
                    <a:lnTo>
                      <a:pt x="261" y="39"/>
                    </a:lnTo>
                    <a:lnTo>
                      <a:pt x="277" y="54"/>
                    </a:lnTo>
                    <a:lnTo>
                      <a:pt x="295" y="70"/>
                    </a:lnTo>
                    <a:lnTo>
                      <a:pt x="311" y="86"/>
                    </a:lnTo>
                    <a:lnTo>
                      <a:pt x="328" y="103"/>
                    </a:lnTo>
                    <a:lnTo>
                      <a:pt x="345" y="121"/>
                    </a:lnTo>
                    <a:lnTo>
                      <a:pt x="361" y="138"/>
                    </a:lnTo>
                    <a:lnTo>
                      <a:pt x="378" y="157"/>
                    </a:lnTo>
                    <a:lnTo>
                      <a:pt x="393" y="176"/>
                    </a:lnTo>
                    <a:lnTo>
                      <a:pt x="410" y="195"/>
                    </a:lnTo>
                    <a:lnTo>
                      <a:pt x="425" y="215"/>
                    </a:lnTo>
                    <a:lnTo>
                      <a:pt x="440" y="233"/>
                    </a:lnTo>
                    <a:lnTo>
                      <a:pt x="454" y="253"/>
                    </a:lnTo>
                    <a:lnTo>
                      <a:pt x="468" y="272"/>
                    </a:lnTo>
                    <a:lnTo>
                      <a:pt x="467" y="297"/>
                    </a:lnTo>
                    <a:lnTo>
                      <a:pt x="463" y="321"/>
                    </a:lnTo>
                    <a:lnTo>
                      <a:pt x="456" y="346"/>
                    </a:lnTo>
                    <a:lnTo>
                      <a:pt x="447" y="369"/>
                    </a:lnTo>
                    <a:lnTo>
                      <a:pt x="437" y="393"/>
                    </a:lnTo>
                    <a:lnTo>
                      <a:pt x="423" y="415"/>
                    </a:lnTo>
                    <a:lnTo>
                      <a:pt x="407" y="438"/>
                    </a:lnTo>
                    <a:lnTo>
                      <a:pt x="390" y="460"/>
                    </a:lnTo>
                    <a:lnTo>
                      <a:pt x="371" y="482"/>
                    </a:lnTo>
                    <a:lnTo>
                      <a:pt x="348" y="503"/>
                    </a:lnTo>
                    <a:lnTo>
                      <a:pt x="325" y="524"/>
                    </a:lnTo>
                    <a:lnTo>
                      <a:pt x="300" y="544"/>
                    </a:lnTo>
                    <a:lnTo>
                      <a:pt x="272" y="564"/>
                    </a:lnTo>
                    <a:lnTo>
                      <a:pt x="243" y="583"/>
                    </a:lnTo>
                    <a:lnTo>
                      <a:pt x="212" y="601"/>
                    </a:lnTo>
                    <a:lnTo>
                      <a:pt x="180" y="619"/>
                    </a:lnTo>
                    <a:lnTo>
                      <a:pt x="170" y="584"/>
                    </a:lnTo>
                    <a:lnTo>
                      <a:pt x="159" y="549"/>
                    </a:lnTo>
                    <a:lnTo>
                      <a:pt x="147" y="515"/>
                    </a:lnTo>
                    <a:lnTo>
                      <a:pt x="135" y="480"/>
                    </a:lnTo>
                    <a:lnTo>
                      <a:pt x="122" y="448"/>
                    </a:lnTo>
                    <a:lnTo>
                      <a:pt x="110" y="415"/>
                    </a:lnTo>
                    <a:lnTo>
                      <a:pt x="96" y="383"/>
                    </a:lnTo>
                    <a:lnTo>
                      <a:pt x="82" y="351"/>
                    </a:lnTo>
                    <a:lnTo>
                      <a:pt x="72" y="329"/>
                    </a:lnTo>
                    <a:lnTo>
                      <a:pt x="62" y="308"/>
                    </a:lnTo>
                    <a:lnTo>
                      <a:pt x="52" y="288"/>
                    </a:lnTo>
                    <a:lnTo>
                      <a:pt x="42" y="267"/>
                    </a:lnTo>
                    <a:lnTo>
                      <a:pt x="32" y="247"/>
                    </a:lnTo>
                    <a:lnTo>
                      <a:pt x="21" y="227"/>
                    </a:lnTo>
                    <a:lnTo>
                      <a:pt x="11" y="208"/>
                    </a:lnTo>
                    <a:lnTo>
                      <a:pt x="0" y="188"/>
                    </a:lnTo>
                    <a:lnTo>
                      <a:pt x="17" y="178"/>
                    </a:lnTo>
                    <a:lnTo>
                      <a:pt x="35" y="168"/>
                    </a:lnTo>
                    <a:lnTo>
                      <a:pt x="52" y="158"/>
                    </a:lnTo>
                    <a:lnTo>
                      <a:pt x="69" y="147"/>
                    </a:lnTo>
                    <a:lnTo>
                      <a:pt x="84" y="137"/>
                    </a:lnTo>
                    <a:lnTo>
                      <a:pt x="99" y="126"/>
                    </a:lnTo>
                    <a:lnTo>
                      <a:pt x="114" y="115"/>
                    </a:lnTo>
                    <a:lnTo>
                      <a:pt x="127" y="102"/>
                    </a:lnTo>
                    <a:lnTo>
                      <a:pt x="140" y="91"/>
                    </a:lnTo>
                    <a:lnTo>
                      <a:pt x="152" y="78"/>
                    </a:lnTo>
                    <a:lnTo>
                      <a:pt x="164" y="66"/>
                    </a:lnTo>
                    <a:lnTo>
                      <a:pt x="175" y="54"/>
                    </a:lnTo>
                    <a:lnTo>
                      <a:pt x="185" y="40"/>
                    </a:lnTo>
                    <a:lnTo>
                      <a:pt x="195" y="27"/>
                    </a:lnTo>
                    <a:lnTo>
                      <a:pt x="203" y="14"/>
                    </a:lnTo>
                    <a:lnTo>
                      <a:pt x="211" y="0"/>
                    </a:lnTo>
                    <a:close/>
                  </a:path>
                </a:pathLst>
              </a:custGeom>
              <a:solidFill>
                <a:srgbClr val="8AD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0" name="Freeform 27"/>
              <p:cNvSpPr>
                <a:spLocks/>
              </p:cNvSpPr>
              <p:nvPr/>
            </p:nvSpPr>
            <p:spPr bwMode="auto">
              <a:xfrm>
                <a:off x="4221" y="3574"/>
                <a:ext cx="79" cy="63"/>
              </a:xfrm>
              <a:custGeom>
                <a:avLst/>
                <a:gdLst>
                  <a:gd name="T0" fmla="*/ 0 w 398"/>
                  <a:gd name="T1" fmla="*/ 0 h 323"/>
                  <a:gd name="T2" fmla="*/ 0 w 398"/>
                  <a:gd name="T3" fmla="*/ 0 h 323"/>
                  <a:gd name="T4" fmla="*/ 0 w 398"/>
                  <a:gd name="T5" fmla="*/ 0 h 323"/>
                  <a:gd name="T6" fmla="*/ 0 w 398"/>
                  <a:gd name="T7" fmla="*/ 0 h 323"/>
                  <a:gd name="T8" fmla="*/ 0 w 398"/>
                  <a:gd name="T9" fmla="*/ 0 h 323"/>
                  <a:gd name="T10" fmla="*/ 0 w 398"/>
                  <a:gd name="T11" fmla="*/ 0 h 323"/>
                  <a:gd name="T12" fmla="*/ 0 w 398"/>
                  <a:gd name="T13" fmla="*/ 0 h 323"/>
                  <a:gd name="T14" fmla="*/ 0 w 398"/>
                  <a:gd name="T15" fmla="*/ 0 h 323"/>
                  <a:gd name="T16" fmla="*/ 0 w 398"/>
                  <a:gd name="T17" fmla="*/ 0 h 323"/>
                  <a:gd name="T18" fmla="*/ 0 w 398"/>
                  <a:gd name="T19" fmla="*/ 0 h 323"/>
                  <a:gd name="T20" fmla="*/ 0 w 398"/>
                  <a:gd name="T21" fmla="*/ 0 h 323"/>
                  <a:gd name="T22" fmla="*/ 0 w 398"/>
                  <a:gd name="T23" fmla="*/ 0 h 323"/>
                  <a:gd name="T24" fmla="*/ 0 w 398"/>
                  <a:gd name="T25" fmla="*/ 0 h 323"/>
                  <a:gd name="T26" fmla="*/ 0 w 398"/>
                  <a:gd name="T27" fmla="*/ 0 h 323"/>
                  <a:gd name="T28" fmla="*/ 0 w 398"/>
                  <a:gd name="T29" fmla="*/ 0 h 323"/>
                  <a:gd name="T30" fmla="*/ 0 w 398"/>
                  <a:gd name="T31" fmla="*/ 0 h 323"/>
                  <a:gd name="T32" fmla="*/ 0 w 398"/>
                  <a:gd name="T33" fmla="*/ 0 h 323"/>
                  <a:gd name="T34" fmla="*/ 0 w 398"/>
                  <a:gd name="T35" fmla="*/ 0 h 323"/>
                  <a:gd name="T36" fmla="*/ 0 w 398"/>
                  <a:gd name="T37" fmla="*/ 0 h 323"/>
                  <a:gd name="T38" fmla="*/ 0 w 398"/>
                  <a:gd name="T39" fmla="*/ 0 h 323"/>
                  <a:gd name="T40" fmla="*/ 0 w 398"/>
                  <a:gd name="T41" fmla="*/ 0 h 323"/>
                  <a:gd name="T42" fmla="*/ 0 w 398"/>
                  <a:gd name="T43" fmla="*/ 0 h 323"/>
                  <a:gd name="T44" fmla="*/ 0 w 398"/>
                  <a:gd name="T45" fmla="*/ 0 h 323"/>
                  <a:gd name="T46" fmla="*/ 0 w 398"/>
                  <a:gd name="T47" fmla="*/ 0 h 323"/>
                  <a:gd name="T48" fmla="*/ 0 w 398"/>
                  <a:gd name="T49" fmla="*/ 0 h 323"/>
                  <a:gd name="T50" fmla="*/ 0 w 398"/>
                  <a:gd name="T51" fmla="*/ 0 h 323"/>
                  <a:gd name="T52" fmla="*/ 0 w 398"/>
                  <a:gd name="T53" fmla="*/ 0 h 323"/>
                  <a:gd name="T54" fmla="*/ 0 w 398"/>
                  <a:gd name="T55" fmla="*/ 0 h 323"/>
                  <a:gd name="T56" fmla="*/ 0 w 398"/>
                  <a:gd name="T57" fmla="*/ 0 h 323"/>
                  <a:gd name="T58" fmla="*/ 0 w 398"/>
                  <a:gd name="T59" fmla="*/ 0 h 323"/>
                  <a:gd name="T60" fmla="*/ 0 w 398"/>
                  <a:gd name="T61" fmla="*/ 0 h 323"/>
                  <a:gd name="T62" fmla="*/ 0 w 398"/>
                  <a:gd name="T63" fmla="*/ 0 h 323"/>
                  <a:gd name="T64" fmla="*/ 0 w 398"/>
                  <a:gd name="T65" fmla="*/ 0 h 323"/>
                  <a:gd name="T66" fmla="*/ 0 w 398"/>
                  <a:gd name="T67" fmla="*/ 0 h 323"/>
                  <a:gd name="T68" fmla="*/ 0 w 398"/>
                  <a:gd name="T69" fmla="*/ 0 h 323"/>
                  <a:gd name="T70" fmla="*/ 0 w 398"/>
                  <a:gd name="T71" fmla="*/ 0 h 323"/>
                  <a:gd name="T72" fmla="*/ 0 w 398"/>
                  <a:gd name="T73" fmla="*/ 0 h 323"/>
                  <a:gd name="T74" fmla="*/ 0 w 398"/>
                  <a:gd name="T75" fmla="*/ 0 h 323"/>
                  <a:gd name="T76" fmla="*/ 0 w 398"/>
                  <a:gd name="T77" fmla="*/ 0 h 323"/>
                  <a:gd name="T78" fmla="*/ 0 w 398"/>
                  <a:gd name="T79" fmla="*/ 0 h 323"/>
                  <a:gd name="T80" fmla="*/ 0 w 398"/>
                  <a:gd name="T81" fmla="*/ 0 h 323"/>
                  <a:gd name="T82" fmla="*/ 0 w 398"/>
                  <a:gd name="T83" fmla="*/ 0 h 323"/>
                  <a:gd name="T84" fmla="*/ 0 w 398"/>
                  <a:gd name="T85" fmla="*/ 0 h 323"/>
                  <a:gd name="T86" fmla="*/ 0 w 398"/>
                  <a:gd name="T87" fmla="*/ 0 h 323"/>
                  <a:gd name="T88" fmla="*/ 0 w 398"/>
                  <a:gd name="T89" fmla="*/ 0 h 323"/>
                  <a:gd name="T90" fmla="*/ 0 w 398"/>
                  <a:gd name="T91" fmla="*/ 0 h 323"/>
                  <a:gd name="T92" fmla="*/ 0 w 398"/>
                  <a:gd name="T93" fmla="*/ 0 h 323"/>
                  <a:gd name="T94" fmla="*/ 0 w 398"/>
                  <a:gd name="T95" fmla="*/ 0 h 323"/>
                  <a:gd name="T96" fmla="*/ 0 w 398"/>
                  <a:gd name="T97" fmla="*/ 0 h 3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8" h="323">
                    <a:moveTo>
                      <a:pt x="3" y="0"/>
                    </a:moveTo>
                    <a:lnTo>
                      <a:pt x="23" y="3"/>
                    </a:lnTo>
                    <a:lnTo>
                      <a:pt x="45" y="7"/>
                    </a:lnTo>
                    <a:lnTo>
                      <a:pt x="67" y="11"/>
                    </a:lnTo>
                    <a:lnTo>
                      <a:pt x="90" y="17"/>
                    </a:lnTo>
                    <a:lnTo>
                      <a:pt x="113" y="23"/>
                    </a:lnTo>
                    <a:lnTo>
                      <a:pt x="138" y="30"/>
                    </a:lnTo>
                    <a:lnTo>
                      <a:pt x="163" y="38"/>
                    </a:lnTo>
                    <a:lnTo>
                      <a:pt x="188" y="47"/>
                    </a:lnTo>
                    <a:lnTo>
                      <a:pt x="215" y="58"/>
                    </a:lnTo>
                    <a:lnTo>
                      <a:pt x="241" y="70"/>
                    </a:lnTo>
                    <a:lnTo>
                      <a:pt x="267" y="82"/>
                    </a:lnTo>
                    <a:lnTo>
                      <a:pt x="293" y="96"/>
                    </a:lnTo>
                    <a:lnTo>
                      <a:pt x="319" y="111"/>
                    </a:lnTo>
                    <a:lnTo>
                      <a:pt x="347" y="128"/>
                    </a:lnTo>
                    <a:lnTo>
                      <a:pt x="372" y="146"/>
                    </a:lnTo>
                    <a:lnTo>
                      <a:pt x="398" y="166"/>
                    </a:lnTo>
                    <a:lnTo>
                      <a:pt x="388" y="187"/>
                    </a:lnTo>
                    <a:lnTo>
                      <a:pt x="373" y="208"/>
                    </a:lnTo>
                    <a:lnTo>
                      <a:pt x="357" y="228"/>
                    </a:lnTo>
                    <a:lnTo>
                      <a:pt x="337" y="248"/>
                    </a:lnTo>
                    <a:lnTo>
                      <a:pt x="313" y="268"/>
                    </a:lnTo>
                    <a:lnTo>
                      <a:pt x="287" y="287"/>
                    </a:lnTo>
                    <a:lnTo>
                      <a:pt x="258" y="306"/>
                    </a:lnTo>
                    <a:lnTo>
                      <a:pt x="226" y="323"/>
                    </a:lnTo>
                    <a:lnTo>
                      <a:pt x="208" y="294"/>
                    </a:lnTo>
                    <a:lnTo>
                      <a:pt x="192" y="267"/>
                    </a:lnTo>
                    <a:lnTo>
                      <a:pt x="173" y="241"/>
                    </a:lnTo>
                    <a:lnTo>
                      <a:pt x="156" y="216"/>
                    </a:lnTo>
                    <a:lnTo>
                      <a:pt x="138" y="193"/>
                    </a:lnTo>
                    <a:lnTo>
                      <a:pt x="121" y="172"/>
                    </a:lnTo>
                    <a:lnTo>
                      <a:pt x="103" y="152"/>
                    </a:lnTo>
                    <a:lnTo>
                      <a:pt x="86" y="133"/>
                    </a:lnTo>
                    <a:lnTo>
                      <a:pt x="75" y="122"/>
                    </a:lnTo>
                    <a:lnTo>
                      <a:pt x="63" y="111"/>
                    </a:lnTo>
                    <a:lnTo>
                      <a:pt x="52" y="100"/>
                    </a:lnTo>
                    <a:lnTo>
                      <a:pt x="41" y="90"/>
                    </a:lnTo>
                    <a:lnTo>
                      <a:pt x="31" y="81"/>
                    </a:lnTo>
                    <a:lnTo>
                      <a:pt x="20" y="72"/>
                    </a:lnTo>
                    <a:lnTo>
                      <a:pt x="10" y="63"/>
                    </a:lnTo>
                    <a:lnTo>
                      <a:pt x="0" y="56"/>
                    </a:lnTo>
                    <a:lnTo>
                      <a:pt x="3" y="48"/>
                    </a:lnTo>
                    <a:lnTo>
                      <a:pt x="7" y="41"/>
                    </a:lnTo>
                    <a:lnTo>
                      <a:pt x="8" y="33"/>
                    </a:lnTo>
                    <a:lnTo>
                      <a:pt x="10" y="25"/>
                    </a:lnTo>
                    <a:lnTo>
                      <a:pt x="10" y="18"/>
                    </a:lnTo>
                    <a:lnTo>
                      <a:pt x="8" y="12"/>
                    </a:lnTo>
                    <a:lnTo>
                      <a:pt x="6" y="6"/>
                    </a:lnTo>
                    <a:lnTo>
                      <a:pt x="3" y="0"/>
                    </a:lnTo>
                    <a:close/>
                  </a:path>
                </a:pathLst>
              </a:custGeom>
              <a:solidFill>
                <a:srgbClr val="8AD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1" name="Freeform 28"/>
              <p:cNvSpPr>
                <a:spLocks/>
              </p:cNvSpPr>
              <p:nvPr/>
            </p:nvSpPr>
            <p:spPr bwMode="auto">
              <a:xfrm>
                <a:off x="4170" y="3597"/>
                <a:ext cx="65" cy="63"/>
              </a:xfrm>
              <a:custGeom>
                <a:avLst/>
                <a:gdLst>
                  <a:gd name="T0" fmla="*/ 0 w 323"/>
                  <a:gd name="T1" fmla="*/ 0 h 305"/>
                  <a:gd name="T2" fmla="*/ 0 w 323"/>
                  <a:gd name="T3" fmla="*/ 0 h 305"/>
                  <a:gd name="T4" fmla="*/ 0 w 323"/>
                  <a:gd name="T5" fmla="*/ 0 h 305"/>
                  <a:gd name="T6" fmla="*/ 0 w 323"/>
                  <a:gd name="T7" fmla="*/ 0 h 305"/>
                  <a:gd name="T8" fmla="*/ 0 w 323"/>
                  <a:gd name="T9" fmla="*/ 0 h 305"/>
                  <a:gd name="T10" fmla="*/ 0 w 323"/>
                  <a:gd name="T11" fmla="*/ 0 h 305"/>
                  <a:gd name="T12" fmla="*/ 0 w 323"/>
                  <a:gd name="T13" fmla="*/ 0 h 305"/>
                  <a:gd name="T14" fmla="*/ 0 w 323"/>
                  <a:gd name="T15" fmla="*/ 0 h 305"/>
                  <a:gd name="T16" fmla="*/ 0 w 323"/>
                  <a:gd name="T17" fmla="*/ 0 h 305"/>
                  <a:gd name="T18" fmla="*/ 0 w 323"/>
                  <a:gd name="T19" fmla="*/ 0 h 305"/>
                  <a:gd name="T20" fmla="*/ 0 w 323"/>
                  <a:gd name="T21" fmla="*/ 0 h 305"/>
                  <a:gd name="T22" fmla="*/ 0 w 323"/>
                  <a:gd name="T23" fmla="*/ 0 h 305"/>
                  <a:gd name="T24" fmla="*/ 0 w 323"/>
                  <a:gd name="T25" fmla="*/ 0 h 305"/>
                  <a:gd name="T26" fmla="*/ 0 w 323"/>
                  <a:gd name="T27" fmla="*/ 0 h 305"/>
                  <a:gd name="T28" fmla="*/ 0 w 323"/>
                  <a:gd name="T29" fmla="*/ 0 h 305"/>
                  <a:gd name="T30" fmla="*/ 0 w 323"/>
                  <a:gd name="T31" fmla="*/ 0 h 305"/>
                  <a:gd name="T32" fmla="*/ 0 w 323"/>
                  <a:gd name="T33" fmla="*/ 0 h 305"/>
                  <a:gd name="T34" fmla="*/ 0 w 323"/>
                  <a:gd name="T35" fmla="*/ 0 h 305"/>
                  <a:gd name="T36" fmla="*/ 0 w 323"/>
                  <a:gd name="T37" fmla="*/ 0 h 305"/>
                  <a:gd name="T38" fmla="*/ 0 w 323"/>
                  <a:gd name="T39" fmla="*/ 0 h 305"/>
                  <a:gd name="T40" fmla="*/ 0 w 323"/>
                  <a:gd name="T41" fmla="*/ 0 h 305"/>
                  <a:gd name="T42" fmla="*/ 0 w 323"/>
                  <a:gd name="T43" fmla="*/ 0 h 305"/>
                  <a:gd name="T44" fmla="*/ 0 w 323"/>
                  <a:gd name="T45" fmla="*/ 0 h 305"/>
                  <a:gd name="T46" fmla="*/ 0 w 323"/>
                  <a:gd name="T47" fmla="*/ 0 h 305"/>
                  <a:gd name="T48" fmla="*/ 0 w 323"/>
                  <a:gd name="T49" fmla="*/ 0 h 305"/>
                  <a:gd name="T50" fmla="*/ 0 w 323"/>
                  <a:gd name="T51" fmla="*/ 0 h 305"/>
                  <a:gd name="T52" fmla="*/ 0 w 323"/>
                  <a:gd name="T53" fmla="*/ 0 h 305"/>
                  <a:gd name="T54" fmla="*/ 0 w 323"/>
                  <a:gd name="T55" fmla="*/ 0 h 305"/>
                  <a:gd name="T56" fmla="*/ 0 w 323"/>
                  <a:gd name="T57" fmla="*/ 0 h 305"/>
                  <a:gd name="T58" fmla="*/ 0 w 323"/>
                  <a:gd name="T59" fmla="*/ 0 h 305"/>
                  <a:gd name="T60" fmla="*/ 0 w 323"/>
                  <a:gd name="T61" fmla="*/ 0 h 305"/>
                  <a:gd name="T62" fmla="*/ 0 w 323"/>
                  <a:gd name="T63" fmla="*/ 0 h 305"/>
                  <a:gd name="T64" fmla="*/ 0 w 323"/>
                  <a:gd name="T65" fmla="*/ 0 h 305"/>
                  <a:gd name="T66" fmla="*/ 0 w 323"/>
                  <a:gd name="T67" fmla="*/ 0 h 305"/>
                  <a:gd name="T68" fmla="*/ 0 w 323"/>
                  <a:gd name="T69" fmla="*/ 0 h 305"/>
                  <a:gd name="T70" fmla="*/ 0 w 323"/>
                  <a:gd name="T71" fmla="*/ 0 h 305"/>
                  <a:gd name="T72" fmla="*/ 0 w 323"/>
                  <a:gd name="T73" fmla="*/ 0 h 305"/>
                  <a:gd name="T74" fmla="*/ 0 w 323"/>
                  <a:gd name="T75" fmla="*/ 0 h 305"/>
                  <a:gd name="T76" fmla="*/ 0 w 323"/>
                  <a:gd name="T77" fmla="*/ 0 h 305"/>
                  <a:gd name="T78" fmla="*/ 0 w 323"/>
                  <a:gd name="T79" fmla="*/ 0 h 305"/>
                  <a:gd name="T80" fmla="*/ 0 w 323"/>
                  <a:gd name="T81" fmla="*/ 0 h 305"/>
                  <a:gd name="T82" fmla="*/ 0 w 323"/>
                  <a:gd name="T83" fmla="*/ 0 h 305"/>
                  <a:gd name="T84" fmla="*/ 0 w 323"/>
                  <a:gd name="T85" fmla="*/ 0 h 305"/>
                  <a:gd name="T86" fmla="*/ 0 w 323"/>
                  <a:gd name="T87" fmla="*/ 0 h 305"/>
                  <a:gd name="T88" fmla="*/ 0 w 323"/>
                  <a:gd name="T89" fmla="*/ 0 h 305"/>
                  <a:gd name="T90" fmla="*/ 0 w 323"/>
                  <a:gd name="T91" fmla="*/ 0 h 305"/>
                  <a:gd name="T92" fmla="*/ 0 w 323"/>
                  <a:gd name="T93" fmla="*/ 0 h 305"/>
                  <a:gd name="T94" fmla="*/ 0 w 323"/>
                  <a:gd name="T95" fmla="*/ 0 h 305"/>
                  <a:gd name="T96" fmla="*/ 0 w 323"/>
                  <a:gd name="T97" fmla="*/ 0 h 305"/>
                  <a:gd name="T98" fmla="*/ 0 w 323"/>
                  <a:gd name="T99" fmla="*/ 0 h 305"/>
                  <a:gd name="T100" fmla="*/ 0 w 323"/>
                  <a:gd name="T101" fmla="*/ 0 h 3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3" h="305">
                    <a:moveTo>
                      <a:pt x="248" y="132"/>
                    </a:moveTo>
                    <a:lnTo>
                      <a:pt x="260" y="146"/>
                    </a:lnTo>
                    <a:lnTo>
                      <a:pt x="270" y="159"/>
                    </a:lnTo>
                    <a:lnTo>
                      <a:pt x="280" y="174"/>
                    </a:lnTo>
                    <a:lnTo>
                      <a:pt x="290" y="189"/>
                    </a:lnTo>
                    <a:lnTo>
                      <a:pt x="298" y="204"/>
                    </a:lnTo>
                    <a:lnTo>
                      <a:pt x="307" y="219"/>
                    </a:lnTo>
                    <a:lnTo>
                      <a:pt x="316" y="235"/>
                    </a:lnTo>
                    <a:lnTo>
                      <a:pt x="323" y="250"/>
                    </a:lnTo>
                    <a:lnTo>
                      <a:pt x="306" y="255"/>
                    </a:lnTo>
                    <a:lnTo>
                      <a:pt x="288" y="262"/>
                    </a:lnTo>
                    <a:lnTo>
                      <a:pt x="270" y="267"/>
                    </a:lnTo>
                    <a:lnTo>
                      <a:pt x="252" y="270"/>
                    </a:lnTo>
                    <a:lnTo>
                      <a:pt x="232" y="275"/>
                    </a:lnTo>
                    <a:lnTo>
                      <a:pt x="213" y="279"/>
                    </a:lnTo>
                    <a:lnTo>
                      <a:pt x="194" y="284"/>
                    </a:lnTo>
                    <a:lnTo>
                      <a:pt x="174" y="287"/>
                    </a:lnTo>
                    <a:lnTo>
                      <a:pt x="152" y="290"/>
                    </a:lnTo>
                    <a:lnTo>
                      <a:pt x="132" y="294"/>
                    </a:lnTo>
                    <a:lnTo>
                      <a:pt x="111" y="297"/>
                    </a:lnTo>
                    <a:lnTo>
                      <a:pt x="90" y="299"/>
                    </a:lnTo>
                    <a:lnTo>
                      <a:pt x="67" y="302"/>
                    </a:lnTo>
                    <a:lnTo>
                      <a:pt x="45" y="303"/>
                    </a:lnTo>
                    <a:lnTo>
                      <a:pt x="22" y="304"/>
                    </a:lnTo>
                    <a:lnTo>
                      <a:pt x="0" y="305"/>
                    </a:lnTo>
                    <a:lnTo>
                      <a:pt x="0" y="112"/>
                    </a:lnTo>
                    <a:lnTo>
                      <a:pt x="0" y="22"/>
                    </a:lnTo>
                    <a:lnTo>
                      <a:pt x="7" y="22"/>
                    </a:lnTo>
                    <a:lnTo>
                      <a:pt x="14" y="21"/>
                    </a:lnTo>
                    <a:lnTo>
                      <a:pt x="21" y="21"/>
                    </a:lnTo>
                    <a:lnTo>
                      <a:pt x="27" y="20"/>
                    </a:lnTo>
                    <a:lnTo>
                      <a:pt x="35" y="18"/>
                    </a:lnTo>
                    <a:lnTo>
                      <a:pt x="41" y="17"/>
                    </a:lnTo>
                    <a:lnTo>
                      <a:pt x="47" y="17"/>
                    </a:lnTo>
                    <a:lnTo>
                      <a:pt x="54" y="16"/>
                    </a:lnTo>
                    <a:lnTo>
                      <a:pt x="62" y="13"/>
                    </a:lnTo>
                    <a:lnTo>
                      <a:pt x="71" y="12"/>
                    </a:lnTo>
                    <a:lnTo>
                      <a:pt x="80" y="10"/>
                    </a:lnTo>
                    <a:lnTo>
                      <a:pt x="87" y="8"/>
                    </a:lnTo>
                    <a:lnTo>
                      <a:pt x="95" y="6"/>
                    </a:lnTo>
                    <a:lnTo>
                      <a:pt x="102" y="5"/>
                    </a:lnTo>
                    <a:lnTo>
                      <a:pt x="110" y="2"/>
                    </a:lnTo>
                    <a:lnTo>
                      <a:pt x="117" y="0"/>
                    </a:lnTo>
                    <a:lnTo>
                      <a:pt x="135" y="13"/>
                    </a:lnTo>
                    <a:lnTo>
                      <a:pt x="152" y="28"/>
                    </a:lnTo>
                    <a:lnTo>
                      <a:pt x="169" y="43"/>
                    </a:lnTo>
                    <a:lnTo>
                      <a:pt x="185" y="59"/>
                    </a:lnTo>
                    <a:lnTo>
                      <a:pt x="201" y="77"/>
                    </a:lnTo>
                    <a:lnTo>
                      <a:pt x="217" y="94"/>
                    </a:lnTo>
                    <a:lnTo>
                      <a:pt x="233" y="113"/>
                    </a:lnTo>
                    <a:lnTo>
                      <a:pt x="248" y="132"/>
                    </a:lnTo>
                    <a:close/>
                  </a:path>
                </a:pathLst>
              </a:custGeom>
              <a:solidFill>
                <a:srgbClr val="8AD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2" name="Freeform 29"/>
              <p:cNvSpPr>
                <a:spLocks/>
              </p:cNvSpPr>
              <p:nvPr/>
            </p:nvSpPr>
            <p:spPr bwMode="auto">
              <a:xfrm>
                <a:off x="4142" y="3570"/>
                <a:ext cx="32" cy="18"/>
              </a:xfrm>
              <a:custGeom>
                <a:avLst/>
                <a:gdLst>
                  <a:gd name="T0" fmla="*/ 0 w 246"/>
                  <a:gd name="T1" fmla="*/ 0 h 87"/>
                  <a:gd name="T2" fmla="*/ 0 w 246"/>
                  <a:gd name="T3" fmla="*/ 0 h 87"/>
                  <a:gd name="T4" fmla="*/ 0 w 246"/>
                  <a:gd name="T5" fmla="*/ 0 h 87"/>
                  <a:gd name="T6" fmla="*/ 0 w 246"/>
                  <a:gd name="T7" fmla="*/ 0 h 87"/>
                  <a:gd name="T8" fmla="*/ 0 w 246"/>
                  <a:gd name="T9" fmla="*/ 0 h 87"/>
                  <a:gd name="T10" fmla="*/ 0 w 246"/>
                  <a:gd name="T11" fmla="*/ 0 h 87"/>
                  <a:gd name="T12" fmla="*/ 0 w 246"/>
                  <a:gd name="T13" fmla="*/ 0 h 87"/>
                  <a:gd name="T14" fmla="*/ 0 w 246"/>
                  <a:gd name="T15" fmla="*/ 0 h 87"/>
                  <a:gd name="T16" fmla="*/ 0 w 246"/>
                  <a:gd name="T17" fmla="*/ 0 h 87"/>
                  <a:gd name="T18" fmla="*/ 0 w 246"/>
                  <a:gd name="T19" fmla="*/ 0 h 87"/>
                  <a:gd name="T20" fmla="*/ 0 w 246"/>
                  <a:gd name="T21" fmla="*/ 0 h 87"/>
                  <a:gd name="T22" fmla="*/ 0 w 246"/>
                  <a:gd name="T23" fmla="*/ 0 h 87"/>
                  <a:gd name="T24" fmla="*/ 0 w 246"/>
                  <a:gd name="T25" fmla="*/ 0 h 87"/>
                  <a:gd name="T26" fmla="*/ 0 w 246"/>
                  <a:gd name="T27" fmla="*/ 0 h 87"/>
                  <a:gd name="T28" fmla="*/ 0 w 246"/>
                  <a:gd name="T29" fmla="*/ 0 h 87"/>
                  <a:gd name="T30" fmla="*/ 0 w 246"/>
                  <a:gd name="T31" fmla="*/ 0 h 87"/>
                  <a:gd name="T32" fmla="*/ 0 w 246"/>
                  <a:gd name="T33" fmla="*/ 0 h 87"/>
                  <a:gd name="T34" fmla="*/ 0 w 246"/>
                  <a:gd name="T35" fmla="*/ 0 h 87"/>
                  <a:gd name="T36" fmla="*/ 0 w 246"/>
                  <a:gd name="T37" fmla="*/ 0 h 87"/>
                  <a:gd name="T38" fmla="*/ 0 w 246"/>
                  <a:gd name="T39" fmla="*/ 0 h 87"/>
                  <a:gd name="T40" fmla="*/ 0 w 246"/>
                  <a:gd name="T41" fmla="*/ 0 h 87"/>
                  <a:gd name="T42" fmla="*/ 0 w 246"/>
                  <a:gd name="T43" fmla="*/ 0 h 87"/>
                  <a:gd name="T44" fmla="*/ 0 w 246"/>
                  <a:gd name="T45" fmla="*/ 0 h 87"/>
                  <a:gd name="T46" fmla="*/ 0 w 246"/>
                  <a:gd name="T47" fmla="*/ 0 h 87"/>
                  <a:gd name="T48" fmla="*/ 0 w 246"/>
                  <a:gd name="T49" fmla="*/ 0 h 87"/>
                  <a:gd name="T50" fmla="*/ 0 w 246"/>
                  <a:gd name="T51" fmla="*/ 0 h 87"/>
                  <a:gd name="T52" fmla="*/ 0 w 246"/>
                  <a:gd name="T53" fmla="*/ 0 h 87"/>
                  <a:gd name="T54" fmla="*/ 0 w 246"/>
                  <a:gd name="T55" fmla="*/ 0 h 87"/>
                  <a:gd name="T56" fmla="*/ 0 w 246"/>
                  <a:gd name="T57" fmla="*/ 0 h 87"/>
                  <a:gd name="T58" fmla="*/ 0 w 246"/>
                  <a:gd name="T59" fmla="*/ 0 h 87"/>
                  <a:gd name="T60" fmla="*/ 0 w 246"/>
                  <a:gd name="T61" fmla="*/ 0 h 87"/>
                  <a:gd name="T62" fmla="*/ 0 w 246"/>
                  <a:gd name="T63" fmla="*/ 0 h 87"/>
                  <a:gd name="T64" fmla="*/ 0 w 246"/>
                  <a:gd name="T65" fmla="*/ 0 h 87"/>
                  <a:gd name="T66" fmla="*/ 0 w 246"/>
                  <a:gd name="T67" fmla="*/ 0 h 87"/>
                  <a:gd name="T68" fmla="*/ 0 w 246"/>
                  <a:gd name="T69" fmla="*/ 0 h 87"/>
                  <a:gd name="T70" fmla="*/ 0 w 246"/>
                  <a:gd name="T71" fmla="*/ 0 h 87"/>
                  <a:gd name="T72" fmla="*/ 0 w 246"/>
                  <a:gd name="T73" fmla="*/ 0 h 87"/>
                  <a:gd name="T74" fmla="*/ 0 w 246"/>
                  <a:gd name="T75" fmla="*/ 0 h 87"/>
                  <a:gd name="T76" fmla="*/ 0 w 246"/>
                  <a:gd name="T77" fmla="*/ 0 h 87"/>
                  <a:gd name="T78" fmla="*/ 0 w 246"/>
                  <a:gd name="T79" fmla="*/ 0 h 87"/>
                  <a:gd name="T80" fmla="*/ 0 w 246"/>
                  <a:gd name="T81" fmla="*/ 0 h 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6" h="87">
                    <a:moveTo>
                      <a:pt x="124" y="0"/>
                    </a:moveTo>
                    <a:lnTo>
                      <a:pt x="149" y="1"/>
                    </a:lnTo>
                    <a:lnTo>
                      <a:pt x="171" y="4"/>
                    </a:lnTo>
                    <a:lnTo>
                      <a:pt x="192" y="7"/>
                    </a:lnTo>
                    <a:lnTo>
                      <a:pt x="210" y="12"/>
                    </a:lnTo>
                    <a:lnTo>
                      <a:pt x="225" y="20"/>
                    </a:lnTo>
                    <a:lnTo>
                      <a:pt x="236" y="27"/>
                    </a:lnTo>
                    <a:lnTo>
                      <a:pt x="244" y="35"/>
                    </a:lnTo>
                    <a:lnTo>
                      <a:pt x="246" y="44"/>
                    </a:lnTo>
                    <a:lnTo>
                      <a:pt x="245" y="49"/>
                    </a:lnTo>
                    <a:lnTo>
                      <a:pt x="242" y="55"/>
                    </a:lnTo>
                    <a:lnTo>
                      <a:pt x="239" y="60"/>
                    </a:lnTo>
                    <a:lnTo>
                      <a:pt x="232" y="64"/>
                    </a:lnTo>
                    <a:lnTo>
                      <a:pt x="225" y="69"/>
                    </a:lnTo>
                    <a:lnTo>
                      <a:pt x="216" y="72"/>
                    </a:lnTo>
                    <a:lnTo>
                      <a:pt x="206" y="76"/>
                    </a:lnTo>
                    <a:lnTo>
                      <a:pt x="195" y="80"/>
                    </a:lnTo>
                    <a:lnTo>
                      <a:pt x="187" y="81"/>
                    </a:lnTo>
                    <a:lnTo>
                      <a:pt x="179" y="84"/>
                    </a:lnTo>
                    <a:lnTo>
                      <a:pt x="170" y="85"/>
                    </a:lnTo>
                    <a:lnTo>
                      <a:pt x="161" y="85"/>
                    </a:lnTo>
                    <a:lnTo>
                      <a:pt x="152" y="86"/>
                    </a:lnTo>
                    <a:lnTo>
                      <a:pt x="144" y="87"/>
                    </a:lnTo>
                    <a:lnTo>
                      <a:pt x="134" y="87"/>
                    </a:lnTo>
                    <a:lnTo>
                      <a:pt x="124" y="87"/>
                    </a:lnTo>
                    <a:lnTo>
                      <a:pt x="99" y="86"/>
                    </a:lnTo>
                    <a:lnTo>
                      <a:pt x="75" y="84"/>
                    </a:lnTo>
                    <a:lnTo>
                      <a:pt x="55" y="80"/>
                    </a:lnTo>
                    <a:lnTo>
                      <a:pt x="36" y="75"/>
                    </a:lnTo>
                    <a:lnTo>
                      <a:pt x="21" y="69"/>
                    </a:lnTo>
                    <a:lnTo>
                      <a:pt x="10" y="61"/>
                    </a:lnTo>
                    <a:lnTo>
                      <a:pt x="3" y="52"/>
                    </a:lnTo>
                    <a:lnTo>
                      <a:pt x="0" y="44"/>
                    </a:lnTo>
                    <a:lnTo>
                      <a:pt x="3" y="35"/>
                    </a:lnTo>
                    <a:lnTo>
                      <a:pt x="10" y="27"/>
                    </a:lnTo>
                    <a:lnTo>
                      <a:pt x="21" y="20"/>
                    </a:lnTo>
                    <a:lnTo>
                      <a:pt x="36" y="12"/>
                    </a:lnTo>
                    <a:lnTo>
                      <a:pt x="55" y="7"/>
                    </a:lnTo>
                    <a:lnTo>
                      <a:pt x="75" y="4"/>
                    </a:lnTo>
                    <a:lnTo>
                      <a:pt x="99" y="1"/>
                    </a:lnTo>
                    <a:lnTo>
                      <a:pt x="124" y="0"/>
                    </a:lnTo>
                    <a:close/>
                  </a:path>
                </a:pathLst>
              </a:custGeom>
              <a:solidFill>
                <a:srgbClr val="8AD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3" name="Freeform 30"/>
              <p:cNvSpPr>
                <a:spLocks/>
              </p:cNvSpPr>
              <p:nvPr/>
            </p:nvSpPr>
            <p:spPr bwMode="auto">
              <a:xfrm>
                <a:off x="4086" y="3597"/>
                <a:ext cx="84" cy="63"/>
              </a:xfrm>
              <a:custGeom>
                <a:avLst/>
                <a:gdLst>
                  <a:gd name="T0" fmla="*/ 0 w 323"/>
                  <a:gd name="T1" fmla="*/ 0 h 309"/>
                  <a:gd name="T2" fmla="*/ 0 w 323"/>
                  <a:gd name="T3" fmla="*/ 0 h 309"/>
                  <a:gd name="T4" fmla="*/ 0 w 323"/>
                  <a:gd name="T5" fmla="*/ 0 h 309"/>
                  <a:gd name="T6" fmla="*/ 0 w 323"/>
                  <a:gd name="T7" fmla="*/ 0 h 309"/>
                  <a:gd name="T8" fmla="*/ 0 w 323"/>
                  <a:gd name="T9" fmla="*/ 0 h 309"/>
                  <a:gd name="T10" fmla="*/ 0 w 323"/>
                  <a:gd name="T11" fmla="*/ 0 h 309"/>
                  <a:gd name="T12" fmla="*/ 0 w 323"/>
                  <a:gd name="T13" fmla="*/ 0 h 309"/>
                  <a:gd name="T14" fmla="*/ 0 w 323"/>
                  <a:gd name="T15" fmla="*/ 0 h 309"/>
                  <a:gd name="T16" fmla="*/ 0 w 323"/>
                  <a:gd name="T17" fmla="*/ 0 h 309"/>
                  <a:gd name="T18" fmla="*/ 0 w 323"/>
                  <a:gd name="T19" fmla="*/ 0 h 309"/>
                  <a:gd name="T20" fmla="*/ 0 w 323"/>
                  <a:gd name="T21" fmla="*/ 0 h 309"/>
                  <a:gd name="T22" fmla="*/ 0 w 323"/>
                  <a:gd name="T23" fmla="*/ 0 h 309"/>
                  <a:gd name="T24" fmla="*/ 0 w 323"/>
                  <a:gd name="T25" fmla="*/ 0 h 309"/>
                  <a:gd name="T26" fmla="*/ 0 w 323"/>
                  <a:gd name="T27" fmla="*/ 0 h 309"/>
                  <a:gd name="T28" fmla="*/ 0 w 323"/>
                  <a:gd name="T29" fmla="*/ 0 h 309"/>
                  <a:gd name="T30" fmla="*/ 0 w 323"/>
                  <a:gd name="T31" fmla="*/ 0 h 309"/>
                  <a:gd name="T32" fmla="*/ 0 w 323"/>
                  <a:gd name="T33" fmla="*/ 0 h 309"/>
                  <a:gd name="T34" fmla="*/ 0 w 323"/>
                  <a:gd name="T35" fmla="*/ 0 h 309"/>
                  <a:gd name="T36" fmla="*/ 0 w 323"/>
                  <a:gd name="T37" fmla="*/ 0 h 309"/>
                  <a:gd name="T38" fmla="*/ 0 w 323"/>
                  <a:gd name="T39" fmla="*/ 0 h 309"/>
                  <a:gd name="T40" fmla="*/ 0 w 323"/>
                  <a:gd name="T41" fmla="*/ 0 h 309"/>
                  <a:gd name="T42" fmla="*/ 0 w 323"/>
                  <a:gd name="T43" fmla="*/ 0 h 309"/>
                  <a:gd name="T44" fmla="*/ 0 w 323"/>
                  <a:gd name="T45" fmla="*/ 0 h 309"/>
                  <a:gd name="T46" fmla="*/ 0 w 323"/>
                  <a:gd name="T47" fmla="*/ 0 h 309"/>
                  <a:gd name="T48" fmla="*/ 0 w 323"/>
                  <a:gd name="T49" fmla="*/ 0 h 309"/>
                  <a:gd name="T50" fmla="*/ 0 w 323"/>
                  <a:gd name="T51" fmla="*/ 0 h 309"/>
                  <a:gd name="T52" fmla="*/ 0 w 323"/>
                  <a:gd name="T53" fmla="*/ 0 h 309"/>
                  <a:gd name="T54" fmla="*/ 0 w 323"/>
                  <a:gd name="T55" fmla="*/ 0 h 309"/>
                  <a:gd name="T56" fmla="*/ 0 w 323"/>
                  <a:gd name="T57" fmla="*/ 0 h 309"/>
                  <a:gd name="T58" fmla="*/ 0 w 323"/>
                  <a:gd name="T59" fmla="*/ 0 h 309"/>
                  <a:gd name="T60" fmla="*/ 0 w 323"/>
                  <a:gd name="T61" fmla="*/ 0 h 309"/>
                  <a:gd name="T62" fmla="*/ 0 w 323"/>
                  <a:gd name="T63" fmla="*/ 0 h 309"/>
                  <a:gd name="T64" fmla="*/ 0 w 323"/>
                  <a:gd name="T65" fmla="*/ 0 h 309"/>
                  <a:gd name="T66" fmla="*/ 0 w 323"/>
                  <a:gd name="T67" fmla="*/ 0 h 309"/>
                  <a:gd name="T68" fmla="*/ 0 w 323"/>
                  <a:gd name="T69" fmla="*/ 0 h 309"/>
                  <a:gd name="T70" fmla="*/ 0 w 323"/>
                  <a:gd name="T71" fmla="*/ 0 h 309"/>
                  <a:gd name="T72" fmla="*/ 0 w 323"/>
                  <a:gd name="T73" fmla="*/ 0 h 309"/>
                  <a:gd name="T74" fmla="*/ 0 w 323"/>
                  <a:gd name="T75" fmla="*/ 0 h 309"/>
                  <a:gd name="T76" fmla="*/ 0 w 323"/>
                  <a:gd name="T77" fmla="*/ 0 h 309"/>
                  <a:gd name="T78" fmla="*/ 0 w 323"/>
                  <a:gd name="T79" fmla="*/ 0 h 309"/>
                  <a:gd name="T80" fmla="*/ 0 w 323"/>
                  <a:gd name="T81" fmla="*/ 0 h 309"/>
                  <a:gd name="T82" fmla="*/ 0 w 323"/>
                  <a:gd name="T83" fmla="*/ 0 h 309"/>
                  <a:gd name="T84" fmla="*/ 0 w 323"/>
                  <a:gd name="T85" fmla="*/ 0 h 3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23" h="309">
                    <a:moveTo>
                      <a:pt x="210" y="0"/>
                    </a:moveTo>
                    <a:lnTo>
                      <a:pt x="222" y="5"/>
                    </a:lnTo>
                    <a:lnTo>
                      <a:pt x="235" y="9"/>
                    </a:lnTo>
                    <a:lnTo>
                      <a:pt x="248" y="12"/>
                    </a:lnTo>
                    <a:lnTo>
                      <a:pt x="263" y="16"/>
                    </a:lnTo>
                    <a:lnTo>
                      <a:pt x="277" y="19"/>
                    </a:lnTo>
                    <a:lnTo>
                      <a:pt x="292" y="21"/>
                    </a:lnTo>
                    <a:lnTo>
                      <a:pt x="307" y="24"/>
                    </a:lnTo>
                    <a:lnTo>
                      <a:pt x="323" y="25"/>
                    </a:lnTo>
                    <a:lnTo>
                      <a:pt x="323" y="208"/>
                    </a:lnTo>
                    <a:lnTo>
                      <a:pt x="323" y="309"/>
                    </a:lnTo>
                    <a:lnTo>
                      <a:pt x="302" y="308"/>
                    </a:lnTo>
                    <a:lnTo>
                      <a:pt x="281" y="307"/>
                    </a:lnTo>
                    <a:lnTo>
                      <a:pt x="260" y="306"/>
                    </a:lnTo>
                    <a:lnTo>
                      <a:pt x="238" y="303"/>
                    </a:lnTo>
                    <a:lnTo>
                      <a:pt x="218" y="301"/>
                    </a:lnTo>
                    <a:lnTo>
                      <a:pt x="197" y="298"/>
                    </a:lnTo>
                    <a:lnTo>
                      <a:pt x="178" y="296"/>
                    </a:lnTo>
                    <a:lnTo>
                      <a:pt x="158" y="292"/>
                    </a:lnTo>
                    <a:lnTo>
                      <a:pt x="137" y="288"/>
                    </a:lnTo>
                    <a:lnTo>
                      <a:pt x="116" y="284"/>
                    </a:lnTo>
                    <a:lnTo>
                      <a:pt x="95" y="279"/>
                    </a:lnTo>
                    <a:lnTo>
                      <a:pt x="75" y="274"/>
                    </a:lnTo>
                    <a:lnTo>
                      <a:pt x="55" y="271"/>
                    </a:lnTo>
                    <a:lnTo>
                      <a:pt x="36" y="266"/>
                    </a:lnTo>
                    <a:lnTo>
                      <a:pt x="17" y="259"/>
                    </a:lnTo>
                    <a:lnTo>
                      <a:pt x="0" y="254"/>
                    </a:lnTo>
                    <a:lnTo>
                      <a:pt x="10" y="234"/>
                    </a:lnTo>
                    <a:lnTo>
                      <a:pt x="20" y="214"/>
                    </a:lnTo>
                    <a:lnTo>
                      <a:pt x="32" y="196"/>
                    </a:lnTo>
                    <a:lnTo>
                      <a:pt x="44" y="177"/>
                    </a:lnTo>
                    <a:lnTo>
                      <a:pt x="57" y="158"/>
                    </a:lnTo>
                    <a:lnTo>
                      <a:pt x="70" y="140"/>
                    </a:lnTo>
                    <a:lnTo>
                      <a:pt x="85" y="122"/>
                    </a:lnTo>
                    <a:lnTo>
                      <a:pt x="99" y="105"/>
                    </a:lnTo>
                    <a:lnTo>
                      <a:pt x="112" y="90"/>
                    </a:lnTo>
                    <a:lnTo>
                      <a:pt x="126" y="76"/>
                    </a:lnTo>
                    <a:lnTo>
                      <a:pt x="140" y="61"/>
                    </a:lnTo>
                    <a:lnTo>
                      <a:pt x="153" y="48"/>
                    </a:lnTo>
                    <a:lnTo>
                      <a:pt x="167" y="35"/>
                    </a:lnTo>
                    <a:lnTo>
                      <a:pt x="181" y="22"/>
                    </a:lnTo>
                    <a:lnTo>
                      <a:pt x="196" y="11"/>
                    </a:lnTo>
                    <a:lnTo>
                      <a:pt x="210" y="0"/>
                    </a:lnTo>
                    <a:close/>
                  </a:path>
                </a:pathLst>
              </a:custGeom>
              <a:solidFill>
                <a:srgbClr val="8AD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4" name="Freeform 31"/>
              <p:cNvSpPr>
                <a:spLocks/>
              </p:cNvSpPr>
              <p:nvPr/>
            </p:nvSpPr>
            <p:spPr bwMode="auto">
              <a:xfrm>
                <a:off x="4031" y="3574"/>
                <a:ext cx="88" cy="63"/>
              </a:xfrm>
              <a:custGeom>
                <a:avLst/>
                <a:gdLst>
                  <a:gd name="T0" fmla="*/ 0 w 407"/>
                  <a:gd name="T1" fmla="*/ 0 h 326"/>
                  <a:gd name="T2" fmla="*/ 0 w 407"/>
                  <a:gd name="T3" fmla="*/ 0 h 326"/>
                  <a:gd name="T4" fmla="*/ 0 w 407"/>
                  <a:gd name="T5" fmla="*/ 0 h 326"/>
                  <a:gd name="T6" fmla="*/ 0 w 407"/>
                  <a:gd name="T7" fmla="*/ 0 h 326"/>
                  <a:gd name="T8" fmla="*/ 0 w 407"/>
                  <a:gd name="T9" fmla="*/ 0 h 326"/>
                  <a:gd name="T10" fmla="*/ 0 w 407"/>
                  <a:gd name="T11" fmla="*/ 0 h 326"/>
                  <a:gd name="T12" fmla="*/ 0 w 407"/>
                  <a:gd name="T13" fmla="*/ 0 h 326"/>
                  <a:gd name="T14" fmla="*/ 0 w 407"/>
                  <a:gd name="T15" fmla="*/ 0 h 326"/>
                  <a:gd name="T16" fmla="*/ 0 w 407"/>
                  <a:gd name="T17" fmla="*/ 0 h 326"/>
                  <a:gd name="T18" fmla="*/ 0 w 407"/>
                  <a:gd name="T19" fmla="*/ 0 h 326"/>
                  <a:gd name="T20" fmla="*/ 0 w 407"/>
                  <a:gd name="T21" fmla="*/ 0 h 326"/>
                  <a:gd name="T22" fmla="*/ 0 w 407"/>
                  <a:gd name="T23" fmla="*/ 0 h 326"/>
                  <a:gd name="T24" fmla="*/ 0 w 407"/>
                  <a:gd name="T25" fmla="*/ 0 h 326"/>
                  <a:gd name="T26" fmla="*/ 0 w 407"/>
                  <a:gd name="T27" fmla="*/ 0 h 326"/>
                  <a:gd name="T28" fmla="*/ 0 w 407"/>
                  <a:gd name="T29" fmla="*/ 0 h 326"/>
                  <a:gd name="T30" fmla="*/ 0 w 407"/>
                  <a:gd name="T31" fmla="*/ 0 h 326"/>
                  <a:gd name="T32" fmla="*/ 0 w 407"/>
                  <a:gd name="T33" fmla="*/ 0 h 326"/>
                  <a:gd name="T34" fmla="*/ 0 w 407"/>
                  <a:gd name="T35" fmla="*/ 0 h 326"/>
                  <a:gd name="T36" fmla="*/ 0 w 407"/>
                  <a:gd name="T37" fmla="*/ 0 h 326"/>
                  <a:gd name="T38" fmla="*/ 0 w 407"/>
                  <a:gd name="T39" fmla="*/ 0 h 326"/>
                  <a:gd name="T40" fmla="*/ 0 w 407"/>
                  <a:gd name="T41" fmla="*/ 0 h 326"/>
                  <a:gd name="T42" fmla="*/ 0 w 407"/>
                  <a:gd name="T43" fmla="*/ 0 h 326"/>
                  <a:gd name="T44" fmla="*/ 0 w 407"/>
                  <a:gd name="T45" fmla="*/ 0 h 326"/>
                  <a:gd name="T46" fmla="*/ 0 w 407"/>
                  <a:gd name="T47" fmla="*/ 0 h 326"/>
                  <a:gd name="T48" fmla="*/ 0 w 407"/>
                  <a:gd name="T49" fmla="*/ 0 h 326"/>
                  <a:gd name="T50" fmla="*/ 0 w 407"/>
                  <a:gd name="T51" fmla="*/ 0 h 326"/>
                  <a:gd name="T52" fmla="*/ 0 w 407"/>
                  <a:gd name="T53" fmla="*/ 0 h 326"/>
                  <a:gd name="T54" fmla="*/ 0 w 407"/>
                  <a:gd name="T55" fmla="*/ 0 h 326"/>
                  <a:gd name="T56" fmla="*/ 0 w 407"/>
                  <a:gd name="T57" fmla="*/ 0 h 326"/>
                  <a:gd name="T58" fmla="*/ 0 w 407"/>
                  <a:gd name="T59" fmla="*/ 0 h 326"/>
                  <a:gd name="T60" fmla="*/ 0 w 407"/>
                  <a:gd name="T61" fmla="*/ 0 h 326"/>
                  <a:gd name="T62" fmla="*/ 0 w 407"/>
                  <a:gd name="T63" fmla="*/ 0 h 326"/>
                  <a:gd name="T64" fmla="*/ 0 w 407"/>
                  <a:gd name="T65" fmla="*/ 0 h 326"/>
                  <a:gd name="T66" fmla="*/ 0 w 407"/>
                  <a:gd name="T67" fmla="*/ 0 h 326"/>
                  <a:gd name="T68" fmla="*/ 0 w 407"/>
                  <a:gd name="T69" fmla="*/ 0 h 326"/>
                  <a:gd name="T70" fmla="*/ 0 w 407"/>
                  <a:gd name="T71" fmla="*/ 0 h 326"/>
                  <a:gd name="T72" fmla="*/ 0 w 407"/>
                  <a:gd name="T73" fmla="*/ 0 h 326"/>
                  <a:gd name="T74" fmla="*/ 0 w 407"/>
                  <a:gd name="T75" fmla="*/ 0 h 326"/>
                  <a:gd name="T76" fmla="*/ 0 w 407"/>
                  <a:gd name="T77" fmla="*/ 0 h 326"/>
                  <a:gd name="T78" fmla="*/ 0 w 407"/>
                  <a:gd name="T79" fmla="*/ 0 h 326"/>
                  <a:gd name="T80" fmla="*/ 0 w 407"/>
                  <a:gd name="T81" fmla="*/ 0 h 326"/>
                  <a:gd name="T82" fmla="*/ 0 w 407"/>
                  <a:gd name="T83" fmla="*/ 0 h 326"/>
                  <a:gd name="T84" fmla="*/ 0 w 407"/>
                  <a:gd name="T85" fmla="*/ 0 h 326"/>
                  <a:gd name="T86" fmla="*/ 0 w 407"/>
                  <a:gd name="T87" fmla="*/ 0 h 326"/>
                  <a:gd name="T88" fmla="*/ 0 w 407"/>
                  <a:gd name="T89" fmla="*/ 0 h 326"/>
                  <a:gd name="T90" fmla="*/ 0 w 407"/>
                  <a:gd name="T91" fmla="*/ 0 h 326"/>
                  <a:gd name="T92" fmla="*/ 0 w 407"/>
                  <a:gd name="T93" fmla="*/ 0 h 326"/>
                  <a:gd name="T94" fmla="*/ 0 w 407"/>
                  <a:gd name="T95" fmla="*/ 0 h 326"/>
                  <a:gd name="T96" fmla="*/ 0 w 407"/>
                  <a:gd name="T97" fmla="*/ 0 h 326"/>
                  <a:gd name="T98" fmla="*/ 0 w 407"/>
                  <a:gd name="T99" fmla="*/ 0 h 326"/>
                  <a:gd name="T100" fmla="*/ 0 w 407"/>
                  <a:gd name="T101" fmla="*/ 0 h 326"/>
                  <a:gd name="T102" fmla="*/ 0 w 407"/>
                  <a:gd name="T103" fmla="*/ 0 h 326"/>
                  <a:gd name="T104" fmla="*/ 0 w 407"/>
                  <a:gd name="T105" fmla="*/ 0 h 326"/>
                  <a:gd name="T106" fmla="*/ 0 w 407"/>
                  <a:gd name="T107" fmla="*/ 0 h 326"/>
                  <a:gd name="T108" fmla="*/ 0 w 407"/>
                  <a:gd name="T109" fmla="*/ 0 h 326"/>
                  <a:gd name="T110" fmla="*/ 0 w 407"/>
                  <a:gd name="T111" fmla="*/ 0 h 326"/>
                  <a:gd name="T112" fmla="*/ 0 w 407"/>
                  <a:gd name="T113" fmla="*/ 0 h 3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7" h="326">
                    <a:moveTo>
                      <a:pt x="407" y="0"/>
                    </a:moveTo>
                    <a:lnTo>
                      <a:pt x="403" y="6"/>
                    </a:lnTo>
                    <a:lnTo>
                      <a:pt x="402" y="14"/>
                    </a:lnTo>
                    <a:lnTo>
                      <a:pt x="399" y="20"/>
                    </a:lnTo>
                    <a:lnTo>
                      <a:pt x="399" y="28"/>
                    </a:lnTo>
                    <a:lnTo>
                      <a:pt x="399" y="34"/>
                    </a:lnTo>
                    <a:lnTo>
                      <a:pt x="401" y="40"/>
                    </a:lnTo>
                    <a:lnTo>
                      <a:pt x="403" y="46"/>
                    </a:lnTo>
                    <a:lnTo>
                      <a:pt x="406" y="53"/>
                    </a:lnTo>
                    <a:lnTo>
                      <a:pt x="389" y="64"/>
                    </a:lnTo>
                    <a:lnTo>
                      <a:pt x="373" y="78"/>
                    </a:lnTo>
                    <a:lnTo>
                      <a:pt x="357" y="91"/>
                    </a:lnTo>
                    <a:lnTo>
                      <a:pt x="339" y="108"/>
                    </a:lnTo>
                    <a:lnTo>
                      <a:pt x="322" y="125"/>
                    </a:lnTo>
                    <a:lnTo>
                      <a:pt x="303" y="144"/>
                    </a:lnTo>
                    <a:lnTo>
                      <a:pt x="286" y="164"/>
                    </a:lnTo>
                    <a:lnTo>
                      <a:pt x="267" y="185"/>
                    </a:lnTo>
                    <a:lnTo>
                      <a:pt x="254" y="200"/>
                    </a:lnTo>
                    <a:lnTo>
                      <a:pt x="243" y="216"/>
                    </a:lnTo>
                    <a:lnTo>
                      <a:pt x="231" y="232"/>
                    </a:lnTo>
                    <a:lnTo>
                      <a:pt x="218" y="250"/>
                    </a:lnTo>
                    <a:lnTo>
                      <a:pt x="207" y="267"/>
                    </a:lnTo>
                    <a:lnTo>
                      <a:pt x="194" y="286"/>
                    </a:lnTo>
                    <a:lnTo>
                      <a:pt x="183" y="306"/>
                    </a:lnTo>
                    <a:lnTo>
                      <a:pt x="172" y="326"/>
                    </a:lnTo>
                    <a:lnTo>
                      <a:pt x="140" y="309"/>
                    </a:lnTo>
                    <a:lnTo>
                      <a:pt x="111" y="290"/>
                    </a:lnTo>
                    <a:lnTo>
                      <a:pt x="83" y="271"/>
                    </a:lnTo>
                    <a:lnTo>
                      <a:pt x="61" y="251"/>
                    </a:lnTo>
                    <a:lnTo>
                      <a:pt x="41" y="231"/>
                    </a:lnTo>
                    <a:lnTo>
                      <a:pt x="23" y="211"/>
                    </a:lnTo>
                    <a:lnTo>
                      <a:pt x="10" y="190"/>
                    </a:lnTo>
                    <a:lnTo>
                      <a:pt x="0" y="169"/>
                    </a:lnTo>
                    <a:lnTo>
                      <a:pt x="17" y="155"/>
                    </a:lnTo>
                    <a:lnTo>
                      <a:pt x="36" y="141"/>
                    </a:lnTo>
                    <a:lnTo>
                      <a:pt x="53" y="129"/>
                    </a:lnTo>
                    <a:lnTo>
                      <a:pt x="72" y="116"/>
                    </a:lnTo>
                    <a:lnTo>
                      <a:pt x="91" y="106"/>
                    </a:lnTo>
                    <a:lnTo>
                      <a:pt x="110" y="95"/>
                    </a:lnTo>
                    <a:lnTo>
                      <a:pt x="128" y="85"/>
                    </a:lnTo>
                    <a:lnTo>
                      <a:pt x="147" y="76"/>
                    </a:lnTo>
                    <a:lnTo>
                      <a:pt x="166" y="68"/>
                    </a:lnTo>
                    <a:lnTo>
                      <a:pt x="183" y="60"/>
                    </a:lnTo>
                    <a:lnTo>
                      <a:pt x="201" y="53"/>
                    </a:lnTo>
                    <a:lnTo>
                      <a:pt x="219" y="46"/>
                    </a:lnTo>
                    <a:lnTo>
                      <a:pt x="237" y="40"/>
                    </a:lnTo>
                    <a:lnTo>
                      <a:pt x="254" y="35"/>
                    </a:lnTo>
                    <a:lnTo>
                      <a:pt x="271" y="29"/>
                    </a:lnTo>
                    <a:lnTo>
                      <a:pt x="288" y="25"/>
                    </a:lnTo>
                    <a:lnTo>
                      <a:pt x="304" y="20"/>
                    </a:lnTo>
                    <a:lnTo>
                      <a:pt x="321" y="16"/>
                    </a:lnTo>
                    <a:lnTo>
                      <a:pt x="336" y="13"/>
                    </a:lnTo>
                    <a:lnTo>
                      <a:pt x="351" y="10"/>
                    </a:lnTo>
                    <a:lnTo>
                      <a:pt x="366" y="6"/>
                    </a:lnTo>
                    <a:lnTo>
                      <a:pt x="379" y="4"/>
                    </a:lnTo>
                    <a:lnTo>
                      <a:pt x="393" y="3"/>
                    </a:lnTo>
                    <a:lnTo>
                      <a:pt x="407" y="0"/>
                    </a:lnTo>
                    <a:close/>
                  </a:path>
                </a:pathLst>
              </a:custGeom>
              <a:solidFill>
                <a:srgbClr val="8AD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5" name="Freeform 32"/>
              <p:cNvSpPr>
                <a:spLocks/>
              </p:cNvSpPr>
              <p:nvPr/>
            </p:nvSpPr>
            <p:spPr bwMode="auto">
              <a:xfrm>
                <a:off x="3956" y="3619"/>
                <a:ext cx="97" cy="135"/>
              </a:xfrm>
              <a:custGeom>
                <a:avLst/>
                <a:gdLst>
                  <a:gd name="T0" fmla="*/ 0 w 468"/>
                  <a:gd name="T1" fmla="*/ 0 h 619"/>
                  <a:gd name="T2" fmla="*/ 0 w 468"/>
                  <a:gd name="T3" fmla="*/ 0 h 619"/>
                  <a:gd name="T4" fmla="*/ 0 w 468"/>
                  <a:gd name="T5" fmla="*/ 0 h 619"/>
                  <a:gd name="T6" fmla="*/ 0 w 468"/>
                  <a:gd name="T7" fmla="*/ 0 h 619"/>
                  <a:gd name="T8" fmla="*/ 0 w 468"/>
                  <a:gd name="T9" fmla="*/ 0 h 619"/>
                  <a:gd name="T10" fmla="*/ 0 w 468"/>
                  <a:gd name="T11" fmla="*/ 0 h 619"/>
                  <a:gd name="T12" fmla="*/ 0 w 468"/>
                  <a:gd name="T13" fmla="*/ 0 h 619"/>
                  <a:gd name="T14" fmla="*/ 0 w 468"/>
                  <a:gd name="T15" fmla="*/ 0 h 619"/>
                  <a:gd name="T16" fmla="*/ 0 w 468"/>
                  <a:gd name="T17" fmla="*/ 0 h 619"/>
                  <a:gd name="T18" fmla="*/ 0 w 468"/>
                  <a:gd name="T19" fmla="*/ 0 h 619"/>
                  <a:gd name="T20" fmla="*/ 0 w 468"/>
                  <a:gd name="T21" fmla="*/ 0 h 619"/>
                  <a:gd name="T22" fmla="*/ 0 w 468"/>
                  <a:gd name="T23" fmla="*/ 0 h 619"/>
                  <a:gd name="T24" fmla="*/ 0 w 468"/>
                  <a:gd name="T25" fmla="*/ 0 h 619"/>
                  <a:gd name="T26" fmla="*/ 0 w 468"/>
                  <a:gd name="T27" fmla="*/ 0 h 619"/>
                  <a:gd name="T28" fmla="*/ 0 w 468"/>
                  <a:gd name="T29" fmla="*/ 0 h 619"/>
                  <a:gd name="T30" fmla="*/ 0 w 468"/>
                  <a:gd name="T31" fmla="*/ 0 h 619"/>
                  <a:gd name="T32" fmla="*/ 0 w 468"/>
                  <a:gd name="T33" fmla="*/ 0 h 619"/>
                  <a:gd name="T34" fmla="*/ 0 w 468"/>
                  <a:gd name="T35" fmla="*/ 0 h 619"/>
                  <a:gd name="T36" fmla="*/ 0 w 468"/>
                  <a:gd name="T37" fmla="*/ 0 h 619"/>
                  <a:gd name="T38" fmla="*/ 0 w 468"/>
                  <a:gd name="T39" fmla="*/ 0 h 619"/>
                  <a:gd name="T40" fmla="*/ 0 w 468"/>
                  <a:gd name="T41" fmla="*/ 0 h 619"/>
                  <a:gd name="T42" fmla="*/ 0 w 468"/>
                  <a:gd name="T43" fmla="*/ 0 h 619"/>
                  <a:gd name="T44" fmla="*/ 0 w 468"/>
                  <a:gd name="T45" fmla="*/ 0 h 619"/>
                  <a:gd name="T46" fmla="*/ 0 w 468"/>
                  <a:gd name="T47" fmla="*/ 0 h 619"/>
                  <a:gd name="T48" fmla="*/ 0 w 468"/>
                  <a:gd name="T49" fmla="*/ 0 h 619"/>
                  <a:gd name="T50" fmla="*/ 0 w 468"/>
                  <a:gd name="T51" fmla="*/ 0 h 619"/>
                  <a:gd name="T52" fmla="*/ 0 w 468"/>
                  <a:gd name="T53" fmla="*/ 0 h 619"/>
                  <a:gd name="T54" fmla="*/ 0 w 468"/>
                  <a:gd name="T55" fmla="*/ 0 h 619"/>
                  <a:gd name="T56" fmla="*/ 0 w 468"/>
                  <a:gd name="T57" fmla="*/ 0 h 619"/>
                  <a:gd name="T58" fmla="*/ 0 w 468"/>
                  <a:gd name="T59" fmla="*/ 0 h 619"/>
                  <a:gd name="T60" fmla="*/ 0 w 468"/>
                  <a:gd name="T61" fmla="*/ 0 h 619"/>
                  <a:gd name="T62" fmla="*/ 0 w 468"/>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8" h="619">
                    <a:moveTo>
                      <a:pt x="257" y="0"/>
                    </a:moveTo>
                    <a:lnTo>
                      <a:pt x="265" y="14"/>
                    </a:lnTo>
                    <a:lnTo>
                      <a:pt x="274" y="27"/>
                    </a:lnTo>
                    <a:lnTo>
                      <a:pt x="283" y="40"/>
                    </a:lnTo>
                    <a:lnTo>
                      <a:pt x="293" y="54"/>
                    </a:lnTo>
                    <a:lnTo>
                      <a:pt x="303" y="66"/>
                    </a:lnTo>
                    <a:lnTo>
                      <a:pt x="316" y="78"/>
                    </a:lnTo>
                    <a:lnTo>
                      <a:pt x="328" y="91"/>
                    </a:lnTo>
                    <a:lnTo>
                      <a:pt x="341" y="102"/>
                    </a:lnTo>
                    <a:lnTo>
                      <a:pt x="355" y="115"/>
                    </a:lnTo>
                    <a:lnTo>
                      <a:pt x="368" y="126"/>
                    </a:lnTo>
                    <a:lnTo>
                      <a:pt x="383" y="137"/>
                    </a:lnTo>
                    <a:lnTo>
                      <a:pt x="400" y="147"/>
                    </a:lnTo>
                    <a:lnTo>
                      <a:pt x="416" y="158"/>
                    </a:lnTo>
                    <a:lnTo>
                      <a:pt x="432" y="168"/>
                    </a:lnTo>
                    <a:lnTo>
                      <a:pt x="450" y="178"/>
                    </a:lnTo>
                    <a:lnTo>
                      <a:pt x="468" y="188"/>
                    </a:lnTo>
                    <a:lnTo>
                      <a:pt x="453" y="215"/>
                    </a:lnTo>
                    <a:lnTo>
                      <a:pt x="440" y="241"/>
                    </a:lnTo>
                    <a:lnTo>
                      <a:pt x="425" y="268"/>
                    </a:lnTo>
                    <a:lnTo>
                      <a:pt x="411" y="294"/>
                    </a:lnTo>
                    <a:lnTo>
                      <a:pt x="398" y="323"/>
                    </a:lnTo>
                    <a:lnTo>
                      <a:pt x="385" y="351"/>
                    </a:lnTo>
                    <a:lnTo>
                      <a:pt x="373" y="379"/>
                    </a:lnTo>
                    <a:lnTo>
                      <a:pt x="361" y="408"/>
                    </a:lnTo>
                    <a:lnTo>
                      <a:pt x="351" y="433"/>
                    </a:lnTo>
                    <a:lnTo>
                      <a:pt x="340" y="459"/>
                    </a:lnTo>
                    <a:lnTo>
                      <a:pt x="331" y="485"/>
                    </a:lnTo>
                    <a:lnTo>
                      <a:pt x="321" y="512"/>
                    </a:lnTo>
                    <a:lnTo>
                      <a:pt x="312" y="538"/>
                    </a:lnTo>
                    <a:lnTo>
                      <a:pt x="305" y="564"/>
                    </a:lnTo>
                    <a:lnTo>
                      <a:pt x="296" y="591"/>
                    </a:lnTo>
                    <a:lnTo>
                      <a:pt x="288" y="619"/>
                    </a:lnTo>
                    <a:lnTo>
                      <a:pt x="256" y="601"/>
                    </a:lnTo>
                    <a:lnTo>
                      <a:pt x="225" y="583"/>
                    </a:lnTo>
                    <a:lnTo>
                      <a:pt x="196" y="564"/>
                    </a:lnTo>
                    <a:lnTo>
                      <a:pt x="169" y="544"/>
                    </a:lnTo>
                    <a:lnTo>
                      <a:pt x="144" y="524"/>
                    </a:lnTo>
                    <a:lnTo>
                      <a:pt x="120" y="503"/>
                    </a:lnTo>
                    <a:lnTo>
                      <a:pt x="97" y="482"/>
                    </a:lnTo>
                    <a:lnTo>
                      <a:pt x="77" y="460"/>
                    </a:lnTo>
                    <a:lnTo>
                      <a:pt x="60" y="438"/>
                    </a:lnTo>
                    <a:lnTo>
                      <a:pt x="45" y="415"/>
                    </a:lnTo>
                    <a:lnTo>
                      <a:pt x="31" y="393"/>
                    </a:lnTo>
                    <a:lnTo>
                      <a:pt x="20" y="369"/>
                    </a:lnTo>
                    <a:lnTo>
                      <a:pt x="11" y="346"/>
                    </a:lnTo>
                    <a:lnTo>
                      <a:pt x="5" y="321"/>
                    </a:lnTo>
                    <a:lnTo>
                      <a:pt x="1" y="297"/>
                    </a:lnTo>
                    <a:lnTo>
                      <a:pt x="0" y="272"/>
                    </a:lnTo>
                    <a:lnTo>
                      <a:pt x="14" y="253"/>
                    </a:lnTo>
                    <a:lnTo>
                      <a:pt x="28" y="233"/>
                    </a:lnTo>
                    <a:lnTo>
                      <a:pt x="42" y="215"/>
                    </a:lnTo>
                    <a:lnTo>
                      <a:pt x="59" y="195"/>
                    </a:lnTo>
                    <a:lnTo>
                      <a:pt x="74" y="176"/>
                    </a:lnTo>
                    <a:lnTo>
                      <a:pt x="90" y="157"/>
                    </a:lnTo>
                    <a:lnTo>
                      <a:pt x="106" y="138"/>
                    </a:lnTo>
                    <a:lnTo>
                      <a:pt x="124" y="121"/>
                    </a:lnTo>
                    <a:lnTo>
                      <a:pt x="140" y="103"/>
                    </a:lnTo>
                    <a:lnTo>
                      <a:pt x="157" y="86"/>
                    </a:lnTo>
                    <a:lnTo>
                      <a:pt x="174" y="70"/>
                    </a:lnTo>
                    <a:lnTo>
                      <a:pt x="191" y="54"/>
                    </a:lnTo>
                    <a:lnTo>
                      <a:pt x="207" y="39"/>
                    </a:lnTo>
                    <a:lnTo>
                      <a:pt x="225" y="25"/>
                    </a:lnTo>
                    <a:lnTo>
                      <a:pt x="241" y="12"/>
                    </a:lnTo>
                    <a:lnTo>
                      <a:pt x="257" y="0"/>
                    </a:lnTo>
                    <a:close/>
                  </a:path>
                </a:pathLst>
              </a:custGeom>
              <a:solidFill>
                <a:srgbClr val="8AD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6" name="Freeform 33"/>
              <p:cNvSpPr>
                <a:spLocks/>
              </p:cNvSpPr>
              <p:nvPr/>
            </p:nvSpPr>
            <p:spPr bwMode="auto">
              <a:xfrm>
                <a:off x="3915" y="3705"/>
                <a:ext cx="93" cy="144"/>
              </a:xfrm>
              <a:custGeom>
                <a:avLst/>
                <a:gdLst>
                  <a:gd name="T0" fmla="*/ 0 w 456"/>
                  <a:gd name="T1" fmla="*/ 0 h 764"/>
                  <a:gd name="T2" fmla="*/ 0 w 456"/>
                  <a:gd name="T3" fmla="*/ 0 h 764"/>
                  <a:gd name="T4" fmla="*/ 0 w 456"/>
                  <a:gd name="T5" fmla="*/ 0 h 764"/>
                  <a:gd name="T6" fmla="*/ 0 w 456"/>
                  <a:gd name="T7" fmla="*/ 0 h 764"/>
                  <a:gd name="T8" fmla="*/ 0 w 456"/>
                  <a:gd name="T9" fmla="*/ 0 h 764"/>
                  <a:gd name="T10" fmla="*/ 0 w 456"/>
                  <a:gd name="T11" fmla="*/ 0 h 764"/>
                  <a:gd name="T12" fmla="*/ 0 w 456"/>
                  <a:gd name="T13" fmla="*/ 0 h 764"/>
                  <a:gd name="T14" fmla="*/ 0 w 456"/>
                  <a:gd name="T15" fmla="*/ 0 h 764"/>
                  <a:gd name="T16" fmla="*/ 0 w 456"/>
                  <a:gd name="T17" fmla="*/ 0 h 764"/>
                  <a:gd name="T18" fmla="*/ 0 w 456"/>
                  <a:gd name="T19" fmla="*/ 0 h 764"/>
                  <a:gd name="T20" fmla="*/ 0 w 456"/>
                  <a:gd name="T21" fmla="*/ 0 h 764"/>
                  <a:gd name="T22" fmla="*/ 0 w 456"/>
                  <a:gd name="T23" fmla="*/ 0 h 764"/>
                  <a:gd name="T24" fmla="*/ 0 w 456"/>
                  <a:gd name="T25" fmla="*/ 0 h 764"/>
                  <a:gd name="T26" fmla="*/ 0 w 456"/>
                  <a:gd name="T27" fmla="*/ 0 h 764"/>
                  <a:gd name="T28" fmla="*/ 0 w 456"/>
                  <a:gd name="T29" fmla="*/ 0 h 764"/>
                  <a:gd name="T30" fmla="*/ 0 w 456"/>
                  <a:gd name="T31" fmla="*/ 0 h 764"/>
                  <a:gd name="T32" fmla="*/ 0 w 456"/>
                  <a:gd name="T33" fmla="*/ 0 h 764"/>
                  <a:gd name="T34" fmla="*/ 0 w 456"/>
                  <a:gd name="T35" fmla="*/ 0 h 764"/>
                  <a:gd name="T36" fmla="*/ 0 w 456"/>
                  <a:gd name="T37" fmla="*/ 0 h 764"/>
                  <a:gd name="T38" fmla="*/ 0 w 456"/>
                  <a:gd name="T39" fmla="*/ 0 h 764"/>
                  <a:gd name="T40" fmla="*/ 0 w 456"/>
                  <a:gd name="T41" fmla="*/ 0 h 764"/>
                  <a:gd name="T42" fmla="*/ 0 w 456"/>
                  <a:gd name="T43" fmla="*/ 0 h 764"/>
                  <a:gd name="T44" fmla="*/ 0 w 456"/>
                  <a:gd name="T45" fmla="*/ 0 h 764"/>
                  <a:gd name="T46" fmla="*/ 0 w 456"/>
                  <a:gd name="T47" fmla="*/ 0 h 764"/>
                  <a:gd name="T48" fmla="*/ 0 w 456"/>
                  <a:gd name="T49" fmla="*/ 0 h 764"/>
                  <a:gd name="T50" fmla="*/ 0 w 456"/>
                  <a:gd name="T51" fmla="*/ 0 h 764"/>
                  <a:gd name="T52" fmla="*/ 0 w 456"/>
                  <a:gd name="T53" fmla="*/ 0 h 764"/>
                  <a:gd name="T54" fmla="*/ 0 w 456"/>
                  <a:gd name="T55" fmla="*/ 0 h 764"/>
                  <a:gd name="T56" fmla="*/ 0 w 456"/>
                  <a:gd name="T57" fmla="*/ 0 h 764"/>
                  <a:gd name="T58" fmla="*/ 0 w 456"/>
                  <a:gd name="T59" fmla="*/ 0 h 764"/>
                  <a:gd name="T60" fmla="*/ 0 w 456"/>
                  <a:gd name="T61" fmla="*/ 0 h 764"/>
                  <a:gd name="T62" fmla="*/ 0 w 456"/>
                  <a:gd name="T63" fmla="*/ 0 h 764"/>
                  <a:gd name="T64" fmla="*/ 0 w 456"/>
                  <a:gd name="T65" fmla="*/ 0 h 764"/>
                  <a:gd name="T66" fmla="*/ 0 w 456"/>
                  <a:gd name="T67" fmla="*/ 0 h 764"/>
                  <a:gd name="T68" fmla="*/ 0 w 456"/>
                  <a:gd name="T69" fmla="*/ 0 h 764"/>
                  <a:gd name="T70" fmla="*/ 0 w 456"/>
                  <a:gd name="T71" fmla="*/ 0 h 764"/>
                  <a:gd name="T72" fmla="*/ 0 w 456"/>
                  <a:gd name="T73" fmla="*/ 0 h 764"/>
                  <a:gd name="T74" fmla="*/ 0 w 456"/>
                  <a:gd name="T75" fmla="*/ 0 h 764"/>
                  <a:gd name="T76" fmla="*/ 0 w 456"/>
                  <a:gd name="T77" fmla="*/ 0 h 764"/>
                  <a:gd name="T78" fmla="*/ 0 w 456"/>
                  <a:gd name="T79" fmla="*/ 0 h 764"/>
                  <a:gd name="T80" fmla="*/ 0 w 456"/>
                  <a:gd name="T81" fmla="*/ 0 h 764"/>
                  <a:gd name="T82" fmla="*/ 0 w 456"/>
                  <a:gd name="T83" fmla="*/ 0 h 764"/>
                  <a:gd name="T84" fmla="*/ 0 w 456"/>
                  <a:gd name="T85" fmla="*/ 0 h 764"/>
                  <a:gd name="T86" fmla="*/ 0 w 456"/>
                  <a:gd name="T87" fmla="*/ 0 h 764"/>
                  <a:gd name="T88" fmla="*/ 0 w 456"/>
                  <a:gd name="T89" fmla="*/ 0 h 764"/>
                  <a:gd name="T90" fmla="*/ 0 w 456"/>
                  <a:gd name="T91" fmla="*/ 0 h 764"/>
                  <a:gd name="T92" fmla="*/ 0 w 456"/>
                  <a:gd name="T93" fmla="*/ 0 h 764"/>
                  <a:gd name="T94" fmla="*/ 0 w 456"/>
                  <a:gd name="T95" fmla="*/ 0 h 764"/>
                  <a:gd name="T96" fmla="*/ 0 w 456"/>
                  <a:gd name="T97" fmla="*/ 0 h 764"/>
                  <a:gd name="T98" fmla="*/ 0 w 456"/>
                  <a:gd name="T99" fmla="*/ 0 h 764"/>
                  <a:gd name="T100" fmla="*/ 0 w 456"/>
                  <a:gd name="T101" fmla="*/ 0 h 764"/>
                  <a:gd name="T102" fmla="*/ 0 w 456"/>
                  <a:gd name="T103" fmla="*/ 0 h 764"/>
                  <a:gd name="T104" fmla="*/ 0 w 456"/>
                  <a:gd name="T105" fmla="*/ 0 h 7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56" h="764">
                    <a:moveTo>
                      <a:pt x="107" y="0"/>
                    </a:moveTo>
                    <a:lnTo>
                      <a:pt x="118" y="24"/>
                    </a:lnTo>
                    <a:lnTo>
                      <a:pt x="131" y="46"/>
                    </a:lnTo>
                    <a:lnTo>
                      <a:pt x="145" y="69"/>
                    </a:lnTo>
                    <a:lnTo>
                      <a:pt x="161" y="91"/>
                    </a:lnTo>
                    <a:lnTo>
                      <a:pt x="178" y="113"/>
                    </a:lnTo>
                    <a:lnTo>
                      <a:pt x="197" y="134"/>
                    </a:lnTo>
                    <a:lnTo>
                      <a:pt x="217" y="155"/>
                    </a:lnTo>
                    <a:lnTo>
                      <a:pt x="238" y="175"/>
                    </a:lnTo>
                    <a:lnTo>
                      <a:pt x="261" y="195"/>
                    </a:lnTo>
                    <a:lnTo>
                      <a:pt x="286" y="214"/>
                    </a:lnTo>
                    <a:lnTo>
                      <a:pt x="311" y="232"/>
                    </a:lnTo>
                    <a:lnTo>
                      <a:pt x="337" y="251"/>
                    </a:lnTo>
                    <a:lnTo>
                      <a:pt x="366" y="269"/>
                    </a:lnTo>
                    <a:lnTo>
                      <a:pt x="394" y="285"/>
                    </a:lnTo>
                    <a:lnTo>
                      <a:pt x="424" y="301"/>
                    </a:lnTo>
                    <a:lnTo>
                      <a:pt x="456" y="317"/>
                    </a:lnTo>
                    <a:lnTo>
                      <a:pt x="448" y="357"/>
                    </a:lnTo>
                    <a:lnTo>
                      <a:pt x="441" y="398"/>
                    </a:lnTo>
                    <a:lnTo>
                      <a:pt x="434" y="440"/>
                    </a:lnTo>
                    <a:lnTo>
                      <a:pt x="428" y="482"/>
                    </a:lnTo>
                    <a:lnTo>
                      <a:pt x="426" y="508"/>
                    </a:lnTo>
                    <a:lnTo>
                      <a:pt x="423" y="534"/>
                    </a:lnTo>
                    <a:lnTo>
                      <a:pt x="422" y="561"/>
                    </a:lnTo>
                    <a:lnTo>
                      <a:pt x="419" y="587"/>
                    </a:lnTo>
                    <a:lnTo>
                      <a:pt x="417" y="632"/>
                    </a:lnTo>
                    <a:lnTo>
                      <a:pt x="417" y="675"/>
                    </a:lnTo>
                    <a:lnTo>
                      <a:pt x="416" y="720"/>
                    </a:lnTo>
                    <a:lnTo>
                      <a:pt x="417" y="764"/>
                    </a:lnTo>
                    <a:lnTo>
                      <a:pt x="377" y="743"/>
                    </a:lnTo>
                    <a:lnTo>
                      <a:pt x="338" y="720"/>
                    </a:lnTo>
                    <a:lnTo>
                      <a:pt x="301" y="697"/>
                    </a:lnTo>
                    <a:lnTo>
                      <a:pt x="264" y="674"/>
                    </a:lnTo>
                    <a:lnTo>
                      <a:pt x="228" y="649"/>
                    </a:lnTo>
                    <a:lnTo>
                      <a:pt x="195" y="624"/>
                    </a:lnTo>
                    <a:lnTo>
                      <a:pt x="162" y="599"/>
                    </a:lnTo>
                    <a:lnTo>
                      <a:pt x="132" y="572"/>
                    </a:lnTo>
                    <a:lnTo>
                      <a:pt x="105" y="544"/>
                    </a:lnTo>
                    <a:lnTo>
                      <a:pt x="80" y="514"/>
                    </a:lnTo>
                    <a:lnTo>
                      <a:pt x="58" y="484"/>
                    </a:lnTo>
                    <a:lnTo>
                      <a:pt x="38" y="453"/>
                    </a:lnTo>
                    <a:lnTo>
                      <a:pt x="23" y="420"/>
                    </a:lnTo>
                    <a:lnTo>
                      <a:pt x="11" y="386"/>
                    </a:lnTo>
                    <a:lnTo>
                      <a:pt x="3" y="350"/>
                    </a:lnTo>
                    <a:lnTo>
                      <a:pt x="0" y="312"/>
                    </a:lnTo>
                    <a:lnTo>
                      <a:pt x="8" y="271"/>
                    </a:lnTo>
                    <a:lnTo>
                      <a:pt x="20" y="231"/>
                    </a:lnTo>
                    <a:lnTo>
                      <a:pt x="31" y="191"/>
                    </a:lnTo>
                    <a:lnTo>
                      <a:pt x="43" y="151"/>
                    </a:lnTo>
                    <a:lnTo>
                      <a:pt x="57" y="113"/>
                    </a:lnTo>
                    <a:lnTo>
                      <a:pt x="73" y="75"/>
                    </a:lnTo>
                    <a:lnTo>
                      <a:pt x="90" y="38"/>
                    </a:lnTo>
                    <a:lnTo>
                      <a:pt x="107" y="0"/>
                    </a:lnTo>
                    <a:close/>
                  </a:path>
                </a:pathLst>
              </a:custGeom>
              <a:solidFill>
                <a:srgbClr val="8AD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7" name="Freeform 34"/>
              <p:cNvSpPr>
                <a:spLocks/>
              </p:cNvSpPr>
              <p:nvPr/>
            </p:nvSpPr>
            <p:spPr bwMode="auto">
              <a:xfrm>
                <a:off x="3910" y="3804"/>
                <a:ext cx="116" cy="166"/>
              </a:xfrm>
              <a:custGeom>
                <a:avLst/>
                <a:gdLst>
                  <a:gd name="T0" fmla="*/ 0 w 556"/>
                  <a:gd name="T1" fmla="*/ 0 h 793"/>
                  <a:gd name="T2" fmla="*/ 0 w 556"/>
                  <a:gd name="T3" fmla="*/ 0 h 793"/>
                  <a:gd name="T4" fmla="*/ 0 w 556"/>
                  <a:gd name="T5" fmla="*/ 0 h 793"/>
                  <a:gd name="T6" fmla="*/ 0 w 556"/>
                  <a:gd name="T7" fmla="*/ 0 h 793"/>
                  <a:gd name="T8" fmla="*/ 0 w 556"/>
                  <a:gd name="T9" fmla="*/ 0 h 793"/>
                  <a:gd name="T10" fmla="*/ 0 w 556"/>
                  <a:gd name="T11" fmla="*/ 0 h 793"/>
                  <a:gd name="T12" fmla="*/ 0 w 556"/>
                  <a:gd name="T13" fmla="*/ 0 h 793"/>
                  <a:gd name="T14" fmla="*/ 0 w 556"/>
                  <a:gd name="T15" fmla="*/ 0 h 793"/>
                  <a:gd name="T16" fmla="*/ 0 w 556"/>
                  <a:gd name="T17" fmla="*/ 0 h 793"/>
                  <a:gd name="T18" fmla="*/ 0 w 556"/>
                  <a:gd name="T19" fmla="*/ 0 h 793"/>
                  <a:gd name="T20" fmla="*/ 0 w 556"/>
                  <a:gd name="T21" fmla="*/ 0 h 793"/>
                  <a:gd name="T22" fmla="*/ 0 w 556"/>
                  <a:gd name="T23" fmla="*/ 0 h 793"/>
                  <a:gd name="T24" fmla="*/ 0 w 556"/>
                  <a:gd name="T25" fmla="*/ 0 h 793"/>
                  <a:gd name="T26" fmla="*/ 0 w 556"/>
                  <a:gd name="T27" fmla="*/ 0 h 793"/>
                  <a:gd name="T28" fmla="*/ 0 w 556"/>
                  <a:gd name="T29" fmla="*/ 0 h 793"/>
                  <a:gd name="T30" fmla="*/ 0 w 556"/>
                  <a:gd name="T31" fmla="*/ 0 h 793"/>
                  <a:gd name="T32" fmla="*/ 0 w 556"/>
                  <a:gd name="T33" fmla="*/ 0 h 793"/>
                  <a:gd name="T34" fmla="*/ 0 w 556"/>
                  <a:gd name="T35" fmla="*/ 0 h 793"/>
                  <a:gd name="T36" fmla="*/ 0 w 556"/>
                  <a:gd name="T37" fmla="*/ 0 h 793"/>
                  <a:gd name="T38" fmla="*/ 0 w 556"/>
                  <a:gd name="T39" fmla="*/ 0 h 793"/>
                  <a:gd name="T40" fmla="*/ 0 w 556"/>
                  <a:gd name="T41" fmla="*/ 0 h 793"/>
                  <a:gd name="T42" fmla="*/ 0 w 556"/>
                  <a:gd name="T43" fmla="*/ 0 h 793"/>
                  <a:gd name="T44" fmla="*/ 0 w 556"/>
                  <a:gd name="T45" fmla="*/ 0 h 793"/>
                  <a:gd name="T46" fmla="*/ 0 w 556"/>
                  <a:gd name="T47" fmla="*/ 0 h 793"/>
                  <a:gd name="T48" fmla="*/ 0 w 556"/>
                  <a:gd name="T49" fmla="*/ 0 h 793"/>
                  <a:gd name="T50" fmla="*/ 0 w 556"/>
                  <a:gd name="T51" fmla="*/ 0 h 793"/>
                  <a:gd name="T52" fmla="*/ 0 w 556"/>
                  <a:gd name="T53" fmla="*/ 0 h 793"/>
                  <a:gd name="T54" fmla="*/ 0 w 556"/>
                  <a:gd name="T55" fmla="*/ 0 h 793"/>
                  <a:gd name="T56" fmla="*/ 0 w 556"/>
                  <a:gd name="T57" fmla="*/ 0 h 793"/>
                  <a:gd name="T58" fmla="*/ 0 w 556"/>
                  <a:gd name="T59" fmla="*/ 0 h 793"/>
                  <a:gd name="T60" fmla="*/ 0 w 556"/>
                  <a:gd name="T61" fmla="*/ 0 h 793"/>
                  <a:gd name="T62" fmla="*/ 0 w 556"/>
                  <a:gd name="T63" fmla="*/ 0 h 793"/>
                  <a:gd name="T64" fmla="*/ 0 w 556"/>
                  <a:gd name="T65" fmla="*/ 0 h 793"/>
                  <a:gd name="T66" fmla="*/ 0 w 556"/>
                  <a:gd name="T67" fmla="*/ 0 h 793"/>
                  <a:gd name="T68" fmla="*/ 0 w 556"/>
                  <a:gd name="T69" fmla="*/ 0 h 793"/>
                  <a:gd name="T70" fmla="*/ 0 w 556"/>
                  <a:gd name="T71" fmla="*/ 0 h 793"/>
                  <a:gd name="T72" fmla="*/ 0 w 556"/>
                  <a:gd name="T73" fmla="*/ 0 h 793"/>
                  <a:gd name="T74" fmla="*/ 0 w 556"/>
                  <a:gd name="T75" fmla="*/ 0 h 793"/>
                  <a:gd name="T76" fmla="*/ 0 w 556"/>
                  <a:gd name="T77" fmla="*/ 0 h 793"/>
                  <a:gd name="T78" fmla="*/ 0 w 556"/>
                  <a:gd name="T79" fmla="*/ 0 h 793"/>
                  <a:gd name="T80" fmla="*/ 0 w 556"/>
                  <a:gd name="T81" fmla="*/ 0 h 793"/>
                  <a:gd name="T82" fmla="*/ 0 w 556"/>
                  <a:gd name="T83" fmla="*/ 0 h 793"/>
                  <a:gd name="T84" fmla="*/ 0 w 556"/>
                  <a:gd name="T85" fmla="*/ 0 h 793"/>
                  <a:gd name="T86" fmla="*/ 0 w 556"/>
                  <a:gd name="T87" fmla="*/ 0 h 793"/>
                  <a:gd name="T88" fmla="*/ 0 w 556"/>
                  <a:gd name="T89" fmla="*/ 0 h 793"/>
                  <a:gd name="T90" fmla="*/ 0 w 556"/>
                  <a:gd name="T91" fmla="*/ 0 h 793"/>
                  <a:gd name="T92" fmla="*/ 0 w 556"/>
                  <a:gd name="T93" fmla="*/ 0 h 793"/>
                  <a:gd name="T94" fmla="*/ 0 w 556"/>
                  <a:gd name="T95" fmla="*/ 0 h 793"/>
                  <a:gd name="T96" fmla="*/ 0 w 556"/>
                  <a:gd name="T97" fmla="*/ 0 h 793"/>
                  <a:gd name="T98" fmla="*/ 0 w 556"/>
                  <a:gd name="T99" fmla="*/ 0 h 793"/>
                  <a:gd name="T100" fmla="*/ 0 w 556"/>
                  <a:gd name="T101" fmla="*/ 0 h 793"/>
                  <a:gd name="T102" fmla="*/ 0 w 556"/>
                  <a:gd name="T103" fmla="*/ 0 h 793"/>
                  <a:gd name="T104" fmla="*/ 0 w 556"/>
                  <a:gd name="T105" fmla="*/ 0 h 7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6" h="793">
                    <a:moveTo>
                      <a:pt x="0" y="13"/>
                    </a:moveTo>
                    <a:lnTo>
                      <a:pt x="0" y="10"/>
                    </a:lnTo>
                    <a:lnTo>
                      <a:pt x="1" y="7"/>
                    </a:lnTo>
                    <a:lnTo>
                      <a:pt x="1" y="4"/>
                    </a:lnTo>
                    <a:lnTo>
                      <a:pt x="1" y="0"/>
                    </a:lnTo>
                    <a:lnTo>
                      <a:pt x="12" y="28"/>
                    </a:lnTo>
                    <a:lnTo>
                      <a:pt x="27" y="54"/>
                    </a:lnTo>
                    <a:lnTo>
                      <a:pt x="45" y="80"/>
                    </a:lnTo>
                    <a:lnTo>
                      <a:pt x="65" y="105"/>
                    </a:lnTo>
                    <a:lnTo>
                      <a:pt x="89" y="130"/>
                    </a:lnTo>
                    <a:lnTo>
                      <a:pt x="115" y="154"/>
                    </a:lnTo>
                    <a:lnTo>
                      <a:pt x="142" y="178"/>
                    </a:lnTo>
                    <a:lnTo>
                      <a:pt x="172" y="201"/>
                    </a:lnTo>
                    <a:lnTo>
                      <a:pt x="204" y="224"/>
                    </a:lnTo>
                    <a:lnTo>
                      <a:pt x="237" y="246"/>
                    </a:lnTo>
                    <a:lnTo>
                      <a:pt x="271" y="268"/>
                    </a:lnTo>
                    <a:lnTo>
                      <a:pt x="306" y="287"/>
                    </a:lnTo>
                    <a:lnTo>
                      <a:pt x="342" y="307"/>
                    </a:lnTo>
                    <a:lnTo>
                      <a:pt x="378" y="327"/>
                    </a:lnTo>
                    <a:lnTo>
                      <a:pt x="415" y="346"/>
                    </a:lnTo>
                    <a:lnTo>
                      <a:pt x="451" y="364"/>
                    </a:lnTo>
                    <a:lnTo>
                      <a:pt x="455" y="406"/>
                    </a:lnTo>
                    <a:lnTo>
                      <a:pt x="460" y="447"/>
                    </a:lnTo>
                    <a:lnTo>
                      <a:pt x="466" y="488"/>
                    </a:lnTo>
                    <a:lnTo>
                      <a:pt x="472" y="528"/>
                    </a:lnTo>
                    <a:lnTo>
                      <a:pt x="478" y="561"/>
                    </a:lnTo>
                    <a:lnTo>
                      <a:pt x="486" y="593"/>
                    </a:lnTo>
                    <a:lnTo>
                      <a:pt x="495" y="626"/>
                    </a:lnTo>
                    <a:lnTo>
                      <a:pt x="503" y="658"/>
                    </a:lnTo>
                    <a:lnTo>
                      <a:pt x="514" y="692"/>
                    </a:lnTo>
                    <a:lnTo>
                      <a:pt x="527" y="724"/>
                    </a:lnTo>
                    <a:lnTo>
                      <a:pt x="541" y="758"/>
                    </a:lnTo>
                    <a:lnTo>
                      <a:pt x="556" y="793"/>
                    </a:lnTo>
                    <a:lnTo>
                      <a:pt x="509" y="769"/>
                    </a:lnTo>
                    <a:lnTo>
                      <a:pt x="463" y="744"/>
                    </a:lnTo>
                    <a:lnTo>
                      <a:pt x="420" y="718"/>
                    </a:lnTo>
                    <a:lnTo>
                      <a:pt x="377" y="689"/>
                    </a:lnTo>
                    <a:lnTo>
                      <a:pt x="336" y="659"/>
                    </a:lnTo>
                    <a:lnTo>
                      <a:pt x="297" y="628"/>
                    </a:lnTo>
                    <a:lnTo>
                      <a:pt x="260" y="596"/>
                    </a:lnTo>
                    <a:lnTo>
                      <a:pt x="224" y="562"/>
                    </a:lnTo>
                    <a:lnTo>
                      <a:pt x="191" y="527"/>
                    </a:lnTo>
                    <a:lnTo>
                      <a:pt x="160" y="492"/>
                    </a:lnTo>
                    <a:lnTo>
                      <a:pt x="131" y="455"/>
                    </a:lnTo>
                    <a:lnTo>
                      <a:pt x="105" y="417"/>
                    </a:lnTo>
                    <a:lnTo>
                      <a:pt x="81" y="380"/>
                    </a:lnTo>
                    <a:lnTo>
                      <a:pt x="60" y="340"/>
                    </a:lnTo>
                    <a:lnTo>
                      <a:pt x="41" y="301"/>
                    </a:lnTo>
                    <a:lnTo>
                      <a:pt x="26" y="261"/>
                    </a:lnTo>
                    <a:lnTo>
                      <a:pt x="15" y="200"/>
                    </a:lnTo>
                    <a:lnTo>
                      <a:pt x="6" y="139"/>
                    </a:lnTo>
                    <a:lnTo>
                      <a:pt x="1" y="77"/>
                    </a:lnTo>
                    <a:lnTo>
                      <a:pt x="0" y="13"/>
                    </a:lnTo>
                    <a:close/>
                  </a:path>
                </a:pathLst>
              </a:custGeom>
              <a:solidFill>
                <a:srgbClr val="8AD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8" name="Freeform 35"/>
              <p:cNvSpPr>
                <a:spLocks/>
              </p:cNvSpPr>
              <p:nvPr/>
            </p:nvSpPr>
            <p:spPr bwMode="auto">
              <a:xfrm>
                <a:off x="3942" y="3934"/>
                <a:ext cx="130" cy="117"/>
              </a:xfrm>
              <a:custGeom>
                <a:avLst/>
                <a:gdLst>
                  <a:gd name="T0" fmla="*/ 0 w 621"/>
                  <a:gd name="T1" fmla="*/ 0 h 550"/>
                  <a:gd name="T2" fmla="*/ 0 w 621"/>
                  <a:gd name="T3" fmla="*/ 0 h 550"/>
                  <a:gd name="T4" fmla="*/ 0 w 621"/>
                  <a:gd name="T5" fmla="*/ 0 h 550"/>
                  <a:gd name="T6" fmla="*/ 0 w 621"/>
                  <a:gd name="T7" fmla="*/ 0 h 550"/>
                  <a:gd name="T8" fmla="*/ 0 w 621"/>
                  <a:gd name="T9" fmla="*/ 0 h 550"/>
                  <a:gd name="T10" fmla="*/ 0 w 621"/>
                  <a:gd name="T11" fmla="*/ 0 h 550"/>
                  <a:gd name="T12" fmla="*/ 0 w 621"/>
                  <a:gd name="T13" fmla="*/ 0 h 550"/>
                  <a:gd name="T14" fmla="*/ 0 w 621"/>
                  <a:gd name="T15" fmla="*/ 0 h 550"/>
                  <a:gd name="T16" fmla="*/ 0 w 621"/>
                  <a:gd name="T17" fmla="*/ 0 h 550"/>
                  <a:gd name="T18" fmla="*/ 0 w 621"/>
                  <a:gd name="T19" fmla="*/ 0 h 550"/>
                  <a:gd name="T20" fmla="*/ 0 w 621"/>
                  <a:gd name="T21" fmla="*/ 0 h 550"/>
                  <a:gd name="T22" fmla="*/ 0 w 621"/>
                  <a:gd name="T23" fmla="*/ 0 h 550"/>
                  <a:gd name="T24" fmla="*/ 0 w 621"/>
                  <a:gd name="T25" fmla="*/ 0 h 550"/>
                  <a:gd name="T26" fmla="*/ 0 w 621"/>
                  <a:gd name="T27" fmla="*/ 0 h 550"/>
                  <a:gd name="T28" fmla="*/ 0 w 621"/>
                  <a:gd name="T29" fmla="*/ 0 h 550"/>
                  <a:gd name="T30" fmla="*/ 0 w 621"/>
                  <a:gd name="T31" fmla="*/ 0 h 550"/>
                  <a:gd name="T32" fmla="*/ 0 w 621"/>
                  <a:gd name="T33" fmla="*/ 0 h 550"/>
                  <a:gd name="T34" fmla="*/ 0 w 621"/>
                  <a:gd name="T35" fmla="*/ 0 h 550"/>
                  <a:gd name="T36" fmla="*/ 0 w 621"/>
                  <a:gd name="T37" fmla="*/ 0 h 550"/>
                  <a:gd name="T38" fmla="*/ 0 w 621"/>
                  <a:gd name="T39" fmla="*/ 0 h 550"/>
                  <a:gd name="T40" fmla="*/ 0 w 621"/>
                  <a:gd name="T41" fmla="*/ 0 h 550"/>
                  <a:gd name="T42" fmla="*/ 0 w 621"/>
                  <a:gd name="T43" fmla="*/ 0 h 550"/>
                  <a:gd name="T44" fmla="*/ 0 w 621"/>
                  <a:gd name="T45" fmla="*/ 0 h 550"/>
                  <a:gd name="T46" fmla="*/ 0 w 621"/>
                  <a:gd name="T47" fmla="*/ 0 h 550"/>
                  <a:gd name="T48" fmla="*/ 0 w 621"/>
                  <a:gd name="T49" fmla="*/ 0 h 550"/>
                  <a:gd name="T50" fmla="*/ 0 w 621"/>
                  <a:gd name="T51" fmla="*/ 0 h 550"/>
                  <a:gd name="T52" fmla="*/ 0 w 621"/>
                  <a:gd name="T53" fmla="*/ 0 h 550"/>
                  <a:gd name="T54" fmla="*/ 0 w 621"/>
                  <a:gd name="T55" fmla="*/ 0 h 550"/>
                  <a:gd name="T56" fmla="*/ 0 w 621"/>
                  <a:gd name="T57" fmla="*/ 0 h 550"/>
                  <a:gd name="T58" fmla="*/ 0 w 621"/>
                  <a:gd name="T59" fmla="*/ 0 h 550"/>
                  <a:gd name="T60" fmla="*/ 0 w 621"/>
                  <a:gd name="T61" fmla="*/ 0 h 550"/>
                  <a:gd name="T62" fmla="*/ 0 w 621"/>
                  <a:gd name="T63" fmla="*/ 0 h 550"/>
                  <a:gd name="T64" fmla="*/ 0 w 621"/>
                  <a:gd name="T65" fmla="*/ 0 h 550"/>
                  <a:gd name="T66" fmla="*/ 0 w 621"/>
                  <a:gd name="T67" fmla="*/ 0 h 550"/>
                  <a:gd name="T68" fmla="*/ 0 w 621"/>
                  <a:gd name="T69" fmla="*/ 0 h 550"/>
                  <a:gd name="T70" fmla="*/ 0 w 621"/>
                  <a:gd name="T71" fmla="*/ 0 h 550"/>
                  <a:gd name="T72" fmla="*/ 0 w 621"/>
                  <a:gd name="T73" fmla="*/ 0 h 550"/>
                  <a:gd name="T74" fmla="*/ 0 w 621"/>
                  <a:gd name="T75" fmla="*/ 0 h 550"/>
                  <a:gd name="T76" fmla="*/ 0 w 621"/>
                  <a:gd name="T77" fmla="*/ 0 h 550"/>
                  <a:gd name="T78" fmla="*/ 0 w 621"/>
                  <a:gd name="T79" fmla="*/ 0 h 550"/>
                  <a:gd name="T80" fmla="*/ 0 w 621"/>
                  <a:gd name="T81" fmla="*/ 0 h 550"/>
                  <a:gd name="T82" fmla="*/ 0 w 621"/>
                  <a:gd name="T83" fmla="*/ 0 h 550"/>
                  <a:gd name="T84" fmla="*/ 0 w 621"/>
                  <a:gd name="T85" fmla="*/ 0 h 550"/>
                  <a:gd name="T86" fmla="*/ 0 w 621"/>
                  <a:gd name="T87" fmla="*/ 0 h 550"/>
                  <a:gd name="T88" fmla="*/ 0 w 621"/>
                  <a:gd name="T89" fmla="*/ 0 h 550"/>
                  <a:gd name="T90" fmla="*/ 0 w 621"/>
                  <a:gd name="T91" fmla="*/ 0 h 550"/>
                  <a:gd name="T92" fmla="*/ 0 w 621"/>
                  <a:gd name="T93" fmla="*/ 0 h 550"/>
                  <a:gd name="T94" fmla="*/ 0 w 621"/>
                  <a:gd name="T95" fmla="*/ 0 h 550"/>
                  <a:gd name="T96" fmla="*/ 0 w 621"/>
                  <a:gd name="T97" fmla="*/ 0 h 5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21" h="550">
                    <a:moveTo>
                      <a:pt x="0" y="0"/>
                    </a:moveTo>
                    <a:lnTo>
                      <a:pt x="15" y="22"/>
                    </a:lnTo>
                    <a:lnTo>
                      <a:pt x="34" y="44"/>
                    </a:lnTo>
                    <a:lnTo>
                      <a:pt x="56" y="67"/>
                    </a:lnTo>
                    <a:lnTo>
                      <a:pt x="80" y="89"/>
                    </a:lnTo>
                    <a:lnTo>
                      <a:pt x="107" y="112"/>
                    </a:lnTo>
                    <a:lnTo>
                      <a:pt x="136" y="134"/>
                    </a:lnTo>
                    <a:lnTo>
                      <a:pt x="166" y="156"/>
                    </a:lnTo>
                    <a:lnTo>
                      <a:pt x="197" y="179"/>
                    </a:lnTo>
                    <a:lnTo>
                      <a:pt x="230" y="199"/>
                    </a:lnTo>
                    <a:lnTo>
                      <a:pt x="262" y="220"/>
                    </a:lnTo>
                    <a:lnTo>
                      <a:pt x="295" y="239"/>
                    </a:lnTo>
                    <a:lnTo>
                      <a:pt x="327" y="256"/>
                    </a:lnTo>
                    <a:lnTo>
                      <a:pt x="360" y="273"/>
                    </a:lnTo>
                    <a:lnTo>
                      <a:pt x="391" y="288"/>
                    </a:lnTo>
                    <a:lnTo>
                      <a:pt x="420" y="301"/>
                    </a:lnTo>
                    <a:lnTo>
                      <a:pt x="447" y="313"/>
                    </a:lnTo>
                    <a:lnTo>
                      <a:pt x="453" y="329"/>
                    </a:lnTo>
                    <a:lnTo>
                      <a:pt x="460" y="345"/>
                    </a:lnTo>
                    <a:lnTo>
                      <a:pt x="467" y="362"/>
                    </a:lnTo>
                    <a:lnTo>
                      <a:pt x="476" y="379"/>
                    </a:lnTo>
                    <a:lnTo>
                      <a:pt x="485" y="396"/>
                    </a:lnTo>
                    <a:lnTo>
                      <a:pt x="495" y="412"/>
                    </a:lnTo>
                    <a:lnTo>
                      <a:pt x="506" y="430"/>
                    </a:lnTo>
                    <a:lnTo>
                      <a:pt x="518" y="447"/>
                    </a:lnTo>
                    <a:lnTo>
                      <a:pt x="528" y="460"/>
                    </a:lnTo>
                    <a:lnTo>
                      <a:pt x="538" y="472"/>
                    </a:lnTo>
                    <a:lnTo>
                      <a:pt x="551" y="485"/>
                    </a:lnTo>
                    <a:lnTo>
                      <a:pt x="562" y="498"/>
                    </a:lnTo>
                    <a:lnTo>
                      <a:pt x="576" y="511"/>
                    </a:lnTo>
                    <a:lnTo>
                      <a:pt x="590" y="523"/>
                    </a:lnTo>
                    <a:lnTo>
                      <a:pt x="604" y="537"/>
                    </a:lnTo>
                    <a:lnTo>
                      <a:pt x="621" y="550"/>
                    </a:lnTo>
                    <a:lnTo>
                      <a:pt x="582" y="531"/>
                    </a:lnTo>
                    <a:lnTo>
                      <a:pt x="542" y="511"/>
                    </a:lnTo>
                    <a:lnTo>
                      <a:pt x="500" y="488"/>
                    </a:lnTo>
                    <a:lnTo>
                      <a:pt x="457" y="464"/>
                    </a:lnTo>
                    <a:lnTo>
                      <a:pt x="413" y="436"/>
                    </a:lnTo>
                    <a:lnTo>
                      <a:pt x="370" y="407"/>
                    </a:lnTo>
                    <a:lnTo>
                      <a:pt x="327" y="376"/>
                    </a:lnTo>
                    <a:lnTo>
                      <a:pt x="284" y="342"/>
                    </a:lnTo>
                    <a:lnTo>
                      <a:pt x="241" y="308"/>
                    </a:lnTo>
                    <a:lnTo>
                      <a:pt x="201" y="270"/>
                    </a:lnTo>
                    <a:lnTo>
                      <a:pt x="161" y="230"/>
                    </a:lnTo>
                    <a:lnTo>
                      <a:pt x="124" y="188"/>
                    </a:lnTo>
                    <a:lnTo>
                      <a:pt x="89" y="144"/>
                    </a:lnTo>
                    <a:lnTo>
                      <a:pt x="56" y="98"/>
                    </a:lnTo>
                    <a:lnTo>
                      <a:pt x="26" y="50"/>
                    </a:lnTo>
                    <a:lnTo>
                      <a:pt x="0" y="0"/>
                    </a:lnTo>
                    <a:close/>
                  </a:path>
                </a:pathLst>
              </a:custGeom>
              <a:solidFill>
                <a:srgbClr val="8AD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9" name="Freeform 36"/>
              <p:cNvSpPr>
                <a:spLocks/>
              </p:cNvSpPr>
              <p:nvPr/>
            </p:nvSpPr>
            <p:spPr bwMode="auto">
              <a:xfrm>
                <a:off x="4063" y="4011"/>
                <a:ext cx="107" cy="58"/>
              </a:xfrm>
              <a:custGeom>
                <a:avLst/>
                <a:gdLst>
                  <a:gd name="T0" fmla="*/ 0 w 452"/>
                  <a:gd name="T1" fmla="*/ 0 h 296"/>
                  <a:gd name="T2" fmla="*/ 0 w 452"/>
                  <a:gd name="T3" fmla="*/ 0 h 296"/>
                  <a:gd name="T4" fmla="*/ 0 w 452"/>
                  <a:gd name="T5" fmla="*/ 0 h 296"/>
                  <a:gd name="T6" fmla="*/ 0 w 452"/>
                  <a:gd name="T7" fmla="*/ 0 h 296"/>
                  <a:gd name="T8" fmla="*/ 0 w 452"/>
                  <a:gd name="T9" fmla="*/ 0 h 296"/>
                  <a:gd name="T10" fmla="*/ 0 w 452"/>
                  <a:gd name="T11" fmla="*/ 0 h 296"/>
                  <a:gd name="T12" fmla="*/ 0 w 452"/>
                  <a:gd name="T13" fmla="*/ 0 h 296"/>
                  <a:gd name="T14" fmla="*/ 0 w 452"/>
                  <a:gd name="T15" fmla="*/ 0 h 296"/>
                  <a:gd name="T16" fmla="*/ 0 w 452"/>
                  <a:gd name="T17" fmla="*/ 0 h 296"/>
                  <a:gd name="T18" fmla="*/ 0 w 452"/>
                  <a:gd name="T19" fmla="*/ 0 h 296"/>
                  <a:gd name="T20" fmla="*/ 0 w 452"/>
                  <a:gd name="T21" fmla="*/ 0 h 296"/>
                  <a:gd name="T22" fmla="*/ 0 w 452"/>
                  <a:gd name="T23" fmla="*/ 0 h 296"/>
                  <a:gd name="T24" fmla="*/ 0 w 452"/>
                  <a:gd name="T25" fmla="*/ 0 h 296"/>
                  <a:gd name="T26" fmla="*/ 0 w 452"/>
                  <a:gd name="T27" fmla="*/ 0 h 296"/>
                  <a:gd name="T28" fmla="*/ 0 w 452"/>
                  <a:gd name="T29" fmla="*/ 0 h 296"/>
                  <a:gd name="T30" fmla="*/ 0 w 452"/>
                  <a:gd name="T31" fmla="*/ 0 h 296"/>
                  <a:gd name="T32" fmla="*/ 0 w 452"/>
                  <a:gd name="T33" fmla="*/ 0 h 296"/>
                  <a:gd name="T34" fmla="*/ 0 w 452"/>
                  <a:gd name="T35" fmla="*/ 0 h 296"/>
                  <a:gd name="T36" fmla="*/ 0 w 452"/>
                  <a:gd name="T37" fmla="*/ 0 h 296"/>
                  <a:gd name="T38" fmla="*/ 0 w 452"/>
                  <a:gd name="T39" fmla="*/ 0 h 296"/>
                  <a:gd name="T40" fmla="*/ 0 w 452"/>
                  <a:gd name="T41" fmla="*/ 0 h 296"/>
                  <a:gd name="T42" fmla="*/ 0 w 452"/>
                  <a:gd name="T43" fmla="*/ 0 h 296"/>
                  <a:gd name="T44" fmla="*/ 0 w 452"/>
                  <a:gd name="T45" fmla="*/ 0 h 296"/>
                  <a:gd name="T46" fmla="*/ 0 w 452"/>
                  <a:gd name="T47" fmla="*/ 0 h 296"/>
                  <a:gd name="T48" fmla="*/ 0 w 452"/>
                  <a:gd name="T49" fmla="*/ 0 h 296"/>
                  <a:gd name="T50" fmla="*/ 0 w 452"/>
                  <a:gd name="T51" fmla="*/ 0 h 296"/>
                  <a:gd name="T52" fmla="*/ 0 w 452"/>
                  <a:gd name="T53" fmla="*/ 0 h 296"/>
                  <a:gd name="T54" fmla="*/ 0 w 452"/>
                  <a:gd name="T55" fmla="*/ 0 h 296"/>
                  <a:gd name="T56" fmla="*/ 0 w 452"/>
                  <a:gd name="T57" fmla="*/ 0 h 296"/>
                  <a:gd name="T58" fmla="*/ 0 w 452"/>
                  <a:gd name="T59" fmla="*/ 0 h 296"/>
                  <a:gd name="T60" fmla="*/ 0 w 452"/>
                  <a:gd name="T61" fmla="*/ 0 h 296"/>
                  <a:gd name="T62" fmla="*/ 0 w 452"/>
                  <a:gd name="T63" fmla="*/ 0 h 296"/>
                  <a:gd name="T64" fmla="*/ 0 w 452"/>
                  <a:gd name="T65" fmla="*/ 0 h 296"/>
                  <a:gd name="T66" fmla="*/ 0 w 452"/>
                  <a:gd name="T67" fmla="*/ 0 h 296"/>
                  <a:gd name="T68" fmla="*/ 0 w 452"/>
                  <a:gd name="T69" fmla="*/ 0 h 296"/>
                  <a:gd name="T70" fmla="*/ 0 w 452"/>
                  <a:gd name="T71" fmla="*/ 0 h 296"/>
                  <a:gd name="T72" fmla="*/ 0 w 452"/>
                  <a:gd name="T73" fmla="*/ 0 h 296"/>
                  <a:gd name="T74" fmla="*/ 0 w 452"/>
                  <a:gd name="T75" fmla="*/ 0 h 296"/>
                  <a:gd name="T76" fmla="*/ 0 w 452"/>
                  <a:gd name="T77" fmla="*/ 0 h 296"/>
                  <a:gd name="T78" fmla="*/ 0 w 452"/>
                  <a:gd name="T79" fmla="*/ 0 h 296"/>
                  <a:gd name="T80" fmla="*/ 0 w 452"/>
                  <a:gd name="T81" fmla="*/ 0 h 296"/>
                  <a:gd name="T82" fmla="*/ 0 w 452"/>
                  <a:gd name="T83" fmla="*/ 0 h 296"/>
                  <a:gd name="T84" fmla="*/ 0 w 452"/>
                  <a:gd name="T85" fmla="*/ 0 h 296"/>
                  <a:gd name="T86" fmla="*/ 0 w 452"/>
                  <a:gd name="T87" fmla="*/ 0 h 296"/>
                  <a:gd name="T88" fmla="*/ 0 w 452"/>
                  <a:gd name="T89" fmla="*/ 0 h 296"/>
                  <a:gd name="T90" fmla="*/ 0 w 452"/>
                  <a:gd name="T91" fmla="*/ 0 h 296"/>
                  <a:gd name="T92" fmla="*/ 0 w 452"/>
                  <a:gd name="T93" fmla="*/ 0 h 296"/>
                  <a:gd name="T94" fmla="*/ 0 w 452"/>
                  <a:gd name="T95" fmla="*/ 0 h 296"/>
                  <a:gd name="T96" fmla="*/ 0 w 452"/>
                  <a:gd name="T97" fmla="*/ 0 h 296"/>
                  <a:gd name="T98" fmla="*/ 0 w 452"/>
                  <a:gd name="T99" fmla="*/ 0 h 296"/>
                  <a:gd name="T100" fmla="*/ 0 w 452"/>
                  <a:gd name="T101" fmla="*/ 0 h 296"/>
                  <a:gd name="T102" fmla="*/ 0 w 452"/>
                  <a:gd name="T103" fmla="*/ 0 h 296"/>
                  <a:gd name="T104" fmla="*/ 0 w 452"/>
                  <a:gd name="T105" fmla="*/ 0 h 296"/>
                  <a:gd name="T106" fmla="*/ 0 w 452"/>
                  <a:gd name="T107" fmla="*/ 0 h 296"/>
                  <a:gd name="T108" fmla="*/ 0 w 452"/>
                  <a:gd name="T109" fmla="*/ 0 h 296"/>
                  <a:gd name="T110" fmla="*/ 0 w 452"/>
                  <a:gd name="T111" fmla="*/ 0 h 296"/>
                  <a:gd name="T112" fmla="*/ 0 w 452"/>
                  <a:gd name="T113" fmla="*/ 0 h 296"/>
                  <a:gd name="T114" fmla="*/ 0 w 452"/>
                  <a:gd name="T115" fmla="*/ 0 h 296"/>
                  <a:gd name="T116" fmla="*/ 0 w 452"/>
                  <a:gd name="T117" fmla="*/ 0 h 296"/>
                  <a:gd name="T118" fmla="*/ 0 w 452"/>
                  <a:gd name="T119" fmla="*/ 0 h 296"/>
                  <a:gd name="T120" fmla="*/ 0 w 452"/>
                  <a:gd name="T121" fmla="*/ 0 h 296"/>
                  <a:gd name="T122" fmla="*/ 0 w 452"/>
                  <a:gd name="T123" fmla="*/ 0 h 296"/>
                  <a:gd name="T124" fmla="*/ 0 w 452"/>
                  <a:gd name="T125" fmla="*/ 0 h 2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296">
                    <a:moveTo>
                      <a:pt x="452" y="296"/>
                    </a:moveTo>
                    <a:lnTo>
                      <a:pt x="432" y="295"/>
                    </a:lnTo>
                    <a:lnTo>
                      <a:pt x="411" y="294"/>
                    </a:lnTo>
                    <a:lnTo>
                      <a:pt x="389" y="291"/>
                    </a:lnTo>
                    <a:lnTo>
                      <a:pt x="366" y="289"/>
                    </a:lnTo>
                    <a:lnTo>
                      <a:pt x="342" y="284"/>
                    </a:lnTo>
                    <a:lnTo>
                      <a:pt x="317" y="279"/>
                    </a:lnTo>
                    <a:lnTo>
                      <a:pt x="292" y="271"/>
                    </a:lnTo>
                    <a:lnTo>
                      <a:pt x="266" y="261"/>
                    </a:lnTo>
                    <a:lnTo>
                      <a:pt x="251" y="255"/>
                    </a:lnTo>
                    <a:lnTo>
                      <a:pt x="236" y="249"/>
                    </a:lnTo>
                    <a:lnTo>
                      <a:pt x="221" y="241"/>
                    </a:lnTo>
                    <a:lnTo>
                      <a:pt x="206" y="234"/>
                    </a:lnTo>
                    <a:lnTo>
                      <a:pt x="190" y="226"/>
                    </a:lnTo>
                    <a:lnTo>
                      <a:pt x="174" y="217"/>
                    </a:lnTo>
                    <a:lnTo>
                      <a:pt x="159" y="209"/>
                    </a:lnTo>
                    <a:lnTo>
                      <a:pt x="143" y="199"/>
                    </a:lnTo>
                    <a:lnTo>
                      <a:pt x="128" y="189"/>
                    </a:lnTo>
                    <a:lnTo>
                      <a:pt x="113" y="179"/>
                    </a:lnTo>
                    <a:lnTo>
                      <a:pt x="98" y="166"/>
                    </a:lnTo>
                    <a:lnTo>
                      <a:pt x="83" y="155"/>
                    </a:lnTo>
                    <a:lnTo>
                      <a:pt x="69" y="142"/>
                    </a:lnTo>
                    <a:lnTo>
                      <a:pt x="56" y="129"/>
                    </a:lnTo>
                    <a:lnTo>
                      <a:pt x="44" y="115"/>
                    </a:lnTo>
                    <a:lnTo>
                      <a:pt x="33" y="100"/>
                    </a:lnTo>
                    <a:lnTo>
                      <a:pt x="21" y="78"/>
                    </a:lnTo>
                    <a:lnTo>
                      <a:pt x="15" y="53"/>
                    </a:lnTo>
                    <a:lnTo>
                      <a:pt x="9" y="26"/>
                    </a:lnTo>
                    <a:lnTo>
                      <a:pt x="0" y="0"/>
                    </a:lnTo>
                    <a:lnTo>
                      <a:pt x="11" y="4"/>
                    </a:lnTo>
                    <a:lnTo>
                      <a:pt x="23" y="9"/>
                    </a:lnTo>
                    <a:lnTo>
                      <a:pt x="34" y="13"/>
                    </a:lnTo>
                    <a:lnTo>
                      <a:pt x="46" y="16"/>
                    </a:lnTo>
                    <a:lnTo>
                      <a:pt x="58" y="19"/>
                    </a:lnTo>
                    <a:lnTo>
                      <a:pt x="70" y="23"/>
                    </a:lnTo>
                    <a:lnTo>
                      <a:pt x="83" y="26"/>
                    </a:lnTo>
                    <a:lnTo>
                      <a:pt x="95" y="29"/>
                    </a:lnTo>
                    <a:lnTo>
                      <a:pt x="109" y="33"/>
                    </a:lnTo>
                    <a:lnTo>
                      <a:pt x="121" y="35"/>
                    </a:lnTo>
                    <a:lnTo>
                      <a:pt x="134" y="39"/>
                    </a:lnTo>
                    <a:lnTo>
                      <a:pt x="148" y="41"/>
                    </a:lnTo>
                    <a:lnTo>
                      <a:pt x="161" y="44"/>
                    </a:lnTo>
                    <a:lnTo>
                      <a:pt x="174" y="46"/>
                    </a:lnTo>
                    <a:lnTo>
                      <a:pt x="188" y="49"/>
                    </a:lnTo>
                    <a:lnTo>
                      <a:pt x="201" y="51"/>
                    </a:lnTo>
                    <a:lnTo>
                      <a:pt x="218" y="54"/>
                    </a:lnTo>
                    <a:lnTo>
                      <a:pt x="233" y="56"/>
                    </a:lnTo>
                    <a:lnTo>
                      <a:pt x="249" y="59"/>
                    </a:lnTo>
                    <a:lnTo>
                      <a:pt x="265" y="60"/>
                    </a:lnTo>
                    <a:lnTo>
                      <a:pt x="281" y="63"/>
                    </a:lnTo>
                    <a:lnTo>
                      <a:pt x="296" y="65"/>
                    </a:lnTo>
                    <a:lnTo>
                      <a:pt x="312" y="66"/>
                    </a:lnTo>
                    <a:lnTo>
                      <a:pt x="329" y="68"/>
                    </a:lnTo>
                    <a:lnTo>
                      <a:pt x="345" y="70"/>
                    </a:lnTo>
                    <a:lnTo>
                      <a:pt x="360" y="71"/>
                    </a:lnTo>
                    <a:lnTo>
                      <a:pt x="376" y="73"/>
                    </a:lnTo>
                    <a:lnTo>
                      <a:pt x="391" y="74"/>
                    </a:lnTo>
                    <a:lnTo>
                      <a:pt x="407" y="74"/>
                    </a:lnTo>
                    <a:lnTo>
                      <a:pt x="422" y="75"/>
                    </a:lnTo>
                    <a:lnTo>
                      <a:pt x="437" y="76"/>
                    </a:lnTo>
                    <a:lnTo>
                      <a:pt x="452" y="76"/>
                    </a:lnTo>
                    <a:lnTo>
                      <a:pt x="452" y="180"/>
                    </a:lnTo>
                    <a:lnTo>
                      <a:pt x="452" y="296"/>
                    </a:lnTo>
                    <a:close/>
                  </a:path>
                </a:pathLst>
              </a:custGeom>
              <a:solidFill>
                <a:srgbClr val="8AD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0" name="Freeform 37"/>
              <p:cNvSpPr>
                <a:spLocks/>
              </p:cNvSpPr>
              <p:nvPr/>
            </p:nvSpPr>
            <p:spPr bwMode="auto">
              <a:xfrm>
                <a:off x="4170" y="4015"/>
                <a:ext cx="97" cy="54"/>
              </a:xfrm>
              <a:custGeom>
                <a:avLst/>
                <a:gdLst>
                  <a:gd name="T0" fmla="*/ 0 w 437"/>
                  <a:gd name="T1" fmla="*/ 0 h 283"/>
                  <a:gd name="T2" fmla="*/ 0 w 437"/>
                  <a:gd name="T3" fmla="*/ 0 h 283"/>
                  <a:gd name="T4" fmla="*/ 0 w 437"/>
                  <a:gd name="T5" fmla="*/ 0 h 283"/>
                  <a:gd name="T6" fmla="*/ 0 w 437"/>
                  <a:gd name="T7" fmla="*/ 0 h 283"/>
                  <a:gd name="T8" fmla="*/ 0 w 437"/>
                  <a:gd name="T9" fmla="*/ 0 h 283"/>
                  <a:gd name="T10" fmla="*/ 0 w 437"/>
                  <a:gd name="T11" fmla="*/ 0 h 283"/>
                  <a:gd name="T12" fmla="*/ 0 w 437"/>
                  <a:gd name="T13" fmla="*/ 0 h 283"/>
                  <a:gd name="T14" fmla="*/ 0 w 437"/>
                  <a:gd name="T15" fmla="*/ 0 h 283"/>
                  <a:gd name="T16" fmla="*/ 0 w 437"/>
                  <a:gd name="T17" fmla="*/ 0 h 283"/>
                  <a:gd name="T18" fmla="*/ 0 w 437"/>
                  <a:gd name="T19" fmla="*/ 0 h 283"/>
                  <a:gd name="T20" fmla="*/ 0 w 437"/>
                  <a:gd name="T21" fmla="*/ 0 h 283"/>
                  <a:gd name="T22" fmla="*/ 0 w 437"/>
                  <a:gd name="T23" fmla="*/ 0 h 283"/>
                  <a:gd name="T24" fmla="*/ 0 w 437"/>
                  <a:gd name="T25" fmla="*/ 0 h 283"/>
                  <a:gd name="T26" fmla="*/ 0 w 437"/>
                  <a:gd name="T27" fmla="*/ 0 h 283"/>
                  <a:gd name="T28" fmla="*/ 0 w 437"/>
                  <a:gd name="T29" fmla="*/ 0 h 283"/>
                  <a:gd name="T30" fmla="*/ 0 w 437"/>
                  <a:gd name="T31" fmla="*/ 0 h 283"/>
                  <a:gd name="T32" fmla="*/ 0 w 437"/>
                  <a:gd name="T33" fmla="*/ 0 h 283"/>
                  <a:gd name="T34" fmla="*/ 0 w 437"/>
                  <a:gd name="T35" fmla="*/ 0 h 283"/>
                  <a:gd name="T36" fmla="*/ 0 w 437"/>
                  <a:gd name="T37" fmla="*/ 0 h 283"/>
                  <a:gd name="T38" fmla="*/ 0 w 437"/>
                  <a:gd name="T39" fmla="*/ 0 h 283"/>
                  <a:gd name="T40" fmla="*/ 0 w 437"/>
                  <a:gd name="T41" fmla="*/ 0 h 283"/>
                  <a:gd name="T42" fmla="*/ 0 w 437"/>
                  <a:gd name="T43" fmla="*/ 0 h 283"/>
                  <a:gd name="T44" fmla="*/ 0 w 437"/>
                  <a:gd name="T45" fmla="*/ 0 h 283"/>
                  <a:gd name="T46" fmla="*/ 0 w 437"/>
                  <a:gd name="T47" fmla="*/ 0 h 283"/>
                  <a:gd name="T48" fmla="*/ 0 w 437"/>
                  <a:gd name="T49" fmla="*/ 0 h 283"/>
                  <a:gd name="T50" fmla="*/ 0 w 437"/>
                  <a:gd name="T51" fmla="*/ 0 h 283"/>
                  <a:gd name="T52" fmla="*/ 0 w 437"/>
                  <a:gd name="T53" fmla="*/ 0 h 283"/>
                  <a:gd name="T54" fmla="*/ 0 w 437"/>
                  <a:gd name="T55" fmla="*/ 0 h 283"/>
                  <a:gd name="T56" fmla="*/ 0 w 437"/>
                  <a:gd name="T57" fmla="*/ 0 h 283"/>
                  <a:gd name="T58" fmla="*/ 0 w 437"/>
                  <a:gd name="T59" fmla="*/ 0 h 283"/>
                  <a:gd name="T60" fmla="*/ 0 w 437"/>
                  <a:gd name="T61" fmla="*/ 0 h 283"/>
                  <a:gd name="T62" fmla="*/ 0 w 437"/>
                  <a:gd name="T63" fmla="*/ 0 h 283"/>
                  <a:gd name="T64" fmla="*/ 0 w 437"/>
                  <a:gd name="T65" fmla="*/ 0 h 283"/>
                  <a:gd name="T66" fmla="*/ 0 w 437"/>
                  <a:gd name="T67" fmla="*/ 0 h 283"/>
                  <a:gd name="T68" fmla="*/ 0 w 437"/>
                  <a:gd name="T69" fmla="*/ 0 h 283"/>
                  <a:gd name="T70" fmla="*/ 0 w 437"/>
                  <a:gd name="T71" fmla="*/ 0 h 283"/>
                  <a:gd name="T72" fmla="*/ 0 w 437"/>
                  <a:gd name="T73" fmla="*/ 0 h 283"/>
                  <a:gd name="T74" fmla="*/ 0 w 437"/>
                  <a:gd name="T75" fmla="*/ 0 h 283"/>
                  <a:gd name="T76" fmla="*/ 0 w 437"/>
                  <a:gd name="T77" fmla="*/ 0 h 283"/>
                  <a:gd name="T78" fmla="*/ 0 w 437"/>
                  <a:gd name="T79" fmla="*/ 0 h 283"/>
                  <a:gd name="T80" fmla="*/ 0 w 437"/>
                  <a:gd name="T81" fmla="*/ 0 h 283"/>
                  <a:gd name="T82" fmla="*/ 0 w 437"/>
                  <a:gd name="T83" fmla="*/ 0 h 283"/>
                  <a:gd name="T84" fmla="*/ 0 w 437"/>
                  <a:gd name="T85" fmla="*/ 0 h 283"/>
                  <a:gd name="T86" fmla="*/ 0 w 437"/>
                  <a:gd name="T87" fmla="*/ 0 h 283"/>
                  <a:gd name="T88" fmla="*/ 0 w 437"/>
                  <a:gd name="T89" fmla="*/ 0 h 283"/>
                  <a:gd name="T90" fmla="*/ 0 w 437"/>
                  <a:gd name="T91" fmla="*/ 0 h 283"/>
                  <a:gd name="T92" fmla="*/ 0 w 437"/>
                  <a:gd name="T93" fmla="*/ 0 h 283"/>
                  <a:gd name="T94" fmla="*/ 0 w 437"/>
                  <a:gd name="T95" fmla="*/ 0 h 283"/>
                  <a:gd name="T96" fmla="*/ 0 w 437"/>
                  <a:gd name="T97" fmla="*/ 0 h 283"/>
                  <a:gd name="T98" fmla="*/ 0 w 437"/>
                  <a:gd name="T99" fmla="*/ 0 h 283"/>
                  <a:gd name="T100" fmla="*/ 0 w 437"/>
                  <a:gd name="T101" fmla="*/ 0 h 2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7" h="283">
                    <a:moveTo>
                      <a:pt x="185" y="248"/>
                    </a:moveTo>
                    <a:lnTo>
                      <a:pt x="159" y="257"/>
                    </a:lnTo>
                    <a:lnTo>
                      <a:pt x="134" y="264"/>
                    </a:lnTo>
                    <a:lnTo>
                      <a:pt x="110" y="271"/>
                    </a:lnTo>
                    <a:lnTo>
                      <a:pt x="86" y="274"/>
                    </a:lnTo>
                    <a:lnTo>
                      <a:pt x="64" y="278"/>
                    </a:lnTo>
                    <a:lnTo>
                      <a:pt x="41" y="281"/>
                    </a:lnTo>
                    <a:lnTo>
                      <a:pt x="20" y="282"/>
                    </a:lnTo>
                    <a:lnTo>
                      <a:pt x="0" y="283"/>
                    </a:lnTo>
                    <a:lnTo>
                      <a:pt x="0" y="174"/>
                    </a:lnTo>
                    <a:lnTo>
                      <a:pt x="0" y="63"/>
                    </a:lnTo>
                    <a:lnTo>
                      <a:pt x="27" y="62"/>
                    </a:lnTo>
                    <a:lnTo>
                      <a:pt x="55" y="61"/>
                    </a:lnTo>
                    <a:lnTo>
                      <a:pt x="84" y="58"/>
                    </a:lnTo>
                    <a:lnTo>
                      <a:pt x="111" y="56"/>
                    </a:lnTo>
                    <a:lnTo>
                      <a:pt x="140" y="53"/>
                    </a:lnTo>
                    <a:lnTo>
                      <a:pt x="167" y="50"/>
                    </a:lnTo>
                    <a:lnTo>
                      <a:pt x="196" y="47"/>
                    </a:lnTo>
                    <a:lnTo>
                      <a:pt x="223" y="42"/>
                    </a:lnTo>
                    <a:lnTo>
                      <a:pt x="251" y="38"/>
                    </a:lnTo>
                    <a:lnTo>
                      <a:pt x="280" y="33"/>
                    </a:lnTo>
                    <a:lnTo>
                      <a:pt x="306" y="28"/>
                    </a:lnTo>
                    <a:lnTo>
                      <a:pt x="333" y="23"/>
                    </a:lnTo>
                    <a:lnTo>
                      <a:pt x="360" y="18"/>
                    </a:lnTo>
                    <a:lnTo>
                      <a:pt x="386" y="12"/>
                    </a:lnTo>
                    <a:lnTo>
                      <a:pt x="412" y="6"/>
                    </a:lnTo>
                    <a:lnTo>
                      <a:pt x="437" y="0"/>
                    </a:lnTo>
                    <a:lnTo>
                      <a:pt x="432" y="10"/>
                    </a:lnTo>
                    <a:lnTo>
                      <a:pt x="427" y="20"/>
                    </a:lnTo>
                    <a:lnTo>
                      <a:pt x="422" y="30"/>
                    </a:lnTo>
                    <a:lnTo>
                      <a:pt x="417" y="40"/>
                    </a:lnTo>
                    <a:lnTo>
                      <a:pt x="411" y="50"/>
                    </a:lnTo>
                    <a:lnTo>
                      <a:pt x="406" y="58"/>
                    </a:lnTo>
                    <a:lnTo>
                      <a:pt x="400" y="68"/>
                    </a:lnTo>
                    <a:lnTo>
                      <a:pt x="393" y="77"/>
                    </a:lnTo>
                    <a:lnTo>
                      <a:pt x="381" y="93"/>
                    </a:lnTo>
                    <a:lnTo>
                      <a:pt x="368" y="110"/>
                    </a:lnTo>
                    <a:lnTo>
                      <a:pt x="356" y="124"/>
                    </a:lnTo>
                    <a:lnTo>
                      <a:pt x="342" y="139"/>
                    </a:lnTo>
                    <a:lnTo>
                      <a:pt x="328" y="152"/>
                    </a:lnTo>
                    <a:lnTo>
                      <a:pt x="315" y="166"/>
                    </a:lnTo>
                    <a:lnTo>
                      <a:pt x="300" y="177"/>
                    </a:lnTo>
                    <a:lnTo>
                      <a:pt x="286" y="188"/>
                    </a:lnTo>
                    <a:lnTo>
                      <a:pt x="272" y="198"/>
                    </a:lnTo>
                    <a:lnTo>
                      <a:pt x="258" y="208"/>
                    </a:lnTo>
                    <a:lnTo>
                      <a:pt x="245" y="217"/>
                    </a:lnTo>
                    <a:lnTo>
                      <a:pt x="232" y="224"/>
                    </a:lnTo>
                    <a:lnTo>
                      <a:pt x="220" y="232"/>
                    </a:lnTo>
                    <a:lnTo>
                      <a:pt x="207" y="238"/>
                    </a:lnTo>
                    <a:lnTo>
                      <a:pt x="196" y="243"/>
                    </a:lnTo>
                    <a:lnTo>
                      <a:pt x="185" y="248"/>
                    </a:lnTo>
                    <a:close/>
                  </a:path>
                </a:pathLst>
              </a:custGeom>
              <a:solidFill>
                <a:srgbClr val="8AD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1" name="Freeform 38"/>
              <p:cNvSpPr>
                <a:spLocks/>
              </p:cNvSpPr>
              <p:nvPr/>
            </p:nvSpPr>
            <p:spPr bwMode="auto">
              <a:xfrm>
                <a:off x="4267" y="3934"/>
                <a:ext cx="121" cy="112"/>
              </a:xfrm>
              <a:custGeom>
                <a:avLst/>
                <a:gdLst>
                  <a:gd name="T0" fmla="*/ 0 w 602"/>
                  <a:gd name="T1" fmla="*/ 0 h 538"/>
                  <a:gd name="T2" fmla="*/ 0 w 602"/>
                  <a:gd name="T3" fmla="*/ 0 h 538"/>
                  <a:gd name="T4" fmla="*/ 0 w 602"/>
                  <a:gd name="T5" fmla="*/ 0 h 538"/>
                  <a:gd name="T6" fmla="*/ 0 w 602"/>
                  <a:gd name="T7" fmla="*/ 0 h 538"/>
                  <a:gd name="T8" fmla="*/ 0 w 602"/>
                  <a:gd name="T9" fmla="*/ 0 h 538"/>
                  <a:gd name="T10" fmla="*/ 0 w 602"/>
                  <a:gd name="T11" fmla="*/ 0 h 538"/>
                  <a:gd name="T12" fmla="*/ 0 w 602"/>
                  <a:gd name="T13" fmla="*/ 0 h 538"/>
                  <a:gd name="T14" fmla="*/ 0 w 602"/>
                  <a:gd name="T15" fmla="*/ 0 h 538"/>
                  <a:gd name="T16" fmla="*/ 0 w 602"/>
                  <a:gd name="T17" fmla="*/ 0 h 538"/>
                  <a:gd name="T18" fmla="*/ 0 w 602"/>
                  <a:gd name="T19" fmla="*/ 0 h 538"/>
                  <a:gd name="T20" fmla="*/ 0 w 602"/>
                  <a:gd name="T21" fmla="*/ 0 h 538"/>
                  <a:gd name="T22" fmla="*/ 0 w 602"/>
                  <a:gd name="T23" fmla="*/ 0 h 538"/>
                  <a:gd name="T24" fmla="*/ 0 w 602"/>
                  <a:gd name="T25" fmla="*/ 0 h 538"/>
                  <a:gd name="T26" fmla="*/ 0 w 602"/>
                  <a:gd name="T27" fmla="*/ 0 h 538"/>
                  <a:gd name="T28" fmla="*/ 0 w 602"/>
                  <a:gd name="T29" fmla="*/ 0 h 538"/>
                  <a:gd name="T30" fmla="*/ 0 w 602"/>
                  <a:gd name="T31" fmla="*/ 0 h 538"/>
                  <a:gd name="T32" fmla="*/ 0 w 602"/>
                  <a:gd name="T33" fmla="*/ 0 h 538"/>
                  <a:gd name="T34" fmla="*/ 0 w 602"/>
                  <a:gd name="T35" fmla="*/ 0 h 538"/>
                  <a:gd name="T36" fmla="*/ 0 w 602"/>
                  <a:gd name="T37" fmla="*/ 0 h 538"/>
                  <a:gd name="T38" fmla="*/ 0 w 602"/>
                  <a:gd name="T39" fmla="*/ 0 h 538"/>
                  <a:gd name="T40" fmla="*/ 0 w 602"/>
                  <a:gd name="T41" fmla="*/ 0 h 538"/>
                  <a:gd name="T42" fmla="*/ 0 w 602"/>
                  <a:gd name="T43" fmla="*/ 0 h 538"/>
                  <a:gd name="T44" fmla="*/ 0 w 602"/>
                  <a:gd name="T45" fmla="*/ 0 h 538"/>
                  <a:gd name="T46" fmla="*/ 0 w 602"/>
                  <a:gd name="T47" fmla="*/ 0 h 538"/>
                  <a:gd name="T48" fmla="*/ 0 w 602"/>
                  <a:gd name="T49" fmla="*/ 0 h 538"/>
                  <a:gd name="T50" fmla="*/ 0 w 602"/>
                  <a:gd name="T51" fmla="*/ 0 h 538"/>
                  <a:gd name="T52" fmla="*/ 0 w 602"/>
                  <a:gd name="T53" fmla="*/ 0 h 538"/>
                  <a:gd name="T54" fmla="*/ 0 w 602"/>
                  <a:gd name="T55" fmla="*/ 0 h 538"/>
                  <a:gd name="T56" fmla="*/ 0 w 602"/>
                  <a:gd name="T57" fmla="*/ 0 h 538"/>
                  <a:gd name="T58" fmla="*/ 0 w 602"/>
                  <a:gd name="T59" fmla="*/ 0 h 538"/>
                  <a:gd name="T60" fmla="*/ 0 w 602"/>
                  <a:gd name="T61" fmla="*/ 0 h 538"/>
                  <a:gd name="T62" fmla="*/ 0 w 602"/>
                  <a:gd name="T63" fmla="*/ 0 h 538"/>
                  <a:gd name="T64" fmla="*/ 0 w 602"/>
                  <a:gd name="T65" fmla="*/ 0 h 538"/>
                  <a:gd name="T66" fmla="*/ 0 w 602"/>
                  <a:gd name="T67" fmla="*/ 0 h 538"/>
                  <a:gd name="T68" fmla="*/ 0 w 602"/>
                  <a:gd name="T69" fmla="*/ 0 h 538"/>
                  <a:gd name="T70" fmla="*/ 0 w 602"/>
                  <a:gd name="T71" fmla="*/ 0 h 538"/>
                  <a:gd name="T72" fmla="*/ 0 w 602"/>
                  <a:gd name="T73" fmla="*/ 0 h 538"/>
                  <a:gd name="T74" fmla="*/ 0 w 602"/>
                  <a:gd name="T75" fmla="*/ 0 h 538"/>
                  <a:gd name="T76" fmla="*/ 0 w 602"/>
                  <a:gd name="T77" fmla="*/ 0 h 538"/>
                  <a:gd name="T78" fmla="*/ 0 w 602"/>
                  <a:gd name="T79" fmla="*/ 0 h 538"/>
                  <a:gd name="T80" fmla="*/ 0 w 602"/>
                  <a:gd name="T81" fmla="*/ 0 h 538"/>
                  <a:gd name="T82" fmla="*/ 0 w 602"/>
                  <a:gd name="T83" fmla="*/ 0 h 538"/>
                  <a:gd name="T84" fmla="*/ 0 w 602"/>
                  <a:gd name="T85" fmla="*/ 0 h 538"/>
                  <a:gd name="T86" fmla="*/ 0 w 602"/>
                  <a:gd name="T87" fmla="*/ 0 h 538"/>
                  <a:gd name="T88" fmla="*/ 0 w 602"/>
                  <a:gd name="T89" fmla="*/ 0 h 538"/>
                  <a:gd name="T90" fmla="*/ 0 w 602"/>
                  <a:gd name="T91" fmla="*/ 0 h 538"/>
                  <a:gd name="T92" fmla="*/ 0 w 602"/>
                  <a:gd name="T93" fmla="*/ 0 h 538"/>
                  <a:gd name="T94" fmla="*/ 0 w 602"/>
                  <a:gd name="T95" fmla="*/ 0 h 538"/>
                  <a:gd name="T96" fmla="*/ 0 w 602"/>
                  <a:gd name="T97" fmla="*/ 0 h 5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2" h="538">
                    <a:moveTo>
                      <a:pt x="0" y="538"/>
                    </a:moveTo>
                    <a:lnTo>
                      <a:pt x="14" y="526"/>
                    </a:lnTo>
                    <a:lnTo>
                      <a:pt x="28" y="512"/>
                    </a:lnTo>
                    <a:lnTo>
                      <a:pt x="39" y="500"/>
                    </a:lnTo>
                    <a:lnTo>
                      <a:pt x="50" y="487"/>
                    </a:lnTo>
                    <a:lnTo>
                      <a:pt x="61" y="475"/>
                    </a:lnTo>
                    <a:lnTo>
                      <a:pt x="70" y="462"/>
                    </a:lnTo>
                    <a:lnTo>
                      <a:pt x="79" y="450"/>
                    </a:lnTo>
                    <a:lnTo>
                      <a:pt x="88" y="437"/>
                    </a:lnTo>
                    <a:lnTo>
                      <a:pt x="98" y="421"/>
                    </a:lnTo>
                    <a:lnTo>
                      <a:pt x="108" y="406"/>
                    </a:lnTo>
                    <a:lnTo>
                      <a:pt x="116" y="390"/>
                    </a:lnTo>
                    <a:lnTo>
                      <a:pt x="124" y="375"/>
                    </a:lnTo>
                    <a:lnTo>
                      <a:pt x="133" y="360"/>
                    </a:lnTo>
                    <a:lnTo>
                      <a:pt x="140" y="344"/>
                    </a:lnTo>
                    <a:lnTo>
                      <a:pt x="148" y="329"/>
                    </a:lnTo>
                    <a:lnTo>
                      <a:pt x="155" y="313"/>
                    </a:lnTo>
                    <a:lnTo>
                      <a:pt x="183" y="301"/>
                    </a:lnTo>
                    <a:lnTo>
                      <a:pt x="211" y="288"/>
                    </a:lnTo>
                    <a:lnTo>
                      <a:pt x="243" y="273"/>
                    </a:lnTo>
                    <a:lnTo>
                      <a:pt x="274" y="256"/>
                    </a:lnTo>
                    <a:lnTo>
                      <a:pt x="306" y="239"/>
                    </a:lnTo>
                    <a:lnTo>
                      <a:pt x="340" y="220"/>
                    </a:lnTo>
                    <a:lnTo>
                      <a:pt x="372" y="199"/>
                    </a:lnTo>
                    <a:lnTo>
                      <a:pt x="405" y="179"/>
                    </a:lnTo>
                    <a:lnTo>
                      <a:pt x="436" y="156"/>
                    </a:lnTo>
                    <a:lnTo>
                      <a:pt x="466" y="134"/>
                    </a:lnTo>
                    <a:lnTo>
                      <a:pt x="495" y="112"/>
                    </a:lnTo>
                    <a:lnTo>
                      <a:pt x="521" y="89"/>
                    </a:lnTo>
                    <a:lnTo>
                      <a:pt x="546" y="67"/>
                    </a:lnTo>
                    <a:lnTo>
                      <a:pt x="568" y="44"/>
                    </a:lnTo>
                    <a:lnTo>
                      <a:pt x="587" y="22"/>
                    </a:lnTo>
                    <a:lnTo>
                      <a:pt x="602" y="0"/>
                    </a:lnTo>
                    <a:lnTo>
                      <a:pt x="576" y="50"/>
                    </a:lnTo>
                    <a:lnTo>
                      <a:pt x="547" y="98"/>
                    </a:lnTo>
                    <a:lnTo>
                      <a:pt x="516" y="143"/>
                    </a:lnTo>
                    <a:lnTo>
                      <a:pt x="481" y="186"/>
                    </a:lnTo>
                    <a:lnTo>
                      <a:pt x="446" y="228"/>
                    </a:lnTo>
                    <a:lnTo>
                      <a:pt x="407" y="266"/>
                    </a:lnTo>
                    <a:lnTo>
                      <a:pt x="369" y="303"/>
                    </a:lnTo>
                    <a:lnTo>
                      <a:pt x="327" y="336"/>
                    </a:lnTo>
                    <a:lnTo>
                      <a:pt x="286" y="369"/>
                    </a:lnTo>
                    <a:lnTo>
                      <a:pt x="245" y="400"/>
                    </a:lnTo>
                    <a:lnTo>
                      <a:pt x="203" y="427"/>
                    </a:lnTo>
                    <a:lnTo>
                      <a:pt x="161" y="454"/>
                    </a:lnTo>
                    <a:lnTo>
                      <a:pt x="119" y="477"/>
                    </a:lnTo>
                    <a:lnTo>
                      <a:pt x="79" y="500"/>
                    </a:lnTo>
                    <a:lnTo>
                      <a:pt x="39" y="520"/>
                    </a:lnTo>
                    <a:lnTo>
                      <a:pt x="0" y="538"/>
                    </a:lnTo>
                    <a:close/>
                  </a:path>
                </a:pathLst>
              </a:custGeom>
              <a:solidFill>
                <a:srgbClr val="8AD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2" name="Freeform 39"/>
              <p:cNvSpPr>
                <a:spLocks/>
              </p:cNvSpPr>
              <p:nvPr/>
            </p:nvSpPr>
            <p:spPr bwMode="auto">
              <a:xfrm>
                <a:off x="4304" y="3804"/>
                <a:ext cx="116" cy="166"/>
              </a:xfrm>
              <a:custGeom>
                <a:avLst/>
                <a:gdLst>
                  <a:gd name="T0" fmla="*/ 0 w 554"/>
                  <a:gd name="T1" fmla="*/ 0 h 793"/>
                  <a:gd name="T2" fmla="*/ 0 w 554"/>
                  <a:gd name="T3" fmla="*/ 0 h 793"/>
                  <a:gd name="T4" fmla="*/ 0 w 554"/>
                  <a:gd name="T5" fmla="*/ 0 h 793"/>
                  <a:gd name="T6" fmla="*/ 0 w 554"/>
                  <a:gd name="T7" fmla="*/ 0 h 793"/>
                  <a:gd name="T8" fmla="*/ 0 w 554"/>
                  <a:gd name="T9" fmla="*/ 0 h 793"/>
                  <a:gd name="T10" fmla="*/ 0 w 554"/>
                  <a:gd name="T11" fmla="*/ 0 h 793"/>
                  <a:gd name="T12" fmla="*/ 0 w 554"/>
                  <a:gd name="T13" fmla="*/ 0 h 793"/>
                  <a:gd name="T14" fmla="*/ 0 w 554"/>
                  <a:gd name="T15" fmla="*/ 0 h 793"/>
                  <a:gd name="T16" fmla="*/ 0 w 554"/>
                  <a:gd name="T17" fmla="*/ 0 h 793"/>
                  <a:gd name="T18" fmla="*/ 0 w 554"/>
                  <a:gd name="T19" fmla="*/ 0 h 793"/>
                  <a:gd name="T20" fmla="*/ 0 w 554"/>
                  <a:gd name="T21" fmla="*/ 0 h 793"/>
                  <a:gd name="T22" fmla="*/ 0 w 554"/>
                  <a:gd name="T23" fmla="*/ 0 h 793"/>
                  <a:gd name="T24" fmla="*/ 0 w 554"/>
                  <a:gd name="T25" fmla="*/ 0 h 793"/>
                  <a:gd name="T26" fmla="*/ 0 w 554"/>
                  <a:gd name="T27" fmla="*/ 0 h 793"/>
                  <a:gd name="T28" fmla="*/ 0 w 554"/>
                  <a:gd name="T29" fmla="*/ 0 h 793"/>
                  <a:gd name="T30" fmla="*/ 0 w 554"/>
                  <a:gd name="T31" fmla="*/ 0 h 793"/>
                  <a:gd name="T32" fmla="*/ 0 w 554"/>
                  <a:gd name="T33" fmla="*/ 0 h 793"/>
                  <a:gd name="T34" fmla="*/ 0 w 554"/>
                  <a:gd name="T35" fmla="*/ 0 h 793"/>
                  <a:gd name="T36" fmla="*/ 0 w 554"/>
                  <a:gd name="T37" fmla="*/ 0 h 793"/>
                  <a:gd name="T38" fmla="*/ 0 w 554"/>
                  <a:gd name="T39" fmla="*/ 0 h 793"/>
                  <a:gd name="T40" fmla="*/ 0 w 554"/>
                  <a:gd name="T41" fmla="*/ 0 h 793"/>
                  <a:gd name="T42" fmla="*/ 0 w 554"/>
                  <a:gd name="T43" fmla="*/ 0 h 793"/>
                  <a:gd name="T44" fmla="*/ 0 w 554"/>
                  <a:gd name="T45" fmla="*/ 0 h 793"/>
                  <a:gd name="T46" fmla="*/ 0 w 554"/>
                  <a:gd name="T47" fmla="*/ 0 h 793"/>
                  <a:gd name="T48" fmla="*/ 0 w 554"/>
                  <a:gd name="T49" fmla="*/ 0 h 793"/>
                  <a:gd name="T50" fmla="*/ 0 w 554"/>
                  <a:gd name="T51" fmla="*/ 0 h 793"/>
                  <a:gd name="T52" fmla="*/ 0 w 554"/>
                  <a:gd name="T53" fmla="*/ 0 h 793"/>
                  <a:gd name="T54" fmla="*/ 0 w 554"/>
                  <a:gd name="T55" fmla="*/ 0 h 793"/>
                  <a:gd name="T56" fmla="*/ 0 w 554"/>
                  <a:gd name="T57" fmla="*/ 0 h 793"/>
                  <a:gd name="T58" fmla="*/ 0 w 554"/>
                  <a:gd name="T59" fmla="*/ 0 h 793"/>
                  <a:gd name="T60" fmla="*/ 0 w 554"/>
                  <a:gd name="T61" fmla="*/ 0 h 793"/>
                  <a:gd name="T62" fmla="*/ 0 w 554"/>
                  <a:gd name="T63" fmla="*/ 0 h 793"/>
                  <a:gd name="T64" fmla="*/ 0 w 554"/>
                  <a:gd name="T65" fmla="*/ 0 h 793"/>
                  <a:gd name="T66" fmla="*/ 0 w 554"/>
                  <a:gd name="T67" fmla="*/ 0 h 793"/>
                  <a:gd name="T68" fmla="*/ 0 w 554"/>
                  <a:gd name="T69" fmla="*/ 0 h 793"/>
                  <a:gd name="T70" fmla="*/ 0 w 554"/>
                  <a:gd name="T71" fmla="*/ 0 h 793"/>
                  <a:gd name="T72" fmla="*/ 0 w 554"/>
                  <a:gd name="T73" fmla="*/ 0 h 793"/>
                  <a:gd name="T74" fmla="*/ 0 w 554"/>
                  <a:gd name="T75" fmla="*/ 0 h 793"/>
                  <a:gd name="T76" fmla="*/ 0 w 554"/>
                  <a:gd name="T77" fmla="*/ 0 h 793"/>
                  <a:gd name="T78" fmla="*/ 0 w 554"/>
                  <a:gd name="T79" fmla="*/ 0 h 793"/>
                  <a:gd name="T80" fmla="*/ 0 w 554"/>
                  <a:gd name="T81" fmla="*/ 0 h 793"/>
                  <a:gd name="T82" fmla="*/ 0 w 554"/>
                  <a:gd name="T83" fmla="*/ 0 h 793"/>
                  <a:gd name="T84" fmla="*/ 0 w 554"/>
                  <a:gd name="T85" fmla="*/ 0 h 793"/>
                  <a:gd name="T86" fmla="*/ 0 w 554"/>
                  <a:gd name="T87" fmla="*/ 0 h 793"/>
                  <a:gd name="T88" fmla="*/ 0 w 554"/>
                  <a:gd name="T89" fmla="*/ 0 h 793"/>
                  <a:gd name="T90" fmla="*/ 0 w 554"/>
                  <a:gd name="T91" fmla="*/ 0 h 793"/>
                  <a:gd name="T92" fmla="*/ 0 w 554"/>
                  <a:gd name="T93" fmla="*/ 0 h 793"/>
                  <a:gd name="T94" fmla="*/ 0 w 554"/>
                  <a:gd name="T95" fmla="*/ 0 h 793"/>
                  <a:gd name="T96" fmla="*/ 0 w 554"/>
                  <a:gd name="T97" fmla="*/ 0 h 793"/>
                  <a:gd name="T98" fmla="*/ 0 w 554"/>
                  <a:gd name="T99" fmla="*/ 0 h 793"/>
                  <a:gd name="T100" fmla="*/ 0 w 554"/>
                  <a:gd name="T101" fmla="*/ 0 h 793"/>
                  <a:gd name="T102" fmla="*/ 0 w 554"/>
                  <a:gd name="T103" fmla="*/ 0 h 793"/>
                  <a:gd name="T104" fmla="*/ 0 w 554"/>
                  <a:gd name="T105" fmla="*/ 0 h 7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4" h="793">
                    <a:moveTo>
                      <a:pt x="529" y="261"/>
                    </a:moveTo>
                    <a:lnTo>
                      <a:pt x="514" y="301"/>
                    </a:lnTo>
                    <a:lnTo>
                      <a:pt x="495" y="340"/>
                    </a:lnTo>
                    <a:lnTo>
                      <a:pt x="474" y="380"/>
                    </a:lnTo>
                    <a:lnTo>
                      <a:pt x="450" y="417"/>
                    </a:lnTo>
                    <a:lnTo>
                      <a:pt x="424" y="455"/>
                    </a:lnTo>
                    <a:lnTo>
                      <a:pt x="395" y="492"/>
                    </a:lnTo>
                    <a:lnTo>
                      <a:pt x="364" y="527"/>
                    </a:lnTo>
                    <a:lnTo>
                      <a:pt x="330" y="562"/>
                    </a:lnTo>
                    <a:lnTo>
                      <a:pt x="296" y="596"/>
                    </a:lnTo>
                    <a:lnTo>
                      <a:pt x="258" y="628"/>
                    </a:lnTo>
                    <a:lnTo>
                      <a:pt x="219" y="659"/>
                    </a:lnTo>
                    <a:lnTo>
                      <a:pt x="178" y="689"/>
                    </a:lnTo>
                    <a:lnTo>
                      <a:pt x="136" y="718"/>
                    </a:lnTo>
                    <a:lnTo>
                      <a:pt x="92" y="744"/>
                    </a:lnTo>
                    <a:lnTo>
                      <a:pt x="46" y="769"/>
                    </a:lnTo>
                    <a:lnTo>
                      <a:pt x="0" y="793"/>
                    </a:lnTo>
                    <a:lnTo>
                      <a:pt x="13" y="764"/>
                    </a:lnTo>
                    <a:lnTo>
                      <a:pt x="25" y="734"/>
                    </a:lnTo>
                    <a:lnTo>
                      <a:pt x="36" y="706"/>
                    </a:lnTo>
                    <a:lnTo>
                      <a:pt x="46" y="677"/>
                    </a:lnTo>
                    <a:lnTo>
                      <a:pt x="55" y="649"/>
                    </a:lnTo>
                    <a:lnTo>
                      <a:pt x="62" y="621"/>
                    </a:lnTo>
                    <a:lnTo>
                      <a:pt x="69" y="593"/>
                    </a:lnTo>
                    <a:lnTo>
                      <a:pt x="76" y="565"/>
                    </a:lnTo>
                    <a:lnTo>
                      <a:pt x="84" y="515"/>
                    </a:lnTo>
                    <a:lnTo>
                      <a:pt x="92" y="465"/>
                    </a:lnTo>
                    <a:lnTo>
                      <a:pt x="98" y="415"/>
                    </a:lnTo>
                    <a:lnTo>
                      <a:pt x="104" y="364"/>
                    </a:lnTo>
                    <a:lnTo>
                      <a:pt x="141" y="346"/>
                    </a:lnTo>
                    <a:lnTo>
                      <a:pt x="177" y="327"/>
                    </a:lnTo>
                    <a:lnTo>
                      <a:pt x="213" y="307"/>
                    </a:lnTo>
                    <a:lnTo>
                      <a:pt x="249" y="287"/>
                    </a:lnTo>
                    <a:lnTo>
                      <a:pt x="284" y="268"/>
                    </a:lnTo>
                    <a:lnTo>
                      <a:pt x="318" y="246"/>
                    </a:lnTo>
                    <a:lnTo>
                      <a:pt x="352" y="224"/>
                    </a:lnTo>
                    <a:lnTo>
                      <a:pt x="383" y="201"/>
                    </a:lnTo>
                    <a:lnTo>
                      <a:pt x="413" y="178"/>
                    </a:lnTo>
                    <a:lnTo>
                      <a:pt x="440" y="154"/>
                    </a:lnTo>
                    <a:lnTo>
                      <a:pt x="467" y="130"/>
                    </a:lnTo>
                    <a:lnTo>
                      <a:pt x="490" y="105"/>
                    </a:lnTo>
                    <a:lnTo>
                      <a:pt x="510" y="80"/>
                    </a:lnTo>
                    <a:lnTo>
                      <a:pt x="528" y="54"/>
                    </a:lnTo>
                    <a:lnTo>
                      <a:pt x="543" y="28"/>
                    </a:lnTo>
                    <a:lnTo>
                      <a:pt x="554" y="0"/>
                    </a:lnTo>
                    <a:lnTo>
                      <a:pt x="554" y="4"/>
                    </a:lnTo>
                    <a:lnTo>
                      <a:pt x="554" y="7"/>
                    </a:lnTo>
                    <a:lnTo>
                      <a:pt x="554" y="10"/>
                    </a:lnTo>
                    <a:lnTo>
                      <a:pt x="554" y="13"/>
                    </a:lnTo>
                    <a:lnTo>
                      <a:pt x="553" y="77"/>
                    </a:lnTo>
                    <a:lnTo>
                      <a:pt x="548" y="139"/>
                    </a:lnTo>
                    <a:lnTo>
                      <a:pt x="540" y="200"/>
                    </a:lnTo>
                    <a:lnTo>
                      <a:pt x="529" y="261"/>
                    </a:lnTo>
                    <a:close/>
                  </a:path>
                </a:pathLst>
              </a:custGeom>
              <a:solidFill>
                <a:srgbClr val="8AD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sp>
        <p:nvSpPr>
          <p:cNvPr id="15" name="Arc 14"/>
          <p:cNvSpPr/>
          <p:nvPr/>
        </p:nvSpPr>
        <p:spPr bwMode="auto">
          <a:xfrm>
            <a:off x="1056918" y="2013022"/>
            <a:ext cx="4147699" cy="246338"/>
          </a:xfrm>
          <a:prstGeom prst="arc">
            <a:avLst/>
          </a:prstGeom>
          <a:no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de-CH" sz="1600" b="0" i="0" u="none" strike="noStrike" cap="none" normalizeH="0" baseline="0" smtClean="0">
              <a:ln>
                <a:noFill/>
              </a:ln>
              <a:solidFill>
                <a:srgbClr val="000000"/>
              </a:solidFill>
              <a:effectLst/>
              <a:latin typeface="Arial" charset="0"/>
            </a:endParaRPr>
          </a:p>
        </p:txBody>
      </p:sp>
      <p:cxnSp>
        <p:nvCxnSpPr>
          <p:cNvPr id="88" name="Straight Connector 87"/>
          <p:cNvCxnSpPr/>
          <p:nvPr/>
        </p:nvCxnSpPr>
        <p:spPr bwMode="auto">
          <a:xfrm>
            <a:off x="1404964" y="4755129"/>
            <a:ext cx="1551724" cy="635017"/>
          </a:xfrm>
          <a:prstGeom prst="line">
            <a:avLst/>
          </a:prstGeom>
          <a:noFill/>
          <a:ln w="25400" cap="flat" cmpd="sng" algn="ctr">
            <a:solidFill>
              <a:schemeClr val="tx1"/>
            </a:solidFill>
            <a:prstDash val="dash"/>
            <a:round/>
            <a:headEnd type="none" w="med" len="med"/>
            <a:tailEnd type="none" w="med" len="med"/>
          </a:ln>
          <a:effectLst/>
        </p:spPr>
      </p:cxnSp>
      <p:cxnSp>
        <p:nvCxnSpPr>
          <p:cNvPr id="91" name="Straight Connector 90"/>
          <p:cNvCxnSpPr/>
          <p:nvPr/>
        </p:nvCxnSpPr>
        <p:spPr bwMode="auto">
          <a:xfrm>
            <a:off x="987944" y="3455364"/>
            <a:ext cx="0" cy="475535"/>
          </a:xfrm>
          <a:prstGeom prst="line">
            <a:avLst/>
          </a:prstGeom>
          <a:noFill/>
          <a:ln w="25400" cap="flat" cmpd="sng" algn="ctr">
            <a:solidFill>
              <a:schemeClr val="tx1"/>
            </a:solidFill>
            <a:prstDash val="solid"/>
            <a:round/>
            <a:headEnd type="none" w="med" len="med"/>
            <a:tailEnd type="none" w="med" len="med"/>
          </a:ln>
          <a:effectLst/>
        </p:spPr>
      </p:cxnSp>
      <p:cxnSp>
        <p:nvCxnSpPr>
          <p:cNvPr id="93" name="Straight Connector 92"/>
          <p:cNvCxnSpPr/>
          <p:nvPr/>
        </p:nvCxnSpPr>
        <p:spPr bwMode="auto">
          <a:xfrm flipH="1">
            <a:off x="977016" y="3455364"/>
            <a:ext cx="2908388" cy="0"/>
          </a:xfrm>
          <a:prstGeom prst="line">
            <a:avLst/>
          </a:prstGeom>
          <a:noFill/>
          <a:ln w="25400" cap="flat" cmpd="sng" algn="ctr">
            <a:solidFill>
              <a:schemeClr val="tx1"/>
            </a:solidFill>
            <a:prstDash val="solid"/>
            <a:round/>
            <a:headEnd type="none" w="med" len="med"/>
            <a:tailEnd type="none" w="med" len="med"/>
          </a:ln>
          <a:effectLst/>
        </p:spPr>
      </p:cxnSp>
      <p:pic>
        <p:nvPicPr>
          <p:cNvPr id="99" name="Picture 98"/>
          <p:cNvPicPr/>
          <p:nvPr/>
        </p:nvPicPr>
        <p:blipFill>
          <a:blip r:embed="rId3">
            <a:extLst>
              <a:ext uri="{28A0092B-C50C-407E-A947-70E740481C1C}">
                <a14:useLocalDpi xmlns:a14="http://schemas.microsoft.com/office/drawing/2010/main" val="0"/>
              </a:ext>
            </a:extLst>
          </a:blip>
          <a:srcRect/>
          <a:stretch>
            <a:fillRect/>
          </a:stretch>
        </p:blipFill>
        <p:spPr bwMode="auto">
          <a:xfrm>
            <a:off x="3261358" y="3088018"/>
            <a:ext cx="1038542" cy="576898"/>
          </a:xfrm>
          <a:prstGeom prst="rect">
            <a:avLst/>
          </a:prstGeom>
          <a:noFill/>
        </p:spPr>
      </p:pic>
      <p:cxnSp>
        <p:nvCxnSpPr>
          <p:cNvPr id="114" name="Straight Connector 113"/>
          <p:cNvCxnSpPr/>
          <p:nvPr/>
        </p:nvCxnSpPr>
        <p:spPr bwMode="auto">
          <a:xfrm>
            <a:off x="5553074" y="2994475"/>
            <a:ext cx="161926" cy="93543"/>
          </a:xfrm>
          <a:prstGeom prst="line">
            <a:avLst/>
          </a:prstGeom>
          <a:noFill/>
          <a:ln w="25400" cap="flat" cmpd="sng" algn="ctr">
            <a:solidFill>
              <a:schemeClr val="tx1"/>
            </a:solidFill>
            <a:prstDash val="solid"/>
            <a:round/>
            <a:headEnd type="none" w="med" len="med"/>
            <a:tailEnd type="none" w="med" len="med"/>
          </a:ln>
          <a:effectLst/>
        </p:spPr>
      </p:cxnSp>
      <p:pic>
        <p:nvPicPr>
          <p:cNvPr id="11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8080"/>
          <a:stretch/>
        </p:blipFill>
        <p:spPr bwMode="auto">
          <a:xfrm>
            <a:off x="5715000" y="3088018"/>
            <a:ext cx="2857500" cy="8054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3" name="Picture 82" descr="http://www.isg.env.ethz.ch/images/foot_unitlogo_DE.gif"/>
          <p:cNvPicPr/>
          <p:nvPr/>
        </p:nvPicPr>
        <p:blipFill>
          <a:blip r:embed="rId5">
            <a:extLst>
              <a:ext uri="{28A0092B-C50C-407E-A947-70E740481C1C}">
                <a14:useLocalDpi xmlns:a14="http://schemas.microsoft.com/office/drawing/2010/main" val="0"/>
              </a:ext>
            </a:extLst>
          </a:blip>
          <a:srcRect b="42140"/>
          <a:stretch>
            <a:fillRect/>
          </a:stretch>
        </p:blipFill>
        <p:spPr bwMode="auto">
          <a:xfrm>
            <a:off x="3046729" y="2239975"/>
            <a:ext cx="2506345" cy="729615"/>
          </a:xfrm>
          <a:prstGeom prst="rect">
            <a:avLst/>
          </a:prstGeom>
          <a:noFill/>
          <a:ln>
            <a:solidFill>
              <a:schemeClr val="tx1"/>
            </a:solidFill>
          </a:ln>
        </p:spPr>
      </p:pic>
      <p:sp>
        <p:nvSpPr>
          <p:cNvPr id="90" name="Slide Number Placeholder 5"/>
          <p:cNvSpPr>
            <a:spLocks noGrp="1"/>
          </p:cNvSpPr>
          <p:nvPr>
            <p:ph type="sldNum" sz="quarter" idx="4294967295"/>
          </p:nvPr>
        </p:nvSpPr>
        <p:spPr>
          <a:xfrm>
            <a:off x="8124905" y="6389688"/>
            <a:ext cx="266700" cy="468312"/>
          </a:xfrm>
          <a:prstGeom prst="rect">
            <a:avLst/>
          </a:prstGeom>
        </p:spPr>
        <p:txBody>
          <a:bodyPr/>
          <a:lstStyle/>
          <a:p>
            <a:fld id="{6C6AE60A-B69C-4790-82F7-3882EDF23186}" type="slidenum">
              <a:rPr lang="de-DE" sz="800" smtClean="0"/>
              <a:t>1</a:t>
            </a:fld>
            <a:endParaRPr lang="de-DE" sz="800" dirty="0"/>
          </a:p>
        </p:txBody>
      </p:sp>
      <p:sp>
        <p:nvSpPr>
          <p:cNvPr id="94" name="Title 1"/>
          <p:cNvSpPr>
            <a:spLocks noGrp="1"/>
          </p:cNvSpPr>
          <p:nvPr>
            <p:ph type="title"/>
          </p:nvPr>
        </p:nvSpPr>
        <p:spPr>
          <a:xfrm>
            <a:off x="323850" y="632012"/>
            <a:ext cx="8496300" cy="1120930"/>
          </a:xfrm>
        </p:spPr>
        <p:txBody>
          <a:bodyPr/>
          <a:lstStyle/>
          <a:p>
            <a:r>
              <a:rPr lang="en-CA" sz="2400" dirty="0" smtClean="0"/>
              <a:t>1. NARP: Semi-autonomous research group at ETH :</a:t>
            </a:r>
            <a:br>
              <a:rPr lang="en-CA" sz="2400" dirty="0" smtClean="0"/>
            </a:br>
            <a:r>
              <a:rPr lang="en-CA" sz="2000" b="0" dirty="0" smtClean="0"/>
              <a:t>Still no replacement for PEPE (Professorship for Environmental Policy and Economy)</a:t>
            </a:r>
            <a:endParaRPr lang="en-CA" sz="2000" b="0" dirty="0"/>
          </a:p>
        </p:txBody>
      </p:sp>
      <p:pic>
        <p:nvPicPr>
          <p:cNvPr id="1026" name="2F4A54FA-71E3-40EE-8F83-A0EA989AA608" descr="1D59360A-819D-421E-9926-8499232B6A5D@ethz"/>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6154" y="4097999"/>
            <a:ext cx="2129589" cy="6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6" name="Straight Connector 85"/>
          <p:cNvCxnSpPr/>
          <p:nvPr/>
        </p:nvCxnSpPr>
        <p:spPr bwMode="auto">
          <a:xfrm flipH="1">
            <a:off x="5847347" y="3930899"/>
            <a:ext cx="1010655" cy="1459247"/>
          </a:xfrm>
          <a:prstGeom prst="line">
            <a:avLst/>
          </a:prstGeom>
          <a:noFill/>
          <a:ln w="25400" cap="flat" cmpd="sng" algn="ctr">
            <a:solidFill>
              <a:schemeClr val="tx1"/>
            </a:solidFill>
            <a:prstDash val="dash"/>
            <a:round/>
            <a:headEnd type="none" w="med" len="med"/>
            <a:tailEnd type="none" w="med" len="med"/>
          </a:ln>
          <a:effectLst/>
        </p:spPr>
      </p:cxnSp>
      <p:pic>
        <p:nvPicPr>
          <p:cNvPr id="95" name="Bild 3"/>
          <p:cNvPicPr/>
          <p:nvPr/>
        </p:nvPicPr>
        <p:blipFill>
          <a:blip r:embed="rId7">
            <a:extLst>
              <a:ext uri="{28A0092B-C50C-407E-A947-70E740481C1C}">
                <a14:useLocalDpi xmlns:a14="http://schemas.microsoft.com/office/drawing/2010/main" val="0"/>
              </a:ext>
            </a:extLst>
          </a:blip>
          <a:stretch>
            <a:fillRect/>
          </a:stretch>
        </p:blipFill>
        <p:spPr>
          <a:xfrm>
            <a:off x="2956688" y="5390146"/>
            <a:ext cx="2890659" cy="694761"/>
          </a:xfrm>
          <a:prstGeom prst="rect">
            <a:avLst/>
          </a:prstGeom>
          <a:ln>
            <a:solidFill>
              <a:schemeClr val="tx1"/>
            </a:solidFill>
          </a:ln>
        </p:spPr>
      </p:pic>
    </p:spTree>
    <p:extLst>
      <p:ext uri="{BB962C8B-B14F-4D97-AF65-F5344CB8AC3E}">
        <p14:creationId xmlns:p14="http://schemas.microsoft.com/office/powerpoint/2010/main" val="3982833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de-CH"/>
          </a:p>
        </p:txBody>
      </p:sp>
      <p:sp>
        <p:nvSpPr>
          <p:cNvPr id="3" name="Content Placeholder 2"/>
          <p:cNvSpPr>
            <a:spLocks noGrp="1"/>
          </p:cNvSpPr>
          <p:nvPr>
            <p:ph sz="half" idx="2"/>
          </p:nvPr>
        </p:nvSpPr>
        <p:spPr/>
        <p:txBody>
          <a:bodyPr/>
          <a:lstStyle/>
          <a:p>
            <a:endParaRPr lang="de-CH"/>
          </a:p>
        </p:txBody>
      </p:sp>
      <p:sp>
        <p:nvSpPr>
          <p:cNvPr id="5" name="Slide Number Placeholder 4"/>
          <p:cNvSpPr>
            <a:spLocks noGrp="1"/>
          </p:cNvSpPr>
          <p:nvPr>
            <p:ph type="sldNum" sz="quarter" idx="12"/>
          </p:nvPr>
        </p:nvSpPr>
        <p:spPr/>
        <p:txBody>
          <a:bodyPr/>
          <a:lstStyle/>
          <a:p>
            <a:fld id="{6C6AE60A-B69C-4790-82F7-3882EDF23186}" type="slidenum">
              <a:rPr lang="de-DE" smtClean="0"/>
              <a:t>10</a:t>
            </a:fld>
            <a:endParaRPr lang="de-DE"/>
          </a:p>
        </p:txBody>
      </p:sp>
      <p:sp>
        <p:nvSpPr>
          <p:cNvPr id="6" name="Title 5"/>
          <p:cNvSpPr>
            <a:spLocks noGrp="1"/>
          </p:cNvSpPr>
          <p:nvPr>
            <p:ph type="title"/>
          </p:nvPr>
        </p:nvSpPr>
        <p:spPr/>
        <p:txBody>
          <a:bodyPr/>
          <a:lstStyle/>
          <a:p>
            <a:r>
              <a:rPr lang="de-CH" dirty="0" smtClean="0"/>
              <a:t>Methoden: Interviews</a:t>
            </a:r>
            <a:endParaRPr lang="de-CH"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85" t="20097" r="4629" b="15497"/>
          <a:stretch/>
        </p:blipFill>
        <p:spPr bwMode="auto">
          <a:xfrm>
            <a:off x="113137" y="2024063"/>
            <a:ext cx="8947231" cy="4038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atumsplatzhalter 2"/>
          <p:cNvSpPr>
            <a:spLocks noGrp="1"/>
          </p:cNvSpPr>
          <p:nvPr>
            <p:ph type="dt" sz="half" idx="10"/>
          </p:nvPr>
        </p:nvSpPr>
        <p:spPr>
          <a:xfrm>
            <a:off x="7937624" y="6318351"/>
            <a:ext cx="612068" cy="468312"/>
          </a:xfrm>
        </p:spPr>
        <p:txBody>
          <a:bodyPr/>
          <a:lstStyle/>
          <a:p>
            <a:fld id="{3B2F6CB8-9391-4BED-909F-C47A979AE1C4}" type="datetime1">
              <a:rPr lang="en-GB" smtClean="0"/>
              <a:t>07/04/2017</a:t>
            </a:fld>
            <a:endParaRPr lang="en-GB" dirty="0"/>
          </a:p>
        </p:txBody>
      </p:sp>
      <p:sp>
        <p:nvSpPr>
          <p:cNvPr id="9" name="TextBox 8"/>
          <p:cNvSpPr txBox="1"/>
          <p:nvPr/>
        </p:nvSpPr>
        <p:spPr>
          <a:xfrm>
            <a:off x="4586752" y="6329563"/>
            <a:ext cx="1795684" cy="307777"/>
          </a:xfrm>
          <a:prstGeom prst="rect">
            <a:avLst/>
          </a:prstGeom>
          <a:noFill/>
        </p:spPr>
        <p:txBody>
          <a:bodyPr wrap="none" rtlCol="0">
            <a:spAutoFit/>
          </a:bodyPr>
          <a:lstStyle/>
          <a:p>
            <a:r>
              <a:rPr lang="de-CH" sz="1400" dirty="0"/>
              <a:t>d</a:t>
            </a:r>
            <a:r>
              <a:rPr lang="de-CH" sz="1400" dirty="0" smtClean="0"/>
              <a:t>e Buren et al. 2016</a:t>
            </a:r>
            <a:endParaRPr lang="de-CH" sz="1400" dirty="0"/>
          </a:p>
        </p:txBody>
      </p:sp>
    </p:spTree>
    <p:extLst>
      <p:ext uri="{BB962C8B-B14F-4D97-AF65-F5344CB8AC3E}">
        <p14:creationId xmlns:p14="http://schemas.microsoft.com/office/powerpoint/2010/main" val="421887864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23849" y="2024063"/>
            <a:ext cx="8302501" cy="4213225"/>
          </a:xfrm>
        </p:spPr>
        <p:txBody>
          <a:bodyPr/>
          <a:lstStyle/>
          <a:p>
            <a:r>
              <a:rPr lang="de-CH" dirty="0" smtClean="0"/>
              <a:t>Unabhängige Variablen: Umsetzungsstrategien von (Sub-) nationale Verwaltungen</a:t>
            </a:r>
          </a:p>
          <a:p>
            <a:r>
              <a:rPr lang="de-CH" dirty="0" smtClean="0"/>
              <a:t>Typologie nach Schweizer (2015):</a:t>
            </a:r>
          </a:p>
          <a:p>
            <a:pPr lvl="1"/>
            <a:r>
              <a:rPr lang="de-CH" dirty="0" smtClean="0"/>
              <a:t>Passivität</a:t>
            </a:r>
          </a:p>
          <a:p>
            <a:pPr lvl="1"/>
            <a:r>
              <a:rPr lang="de-CH" dirty="0" smtClean="0"/>
              <a:t>Umsetzung </a:t>
            </a:r>
          </a:p>
          <a:p>
            <a:pPr lvl="1"/>
            <a:r>
              <a:rPr lang="de-CH" dirty="0" smtClean="0"/>
              <a:t>Entwendung (</a:t>
            </a:r>
            <a:r>
              <a:rPr lang="de-CH" dirty="0" err="1" smtClean="0"/>
              <a:t>diversion</a:t>
            </a:r>
            <a:r>
              <a:rPr lang="de-CH" dirty="0" smtClean="0"/>
              <a:t>)</a:t>
            </a:r>
          </a:p>
          <a:p>
            <a:pPr lvl="1"/>
            <a:r>
              <a:rPr lang="de-CH" dirty="0" smtClean="0"/>
              <a:t>Umgehung (</a:t>
            </a:r>
            <a:r>
              <a:rPr lang="de-CH" dirty="0" err="1" smtClean="0"/>
              <a:t>circumvention</a:t>
            </a:r>
            <a:r>
              <a:rPr lang="de-CH" dirty="0" smtClean="0"/>
              <a:t>)</a:t>
            </a:r>
          </a:p>
          <a:p>
            <a:pPr lvl="1"/>
            <a:r>
              <a:rPr lang="de-CH" dirty="0" smtClean="0"/>
              <a:t>Innovation</a:t>
            </a:r>
          </a:p>
          <a:p>
            <a:r>
              <a:rPr lang="de-CH" dirty="0" smtClean="0"/>
              <a:t>Abhängige Variablen: </a:t>
            </a:r>
          </a:p>
          <a:p>
            <a:pPr lvl="1"/>
            <a:r>
              <a:rPr lang="de-CH" dirty="0" smtClean="0"/>
              <a:t>Alternative Finanzierung</a:t>
            </a:r>
          </a:p>
          <a:p>
            <a:pPr lvl="1"/>
            <a:r>
              <a:rPr lang="de-CH" dirty="0" smtClean="0"/>
              <a:t>Wahrnehmung von </a:t>
            </a:r>
            <a:r>
              <a:rPr lang="de-CH" dirty="0" smtClean="0"/>
              <a:t>Komplexität</a:t>
            </a:r>
            <a:endParaRPr lang="de-CH" dirty="0"/>
          </a:p>
        </p:txBody>
      </p:sp>
      <p:sp>
        <p:nvSpPr>
          <p:cNvPr id="5" name="Slide Number Placeholder 4"/>
          <p:cNvSpPr>
            <a:spLocks noGrp="1"/>
          </p:cNvSpPr>
          <p:nvPr>
            <p:ph type="sldNum" sz="quarter" idx="12"/>
          </p:nvPr>
        </p:nvSpPr>
        <p:spPr/>
        <p:txBody>
          <a:bodyPr/>
          <a:lstStyle/>
          <a:p>
            <a:fld id="{6C6AE60A-B69C-4790-82F7-3882EDF23186}" type="slidenum">
              <a:rPr lang="de-DE" smtClean="0"/>
              <a:t>11</a:t>
            </a:fld>
            <a:endParaRPr lang="de-DE"/>
          </a:p>
        </p:txBody>
      </p:sp>
      <p:sp>
        <p:nvSpPr>
          <p:cNvPr id="6" name="Title 5"/>
          <p:cNvSpPr>
            <a:spLocks noGrp="1"/>
          </p:cNvSpPr>
          <p:nvPr>
            <p:ph type="title"/>
          </p:nvPr>
        </p:nvSpPr>
        <p:spPr/>
        <p:txBody>
          <a:bodyPr/>
          <a:lstStyle/>
          <a:p>
            <a:r>
              <a:rPr lang="de-CH" dirty="0" smtClean="0"/>
              <a:t>Variablen</a:t>
            </a:r>
            <a:endParaRPr lang="de-CH" dirty="0"/>
          </a:p>
        </p:txBody>
      </p:sp>
      <p:sp>
        <p:nvSpPr>
          <p:cNvPr id="8" name="Datumsplatzhalter 2"/>
          <p:cNvSpPr>
            <a:spLocks noGrp="1"/>
          </p:cNvSpPr>
          <p:nvPr>
            <p:ph type="dt" sz="half" idx="10"/>
          </p:nvPr>
        </p:nvSpPr>
        <p:spPr>
          <a:xfrm>
            <a:off x="7937624" y="6318351"/>
            <a:ext cx="612068" cy="468312"/>
          </a:xfrm>
        </p:spPr>
        <p:txBody>
          <a:bodyPr/>
          <a:lstStyle/>
          <a:p>
            <a:fld id="{3B2F6CB8-9391-4BED-909F-C47A979AE1C4}" type="datetime1">
              <a:rPr lang="en-GB" smtClean="0"/>
              <a:t>07/04/2017</a:t>
            </a:fld>
            <a:endParaRPr lang="en-GB" dirty="0"/>
          </a:p>
        </p:txBody>
      </p:sp>
    </p:spTree>
    <p:extLst>
      <p:ext uri="{BB962C8B-B14F-4D97-AF65-F5344CB8AC3E}">
        <p14:creationId xmlns:p14="http://schemas.microsoft.com/office/powerpoint/2010/main" val="2036733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23849" y="1111171"/>
            <a:ext cx="9514631" cy="2118163"/>
          </a:xfrm>
        </p:spPr>
        <p:txBody>
          <a:bodyPr/>
          <a:lstStyle/>
          <a:p>
            <a:r>
              <a:rPr lang="en-GB" dirty="0"/>
              <a:t>2007-2013 </a:t>
            </a:r>
            <a:endParaRPr lang="en-GB" dirty="0" smtClean="0"/>
          </a:p>
          <a:p>
            <a:pPr lvl="1"/>
            <a:r>
              <a:rPr lang="de-CH" sz="2000" dirty="0" smtClean="0"/>
              <a:t>Baden-Württemberg: Umweltmassnahmen priorisiert</a:t>
            </a:r>
          </a:p>
          <a:p>
            <a:pPr lvl="1"/>
            <a:r>
              <a:rPr lang="de-CH" sz="2000" dirty="0" smtClean="0"/>
              <a:t>Bayern: wenig Nutzung (seit 2010 Verzicht)</a:t>
            </a:r>
          </a:p>
          <a:p>
            <a:pPr lvl="1"/>
            <a:r>
              <a:rPr lang="de-CH" sz="2000" dirty="0" smtClean="0"/>
              <a:t>Österreich: unterschiedliche Massnahmen mit Priorisierung auf Holzproduktion</a:t>
            </a:r>
          </a:p>
          <a:p>
            <a:pPr lvl="1">
              <a:buFont typeface="Wingdings" panose="05000000000000000000" pitchFamily="2" charset="2"/>
              <a:buChar char="Ø"/>
            </a:pPr>
            <a:r>
              <a:rPr lang="de-CH" sz="2000" dirty="0" smtClean="0"/>
              <a:t>Nicht ausgeschöpft -&gt; </a:t>
            </a:r>
            <a:r>
              <a:rPr lang="de-CH" sz="2000" dirty="0" smtClean="0"/>
              <a:t>Komplexität, andere Mittel</a:t>
            </a:r>
            <a:endParaRPr lang="de-CH" sz="2000" dirty="0" smtClean="0"/>
          </a:p>
          <a:p>
            <a:pPr marL="0" indent="0">
              <a:buNone/>
            </a:pPr>
            <a:endParaRPr lang="de-CH" dirty="0"/>
          </a:p>
        </p:txBody>
      </p:sp>
      <p:sp>
        <p:nvSpPr>
          <p:cNvPr id="5" name="Slide Number Placeholder 4"/>
          <p:cNvSpPr>
            <a:spLocks noGrp="1"/>
          </p:cNvSpPr>
          <p:nvPr>
            <p:ph type="sldNum" sz="quarter" idx="12"/>
          </p:nvPr>
        </p:nvSpPr>
        <p:spPr/>
        <p:txBody>
          <a:bodyPr/>
          <a:lstStyle/>
          <a:p>
            <a:fld id="{6C6AE60A-B69C-4790-82F7-3882EDF23186}" type="slidenum">
              <a:rPr lang="de-DE" smtClean="0"/>
              <a:t>12</a:t>
            </a:fld>
            <a:endParaRPr lang="de-DE"/>
          </a:p>
        </p:txBody>
      </p:sp>
      <p:sp>
        <p:nvSpPr>
          <p:cNvPr id="6" name="Title 5"/>
          <p:cNvSpPr>
            <a:spLocks noGrp="1"/>
          </p:cNvSpPr>
          <p:nvPr>
            <p:ph type="title"/>
          </p:nvPr>
        </p:nvSpPr>
        <p:spPr>
          <a:xfrm>
            <a:off x="323850" y="620715"/>
            <a:ext cx="8496300" cy="455732"/>
          </a:xfrm>
        </p:spPr>
        <p:txBody>
          <a:bodyPr/>
          <a:lstStyle/>
          <a:p>
            <a:r>
              <a:rPr lang="de-CH" dirty="0" smtClean="0"/>
              <a:t>Ergebnisse</a:t>
            </a:r>
            <a:endParaRPr lang="de-CH" dirty="0"/>
          </a:p>
        </p:txBody>
      </p:sp>
      <p:sp>
        <p:nvSpPr>
          <p:cNvPr id="7" name="Datumsplatzhalter 2"/>
          <p:cNvSpPr>
            <a:spLocks noGrp="1"/>
          </p:cNvSpPr>
          <p:nvPr>
            <p:ph type="dt" sz="half" idx="10"/>
          </p:nvPr>
        </p:nvSpPr>
        <p:spPr>
          <a:xfrm>
            <a:off x="7937624" y="6318351"/>
            <a:ext cx="612068" cy="468312"/>
          </a:xfrm>
        </p:spPr>
        <p:txBody>
          <a:bodyPr/>
          <a:lstStyle/>
          <a:p>
            <a:fld id="{3B2F6CB8-9391-4BED-909F-C47A979AE1C4}" type="datetime1">
              <a:rPr lang="en-GB" smtClean="0"/>
              <a:t>07/04/2017</a:t>
            </a:fld>
            <a:endParaRPr lang="en-GB"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44" t="20966" r="41627" b="29038"/>
          <a:stretch/>
        </p:blipFill>
        <p:spPr bwMode="auto">
          <a:xfrm>
            <a:off x="2361235" y="3186470"/>
            <a:ext cx="5486400" cy="3333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304388" y="6522010"/>
            <a:ext cx="1795684" cy="307777"/>
          </a:xfrm>
          <a:prstGeom prst="rect">
            <a:avLst/>
          </a:prstGeom>
          <a:noFill/>
        </p:spPr>
        <p:txBody>
          <a:bodyPr wrap="none" rtlCol="0">
            <a:spAutoFit/>
          </a:bodyPr>
          <a:lstStyle/>
          <a:p>
            <a:r>
              <a:rPr lang="de-CH" sz="1400" dirty="0"/>
              <a:t>d</a:t>
            </a:r>
            <a:r>
              <a:rPr lang="de-CH" sz="1400" dirty="0" smtClean="0"/>
              <a:t>e Buren et al. 2016</a:t>
            </a:r>
            <a:endParaRPr lang="de-CH" sz="1400" dirty="0"/>
          </a:p>
        </p:txBody>
      </p:sp>
    </p:spTree>
    <p:extLst>
      <p:ext uri="{BB962C8B-B14F-4D97-AF65-F5344CB8AC3E}">
        <p14:creationId xmlns:p14="http://schemas.microsoft.com/office/powerpoint/2010/main" val="3094609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47191" y="1734033"/>
            <a:ext cx="8302501" cy="3150543"/>
          </a:xfrm>
        </p:spPr>
        <p:txBody>
          <a:bodyPr/>
          <a:lstStyle/>
          <a:p>
            <a:r>
              <a:rPr lang="de-CH" dirty="0" smtClean="0"/>
              <a:t> 2014-2020 (wenig Daten)</a:t>
            </a:r>
          </a:p>
          <a:p>
            <a:pPr lvl="1"/>
            <a:r>
              <a:rPr lang="de-CH" sz="2000" dirty="0" smtClean="0"/>
              <a:t>Baden-Württemberg: </a:t>
            </a:r>
            <a:r>
              <a:rPr lang="de-CH" sz="2000" dirty="0" smtClean="0"/>
              <a:t>2 vo</a:t>
            </a:r>
            <a:r>
              <a:rPr lang="de-CH" sz="2000" dirty="0" smtClean="0"/>
              <a:t>n 4 Massnahmen</a:t>
            </a:r>
            <a:endParaRPr lang="de-CH" sz="2000" dirty="0" smtClean="0"/>
          </a:p>
          <a:p>
            <a:pPr lvl="1"/>
            <a:r>
              <a:rPr lang="de-CH" sz="2000" dirty="0" smtClean="0"/>
              <a:t>Bayern: Verzicht seit 2010, Gelder von «Gemeinschaftsaufgabe</a:t>
            </a:r>
            <a:r>
              <a:rPr lang="de-CH" sz="2000" dirty="0"/>
              <a:t> </a:t>
            </a:r>
            <a:r>
              <a:rPr lang="de-CH" sz="2000" dirty="0" smtClean="0"/>
              <a:t>Verbesserung </a:t>
            </a:r>
            <a:r>
              <a:rPr lang="de-CH" sz="2000" dirty="0"/>
              <a:t>der Agrarstruktur </a:t>
            </a:r>
            <a:r>
              <a:rPr lang="de-CH" sz="2000" dirty="0" smtClean="0"/>
              <a:t>und des </a:t>
            </a:r>
            <a:r>
              <a:rPr lang="de-CH" sz="2000" dirty="0"/>
              <a:t>Küstenschutzes» </a:t>
            </a:r>
            <a:r>
              <a:rPr lang="de-CH" sz="2000" dirty="0" smtClean="0"/>
              <a:t>GAK; interner Ausgleich zwischen Wald und Landwirtschaft</a:t>
            </a:r>
          </a:p>
          <a:p>
            <a:pPr lvl="1"/>
            <a:r>
              <a:rPr lang="de-CH" sz="2000" dirty="0" smtClean="0"/>
              <a:t>Österreich: </a:t>
            </a:r>
            <a:r>
              <a:rPr lang="de-CH" sz="2000" dirty="0" smtClean="0"/>
              <a:t>3 von 4 Massnahmen</a:t>
            </a:r>
          </a:p>
          <a:p>
            <a:pPr marL="361950" lvl="1" indent="0">
              <a:buNone/>
            </a:pPr>
            <a:endParaRPr lang="de-CH" sz="2000" dirty="0" smtClean="0"/>
          </a:p>
          <a:p>
            <a:pPr lvl="1">
              <a:buFont typeface="Wingdings" panose="05000000000000000000" pitchFamily="2" charset="2"/>
              <a:buChar char="Ø"/>
            </a:pPr>
            <a:r>
              <a:rPr lang="de-CH" sz="2000" dirty="0" smtClean="0"/>
              <a:t>Nicht </a:t>
            </a:r>
            <a:r>
              <a:rPr lang="de-CH" sz="2000" dirty="0"/>
              <a:t>ausgeschöpft -&gt; Komplexität, </a:t>
            </a:r>
            <a:r>
              <a:rPr lang="de-CH" sz="2000" dirty="0" smtClean="0"/>
              <a:t>Kontrollaufwand und Verwaltungsaufwand, andere </a:t>
            </a:r>
            <a:r>
              <a:rPr lang="de-CH" sz="2000" dirty="0"/>
              <a:t>Mittel</a:t>
            </a:r>
          </a:p>
          <a:p>
            <a:pPr marL="361950" lvl="1" indent="0">
              <a:buNone/>
            </a:pPr>
            <a:endParaRPr lang="de-CH" sz="2000" dirty="0" smtClean="0"/>
          </a:p>
          <a:p>
            <a:pPr marL="0" indent="0">
              <a:buNone/>
            </a:pPr>
            <a:endParaRPr lang="de-CH" dirty="0"/>
          </a:p>
        </p:txBody>
      </p:sp>
      <p:sp>
        <p:nvSpPr>
          <p:cNvPr id="5" name="Slide Number Placeholder 4"/>
          <p:cNvSpPr>
            <a:spLocks noGrp="1"/>
          </p:cNvSpPr>
          <p:nvPr>
            <p:ph type="sldNum" sz="quarter" idx="12"/>
          </p:nvPr>
        </p:nvSpPr>
        <p:spPr/>
        <p:txBody>
          <a:bodyPr/>
          <a:lstStyle/>
          <a:p>
            <a:fld id="{6C6AE60A-B69C-4790-82F7-3882EDF23186}" type="slidenum">
              <a:rPr lang="de-DE" smtClean="0"/>
              <a:t>13</a:t>
            </a:fld>
            <a:endParaRPr lang="de-DE"/>
          </a:p>
        </p:txBody>
      </p:sp>
      <p:sp>
        <p:nvSpPr>
          <p:cNvPr id="6" name="Title 5"/>
          <p:cNvSpPr>
            <a:spLocks noGrp="1"/>
          </p:cNvSpPr>
          <p:nvPr>
            <p:ph type="title"/>
          </p:nvPr>
        </p:nvSpPr>
        <p:spPr/>
        <p:txBody>
          <a:bodyPr/>
          <a:lstStyle/>
          <a:p>
            <a:r>
              <a:rPr lang="de-CH" dirty="0" smtClean="0"/>
              <a:t>Ergebnisse</a:t>
            </a:r>
            <a:endParaRPr lang="de-CH" dirty="0"/>
          </a:p>
        </p:txBody>
      </p:sp>
      <p:sp>
        <p:nvSpPr>
          <p:cNvPr id="7" name="Datumsplatzhalter 2"/>
          <p:cNvSpPr>
            <a:spLocks noGrp="1"/>
          </p:cNvSpPr>
          <p:nvPr>
            <p:ph type="dt" sz="half" idx="10"/>
          </p:nvPr>
        </p:nvSpPr>
        <p:spPr>
          <a:xfrm>
            <a:off x="7937624" y="6318351"/>
            <a:ext cx="612068" cy="468312"/>
          </a:xfrm>
        </p:spPr>
        <p:txBody>
          <a:bodyPr/>
          <a:lstStyle/>
          <a:p>
            <a:fld id="{3B2F6CB8-9391-4BED-909F-C47A979AE1C4}" type="datetime1">
              <a:rPr lang="en-GB" smtClean="0"/>
              <a:t>07/04/2017</a:t>
            </a:fld>
            <a:endParaRPr lang="en-GB" dirty="0"/>
          </a:p>
        </p:txBody>
      </p:sp>
    </p:spTree>
    <p:extLst>
      <p:ext uri="{BB962C8B-B14F-4D97-AF65-F5344CB8AC3E}">
        <p14:creationId xmlns:p14="http://schemas.microsoft.com/office/powerpoint/2010/main" val="821725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de-CH"/>
          </a:p>
        </p:txBody>
      </p:sp>
      <p:sp>
        <p:nvSpPr>
          <p:cNvPr id="3" name="Content Placeholder 2"/>
          <p:cNvSpPr>
            <a:spLocks noGrp="1"/>
          </p:cNvSpPr>
          <p:nvPr>
            <p:ph sz="half" idx="2"/>
          </p:nvPr>
        </p:nvSpPr>
        <p:spPr/>
        <p:txBody>
          <a:bodyPr/>
          <a:lstStyle/>
          <a:p>
            <a:endParaRPr lang="de-CH"/>
          </a:p>
        </p:txBody>
      </p:sp>
      <p:sp>
        <p:nvSpPr>
          <p:cNvPr id="5" name="Slide Number Placeholder 4"/>
          <p:cNvSpPr>
            <a:spLocks noGrp="1"/>
          </p:cNvSpPr>
          <p:nvPr>
            <p:ph type="sldNum" sz="quarter" idx="12"/>
          </p:nvPr>
        </p:nvSpPr>
        <p:spPr/>
        <p:txBody>
          <a:bodyPr/>
          <a:lstStyle/>
          <a:p>
            <a:fld id="{6C6AE60A-B69C-4790-82F7-3882EDF23186}" type="slidenum">
              <a:rPr lang="de-DE" smtClean="0"/>
              <a:t>14</a:t>
            </a:fld>
            <a:endParaRPr lang="de-DE"/>
          </a:p>
        </p:txBody>
      </p:sp>
      <p:sp>
        <p:nvSpPr>
          <p:cNvPr id="6" name="Title 5"/>
          <p:cNvSpPr>
            <a:spLocks noGrp="1"/>
          </p:cNvSpPr>
          <p:nvPr>
            <p:ph type="title"/>
          </p:nvPr>
        </p:nvSpPr>
        <p:spPr/>
        <p:txBody>
          <a:bodyPr/>
          <a:lstStyle/>
          <a:p>
            <a:endParaRPr lang="de-CH"/>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797" t="23000" r="45719" b="5500"/>
          <a:stretch/>
        </p:blipFill>
        <p:spPr bwMode="auto">
          <a:xfrm>
            <a:off x="3128962" y="114300"/>
            <a:ext cx="3950294" cy="6765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079256" y="6154837"/>
            <a:ext cx="1795684" cy="307777"/>
          </a:xfrm>
          <a:prstGeom prst="rect">
            <a:avLst/>
          </a:prstGeom>
          <a:noFill/>
        </p:spPr>
        <p:txBody>
          <a:bodyPr wrap="none" rtlCol="0">
            <a:spAutoFit/>
          </a:bodyPr>
          <a:lstStyle/>
          <a:p>
            <a:r>
              <a:rPr lang="de-CH" sz="1400" dirty="0"/>
              <a:t>d</a:t>
            </a:r>
            <a:r>
              <a:rPr lang="de-CH" sz="1400" dirty="0" smtClean="0"/>
              <a:t>e Buren et al. 2016</a:t>
            </a:r>
            <a:endParaRPr lang="de-CH" sz="1400" dirty="0"/>
          </a:p>
        </p:txBody>
      </p:sp>
      <p:sp>
        <p:nvSpPr>
          <p:cNvPr id="9" name="Datumsplatzhalter 2"/>
          <p:cNvSpPr>
            <a:spLocks noGrp="1"/>
          </p:cNvSpPr>
          <p:nvPr>
            <p:ph type="dt" sz="half" idx="10"/>
          </p:nvPr>
        </p:nvSpPr>
        <p:spPr>
          <a:xfrm>
            <a:off x="7937624" y="6318351"/>
            <a:ext cx="612068" cy="468312"/>
          </a:xfrm>
        </p:spPr>
        <p:txBody>
          <a:bodyPr/>
          <a:lstStyle/>
          <a:p>
            <a:fld id="{3B2F6CB8-9391-4BED-909F-C47A979AE1C4}" type="datetime1">
              <a:rPr lang="en-GB" smtClean="0"/>
              <a:t>07/04/2017</a:t>
            </a:fld>
            <a:endParaRPr lang="en-GB" dirty="0"/>
          </a:p>
        </p:txBody>
      </p:sp>
    </p:spTree>
    <p:extLst>
      <p:ext uri="{BB962C8B-B14F-4D97-AF65-F5344CB8AC3E}">
        <p14:creationId xmlns:p14="http://schemas.microsoft.com/office/powerpoint/2010/main" val="359887942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23850" y="2466977"/>
            <a:ext cx="8496300" cy="1818732"/>
          </a:xfrm>
        </p:spPr>
        <p:txBody>
          <a:bodyPr/>
          <a:lstStyle/>
          <a:p>
            <a:r>
              <a:rPr lang="de-CH" dirty="0"/>
              <a:t>Baden-Württemberg: Umsetzung mit Ausblick auf Umgehung</a:t>
            </a:r>
            <a:endParaRPr lang="de-CH" dirty="0">
              <a:solidFill>
                <a:srgbClr val="C00000"/>
              </a:solidFill>
            </a:endParaRPr>
          </a:p>
          <a:p>
            <a:r>
              <a:rPr lang="de-CH" dirty="0" smtClean="0"/>
              <a:t>Bayern</a:t>
            </a:r>
            <a:r>
              <a:rPr lang="de-CH" dirty="0" smtClean="0"/>
              <a:t>: Umgehung</a:t>
            </a:r>
          </a:p>
          <a:p>
            <a:r>
              <a:rPr lang="de-CH" dirty="0" smtClean="0"/>
              <a:t>Österreich</a:t>
            </a:r>
            <a:r>
              <a:rPr lang="de-CH" dirty="0" smtClean="0"/>
              <a:t>: </a:t>
            </a:r>
            <a:r>
              <a:rPr lang="de-CH" dirty="0" smtClean="0"/>
              <a:t>Entwendung, Umsetzung</a:t>
            </a:r>
            <a:endParaRPr lang="de-CH" dirty="0" smtClean="0">
              <a:solidFill>
                <a:srgbClr val="C00000"/>
              </a:solidFill>
            </a:endParaRPr>
          </a:p>
          <a:p>
            <a:endParaRPr lang="de-CH" dirty="0"/>
          </a:p>
        </p:txBody>
      </p:sp>
      <p:sp>
        <p:nvSpPr>
          <p:cNvPr id="5" name="Slide Number Placeholder 4"/>
          <p:cNvSpPr>
            <a:spLocks noGrp="1"/>
          </p:cNvSpPr>
          <p:nvPr>
            <p:ph type="sldNum" sz="quarter" idx="12"/>
          </p:nvPr>
        </p:nvSpPr>
        <p:spPr/>
        <p:txBody>
          <a:bodyPr/>
          <a:lstStyle/>
          <a:p>
            <a:fld id="{6C6AE60A-B69C-4790-82F7-3882EDF23186}" type="slidenum">
              <a:rPr lang="de-DE" smtClean="0"/>
              <a:t>15</a:t>
            </a:fld>
            <a:endParaRPr lang="de-DE"/>
          </a:p>
        </p:txBody>
      </p:sp>
      <p:sp>
        <p:nvSpPr>
          <p:cNvPr id="6" name="Title 5"/>
          <p:cNvSpPr>
            <a:spLocks noGrp="1"/>
          </p:cNvSpPr>
          <p:nvPr>
            <p:ph type="title"/>
          </p:nvPr>
        </p:nvSpPr>
        <p:spPr>
          <a:xfrm>
            <a:off x="323850" y="600074"/>
            <a:ext cx="8963026" cy="821189"/>
          </a:xfrm>
        </p:spPr>
        <p:txBody>
          <a:bodyPr/>
          <a:lstStyle/>
          <a:p>
            <a:r>
              <a:rPr lang="de-CH" dirty="0"/>
              <a:t>Analyse: Unterschiedliche Umsetzungsstrategien</a:t>
            </a:r>
            <a:endParaRPr lang="de-CH" dirty="0"/>
          </a:p>
        </p:txBody>
      </p:sp>
      <p:sp>
        <p:nvSpPr>
          <p:cNvPr id="7" name="Datumsplatzhalter 2"/>
          <p:cNvSpPr>
            <a:spLocks noGrp="1"/>
          </p:cNvSpPr>
          <p:nvPr>
            <p:ph type="dt" sz="half" idx="10"/>
          </p:nvPr>
        </p:nvSpPr>
        <p:spPr>
          <a:xfrm>
            <a:off x="7937624" y="6318351"/>
            <a:ext cx="612068" cy="468312"/>
          </a:xfrm>
        </p:spPr>
        <p:txBody>
          <a:bodyPr/>
          <a:lstStyle/>
          <a:p>
            <a:fld id="{3B2F6CB8-9391-4BED-909F-C47A979AE1C4}" type="datetime1">
              <a:rPr lang="en-GB" smtClean="0"/>
              <a:t>07/04/2017</a:t>
            </a:fld>
            <a:endParaRPr lang="en-GB" dirty="0"/>
          </a:p>
        </p:txBody>
      </p:sp>
    </p:spTree>
    <p:extLst>
      <p:ext uri="{BB962C8B-B14F-4D97-AF65-F5344CB8AC3E}">
        <p14:creationId xmlns:p14="http://schemas.microsoft.com/office/powerpoint/2010/main" val="382494985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4211" y="1958777"/>
            <a:ext cx="8668840" cy="3631795"/>
          </a:xfrm>
        </p:spPr>
        <p:txBody>
          <a:bodyPr/>
          <a:lstStyle/>
          <a:p>
            <a:r>
              <a:rPr lang="de-CH" dirty="0" smtClean="0"/>
              <a:t>ELER: sieht rigide aus (top-down), ist aber flexible in der Umsetzung (</a:t>
            </a:r>
            <a:r>
              <a:rPr lang="de-CH" dirty="0" err="1" smtClean="0"/>
              <a:t>bottom-up</a:t>
            </a:r>
            <a:r>
              <a:rPr lang="de-CH" dirty="0" smtClean="0"/>
              <a:t>) </a:t>
            </a:r>
          </a:p>
          <a:p>
            <a:pPr marL="0" indent="0">
              <a:buNone/>
            </a:pPr>
            <a:endParaRPr lang="de-CH" dirty="0" smtClean="0"/>
          </a:p>
          <a:p>
            <a:r>
              <a:rPr lang="de-CH" dirty="0" smtClean="0"/>
              <a:t>Mitglied Staaten nutzen Freiheit aus um administrativen Aufwand zu umgehen </a:t>
            </a:r>
          </a:p>
          <a:p>
            <a:pPr marL="0" indent="0">
              <a:buNone/>
            </a:pPr>
            <a:endParaRPr lang="de-CH" dirty="0" smtClean="0"/>
          </a:p>
          <a:p>
            <a:r>
              <a:rPr lang="de-CH" dirty="0" smtClean="0"/>
              <a:t>Einfluss Faktoren: </a:t>
            </a:r>
          </a:p>
          <a:p>
            <a:pPr lvl="1"/>
            <a:r>
              <a:rPr lang="de-CH" dirty="0" smtClean="0"/>
              <a:t>Alternative Finanzierung auf nationaler Ebene</a:t>
            </a:r>
          </a:p>
          <a:p>
            <a:pPr lvl="1"/>
            <a:r>
              <a:rPr lang="de-CH" dirty="0" smtClean="0"/>
              <a:t>Wahrnehmung von Komplexität  und </a:t>
            </a:r>
            <a:r>
              <a:rPr lang="de-CH" dirty="0" smtClean="0"/>
              <a:t>administrativer </a:t>
            </a:r>
            <a:r>
              <a:rPr lang="de-CH" dirty="0" smtClean="0"/>
              <a:t>Aufwand</a:t>
            </a:r>
          </a:p>
          <a:p>
            <a:pPr marL="0" indent="0">
              <a:buNone/>
            </a:pPr>
            <a:endParaRPr lang="de-CH" dirty="0"/>
          </a:p>
        </p:txBody>
      </p:sp>
      <p:sp>
        <p:nvSpPr>
          <p:cNvPr id="5" name="Slide Number Placeholder 4"/>
          <p:cNvSpPr>
            <a:spLocks noGrp="1"/>
          </p:cNvSpPr>
          <p:nvPr>
            <p:ph type="sldNum" sz="quarter" idx="12"/>
          </p:nvPr>
        </p:nvSpPr>
        <p:spPr/>
        <p:txBody>
          <a:bodyPr/>
          <a:lstStyle/>
          <a:p>
            <a:fld id="{6C6AE60A-B69C-4790-82F7-3882EDF23186}" type="slidenum">
              <a:rPr lang="de-DE" smtClean="0"/>
              <a:t>16</a:t>
            </a:fld>
            <a:endParaRPr lang="de-DE"/>
          </a:p>
        </p:txBody>
      </p:sp>
      <p:sp>
        <p:nvSpPr>
          <p:cNvPr id="6" name="Title 5"/>
          <p:cNvSpPr>
            <a:spLocks noGrp="1"/>
          </p:cNvSpPr>
          <p:nvPr>
            <p:ph type="title"/>
          </p:nvPr>
        </p:nvSpPr>
        <p:spPr/>
        <p:txBody>
          <a:bodyPr/>
          <a:lstStyle/>
          <a:p>
            <a:r>
              <a:rPr lang="de-CH" dirty="0" smtClean="0"/>
              <a:t>Fazit</a:t>
            </a:r>
            <a:endParaRPr lang="de-CH" dirty="0"/>
          </a:p>
        </p:txBody>
      </p:sp>
      <p:sp>
        <p:nvSpPr>
          <p:cNvPr id="7" name="Datumsplatzhalter 2"/>
          <p:cNvSpPr>
            <a:spLocks noGrp="1"/>
          </p:cNvSpPr>
          <p:nvPr>
            <p:ph type="dt" sz="half" idx="10"/>
          </p:nvPr>
        </p:nvSpPr>
        <p:spPr>
          <a:xfrm>
            <a:off x="7937624" y="6318351"/>
            <a:ext cx="612068" cy="468312"/>
          </a:xfrm>
        </p:spPr>
        <p:txBody>
          <a:bodyPr/>
          <a:lstStyle/>
          <a:p>
            <a:fld id="{3B2F6CB8-9391-4BED-909F-C47A979AE1C4}" type="datetime1">
              <a:rPr lang="en-GB" smtClean="0"/>
              <a:t>07/04/2017</a:t>
            </a:fld>
            <a:endParaRPr lang="en-GB" dirty="0"/>
          </a:p>
        </p:txBody>
      </p:sp>
    </p:spTree>
    <p:extLst>
      <p:ext uri="{BB962C8B-B14F-4D97-AF65-F5344CB8AC3E}">
        <p14:creationId xmlns:p14="http://schemas.microsoft.com/office/powerpoint/2010/main" val="6643420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C6AE60A-B69C-4790-82F7-3882EDF23186}" type="slidenum">
              <a:rPr lang="de-DE" smtClean="0"/>
              <a:t>17</a:t>
            </a:fld>
            <a:endParaRPr lang="de-DE"/>
          </a:p>
        </p:txBody>
      </p:sp>
      <p:sp>
        <p:nvSpPr>
          <p:cNvPr id="6" name="Title 5"/>
          <p:cNvSpPr>
            <a:spLocks noGrp="1"/>
          </p:cNvSpPr>
          <p:nvPr>
            <p:ph type="title"/>
          </p:nvPr>
        </p:nvSpPr>
        <p:spPr>
          <a:xfrm>
            <a:off x="396751" y="2314575"/>
            <a:ext cx="8496300" cy="1764706"/>
          </a:xfrm>
        </p:spPr>
        <p:txBody>
          <a:bodyPr/>
          <a:lstStyle/>
          <a:p>
            <a:r>
              <a:rPr lang="de-CH" dirty="0" smtClean="0"/>
              <a:t>Herzlichen Dank</a:t>
            </a:r>
            <a:r>
              <a:rPr lang="de-CH" dirty="0" smtClean="0"/>
              <a:t>!</a:t>
            </a:r>
            <a:br>
              <a:rPr lang="de-CH" dirty="0" smtClean="0"/>
            </a:br>
            <a:r>
              <a:rPr lang="de-CH" dirty="0" smtClean="0"/>
              <a:t/>
            </a:r>
            <a:br>
              <a:rPr lang="de-CH" dirty="0" smtClean="0"/>
            </a:br>
            <a:r>
              <a:rPr lang="de-CH" dirty="0"/>
              <a:t/>
            </a:r>
            <a:br>
              <a:rPr lang="de-CH" dirty="0"/>
            </a:br>
            <a:r>
              <a:rPr lang="de-CH" dirty="0" smtClean="0"/>
              <a:t/>
            </a:r>
            <a:br>
              <a:rPr lang="de-CH" dirty="0" smtClean="0"/>
            </a:br>
            <a:r>
              <a:rPr lang="de-CH" dirty="0" smtClean="0"/>
              <a:t/>
            </a:r>
            <a:br>
              <a:rPr lang="de-CH" dirty="0" smtClean="0"/>
            </a:br>
            <a:r>
              <a:rPr lang="de-CH" b="0" dirty="0" smtClean="0"/>
              <a:t>eva.lieberherr@usys.ethz.ch</a:t>
            </a:r>
            <a:endParaRPr lang="de-CH" b="0" dirty="0"/>
          </a:p>
        </p:txBody>
      </p:sp>
      <p:sp>
        <p:nvSpPr>
          <p:cNvPr id="7" name="Datumsplatzhalter 2"/>
          <p:cNvSpPr>
            <a:spLocks noGrp="1"/>
          </p:cNvSpPr>
          <p:nvPr>
            <p:ph type="dt" sz="half" idx="10"/>
          </p:nvPr>
        </p:nvSpPr>
        <p:spPr>
          <a:xfrm>
            <a:off x="7937624" y="6318351"/>
            <a:ext cx="612068" cy="468312"/>
          </a:xfrm>
        </p:spPr>
        <p:txBody>
          <a:bodyPr/>
          <a:lstStyle/>
          <a:p>
            <a:fld id="{3B2F6CB8-9391-4BED-909F-C47A979AE1C4}" type="datetime1">
              <a:rPr lang="en-GB" smtClean="0"/>
              <a:t>07/04/2017</a:t>
            </a:fld>
            <a:endParaRPr lang="en-GB" dirty="0"/>
          </a:p>
        </p:txBody>
      </p:sp>
    </p:spTree>
    <p:extLst>
      <p:ext uri="{BB962C8B-B14F-4D97-AF65-F5344CB8AC3E}">
        <p14:creationId xmlns:p14="http://schemas.microsoft.com/office/powerpoint/2010/main" val="49215800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297" y="1500188"/>
            <a:ext cx="8943975" cy="5051426"/>
          </a:xfrm>
        </p:spPr>
        <p:txBody>
          <a:bodyPr/>
          <a:lstStyle/>
          <a:p>
            <a:r>
              <a:rPr lang="de-CH" sz="1400" dirty="0"/>
              <a:t>de Buren, G., Lieberherr, E.,&amp; Steinmann, K. (2016). Waldspezifische Förderung in der Europäischen Union: Umsetzung in drei Fallbeispielen. </a:t>
            </a:r>
            <a:r>
              <a:rPr lang="de-CH" sz="1400" i="1" dirty="0"/>
              <a:t>Schweizerische Zeitschrift für Forstwesen</a:t>
            </a:r>
            <a:r>
              <a:rPr lang="de-CH" sz="1400" dirty="0"/>
              <a:t>: September/</a:t>
            </a:r>
            <a:r>
              <a:rPr lang="de-CH" sz="1400" dirty="0" err="1"/>
              <a:t>October</a:t>
            </a:r>
            <a:r>
              <a:rPr lang="de-CH" sz="1400" dirty="0"/>
              <a:t> 2016, Vol. 167, </a:t>
            </a:r>
            <a:r>
              <a:rPr lang="de-CH" sz="1400" dirty="0" err="1"/>
              <a:t>No</a:t>
            </a:r>
            <a:r>
              <a:rPr lang="de-CH" sz="1400" dirty="0"/>
              <a:t>. 5, pp. 270-277. </a:t>
            </a:r>
            <a:r>
              <a:rPr lang="de-CH" sz="1400" dirty="0" err="1"/>
              <a:t>doi</a:t>
            </a:r>
            <a:r>
              <a:rPr lang="de-CH" sz="1400" dirty="0"/>
              <a:t>: </a:t>
            </a:r>
            <a:r>
              <a:rPr lang="de-CH" sz="1400" u="sng" dirty="0">
                <a:hlinkClick r:id="rId2"/>
              </a:rPr>
              <a:t>http://</a:t>
            </a:r>
            <a:r>
              <a:rPr lang="de-CH" sz="1400" u="sng" dirty="0" smtClean="0">
                <a:hlinkClick r:id="rId2"/>
              </a:rPr>
              <a:t>dx.doi.org/10.3188/szf.2016.0270</a:t>
            </a:r>
            <a:endParaRPr lang="de-CH" sz="1400" u="sng" dirty="0" smtClean="0"/>
          </a:p>
          <a:p>
            <a:pPr lvl="0"/>
            <a:r>
              <a:rPr lang="de-CH" sz="1400" dirty="0"/>
              <a:t>De Buren, G., Steinmann, K., &amp; Lieberherr, E. (2015). </a:t>
            </a:r>
            <a:r>
              <a:rPr lang="fr-CH" sz="1400" dirty="0"/>
              <a:t>Les soutiens de l’Union européenne dans le domaine de la forêt au regard des programmes helvétiques. </a:t>
            </a:r>
            <a:r>
              <a:rPr lang="en-US" sz="1400" u="sng" dirty="0">
                <a:hlinkClick r:id="rId3"/>
              </a:rPr>
              <a:t>Report</a:t>
            </a:r>
            <a:r>
              <a:rPr lang="en-US" sz="1400" dirty="0"/>
              <a:t> for the Federal Office for the Environment FOEN. </a:t>
            </a:r>
            <a:endParaRPr lang="de-CH" sz="1400" u="sng" dirty="0" smtClean="0"/>
          </a:p>
          <a:p>
            <a:r>
              <a:rPr lang="en-US" sz="1400" dirty="0" smtClean="0"/>
              <a:t>European </a:t>
            </a:r>
            <a:r>
              <a:rPr lang="en-US" sz="1400" dirty="0"/>
              <a:t>Commission. (2009). </a:t>
            </a:r>
            <a:r>
              <a:rPr lang="en-US" sz="1400" i="1" dirty="0"/>
              <a:t>Report on the implementation of forestry measures under the Rural Development Regulation 1698/2005 for the period 2007-2013</a:t>
            </a:r>
            <a:r>
              <a:rPr lang="en-US" sz="1400" dirty="0"/>
              <a:t>. Retrieved from </a:t>
            </a:r>
            <a:r>
              <a:rPr lang="en-US" sz="1400" dirty="0" err="1"/>
              <a:t>Brussel</a:t>
            </a:r>
            <a:r>
              <a:rPr lang="en-US" sz="1400" dirty="0"/>
              <a:t>: </a:t>
            </a:r>
            <a:endParaRPr lang="de-CH" sz="1400" dirty="0"/>
          </a:p>
          <a:p>
            <a:r>
              <a:rPr lang="fr-CH" sz="1400" dirty="0" err="1"/>
              <a:t>European</a:t>
            </a:r>
            <a:r>
              <a:rPr lang="fr-CH" sz="1400" dirty="0"/>
              <a:t> Commission. (2013a). </a:t>
            </a:r>
            <a:r>
              <a:rPr lang="fr-CH" sz="1400" i="1" dirty="0"/>
              <a:t>Commission Staff </a:t>
            </a:r>
            <a:r>
              <a:rPr lang="fr-CH" sz="1400" i="1" dirty="0" err="1"/>
              <a:t>Working</a:t>
            </a:r>
            <a:r>
              <a:rPr lang="fr-CH" sz="1400" i="1" dirty="0"/>
              <a:t> Document </a:t>
            </a:r>
            <a:r>
              <a:rPr lang="fr-CH" sz="1400" i="1" dirty="0" err="1"/>
              <a:t>Accompanying</a:t>
            </a:r>
            <a:r>
              <a:rPr lang="fr-CH" sz="1400" i="1" dirty="0"/>
              <a:t> the document: A new EU Forest </a:t>
            </a:r>
            <a:r>
              <a:rPr lang="fr-CH" sz="1400" i="1" dirty="0" err="1"/>
              <a:t>Strategy</a:t>
            </a:r>
            <a:r>
              <a:rPr lang="fr-CH" sz="1400" i="1" dirty="0"/>
              <a:t>: for </a:t>
            </a:r>
            <a:r>
              <a:rPr lang="fr-CH" sz="1400" i="1" dirty="0" err="1"/>
              <a:t>forests</a:t>
            </a:r>
            <a:r>
              <a:rPr lang="fr-CH" sz="1400" i="1" dirty="0"/>
              <a:t> and the </a:t>
            </a:r>
            <a:r>
              <a:rPr lang="fr-CH" sz="1400" i="1" dirty="0" err="1"/>
              <a:t>forest-based</a:t>
            </a:r>
            <a:r>
              <a:rPr lang="fr-CH" sz="1400" i="1" dirty="0"/>
              <a:t> </a:t>
            </a:r>
            <a:r>
              <a:rPr lang="fr-CH" sz="1400" i="1" dirty="0" err="1"/>
              <a:t>sector</a:t>
            </a:r>
            <a:r>
              <a:rPr lang="fr-CH" sz="1400" dirty="0"/>
              <a:t> (SWD(2013) 342 final). </a:t>
            </a:r>
            <a:r>
              <a:rPr lang="fr-CH" sz="1400" dirty="0" err="1"/>
              <a:t>Retrieved</a:t>
            </a:r>
            <a:r>
              <a:rPr lang="fr-CH" sz="1400" dirty="0"/>
              <a:t> </a:t>
            </a:r>
            <a:r>
              <a:rPr lang="fr-CH" sz="1400" dirty="0" err="1"/>
              <a:t>from</a:t>
            </a:r>
            <a:r>
              <a:rPr lang="fr-CH" sz="1400" dirty="0"/>
              <a:t> </a:t>
            </a:r>
            <a:r>
              <a:rPr lang="fr-CH" sz="1400" dirty="0" smtClean="0"/>
              <a:t>Brussel</a:t>
            </a:r>
          </a:p>
          <a:p>
            <a:r>
              <a:rPr lang="en-GB" sz="1400" dirty="0" smtClean="0"/>
              <a:t>Schweizer </a:t>
            </a:r>
            <a:r>
              <a:rPr lang="en-GB" sz="1400" dirty="0"/>
              <a:t>R. (2015). Law Activation Strategies (LAS) in Environmental Policymaking: A Social Mechanism for Re-politicization. </a:t>
            </a:r>
            <a:r>
              <a:rPr lang="en-GB" sz="1400" i="1" dirty="0"/>
              <a:t>European Policy Analysis</a:t>
            </a:r>
            <a:r>
              <a:rPr lang="en-GB" sz="1400" dirty="0"/>
              <a:t>, 1(2): 132-154.</a:t>
            </a:r>
            <a:endParaRPr lang="de-CH" sz="1400" dirty="0"/>
          </a:p>
          <a:p>
            <a:r>
              <a:rPr lang="en-GB" sz="1400" dirty="0" err="1"/>
              <a:t>Treib</a:t>
            </a:r>
            <a:r>
              <a:rPr lang="en-GB" sz="1400" dirty="0"/>
              <a:t> O. (2014). Implementing and complying with EU governance outputs. </a:t>
            </a:r>
            <a:r>
              <a:rPr lang="en-GB" sz="1400" i="1" dirty="0"/>
              <a:t>Living Reviews in European Governance</a:t>
            </a:r>
            <a:r>
              <a:rPr lang="en-GB" sz="1400" dirty="0"/>
              <a:t>, 9 (1). </a:t>
            </a:r>
            <a:r>
              <a:rPr lang="en-GB" sz="1400" dirty="0">
                <a:hlinkClick r:id="rId4"/>
              </a:rPr>
              <a:t>http://</a:t>
            </a:r>
            <a:r>
              <a:rPr lang="en-GB" sz="1400" dirty="0" smtClean="0">
                <a:hlinkClick r:id="rId4"/>
              </a:rPr>
              <a:t>europeangovernance-livingreviews.org/Articles/lreg-2014-1</a:t>
            </a:r>
            <a:endParaRPr lang="en-GB" sz="1400" dirty="0" smtClean="0"/>
          </a:p>
          <a:p>
            <a:r>
              <a:rPr lang="de-CH" sz="1400" dirty="0"/>
              <a:t>Winkel, G., </a:t>
            </a:r>
            <a:r>
              <a:rPr lang="de-CH" sz="1400" dirty="0" err="1"/>
              <a:t>Aggestam</a:t>
            </a:r>
            <a:r>
              <a:rPr lang="de-CH" sz="1400" dirty="0"/>
              <a:t>, F., </a:t>
            </a:r>
            <a:r>
              <a:rPr lang="de-CH" sz="1400" dirty="0" err="1"/>
              <a:t>Sotirov</a:t>
            </a:r>
            <a:r>
              <a:rPr lang="de-CH" sz="1400" dirty="0"/>
              <a:t>, M., &amp; Weiss, G. (2013). </a:t>
            </a:r>
            <a:r>
              <a:rPr lang="en-US" sz="1400" dirty="0"/>
              <a:t>Forest Policy in the European Union. In H. </a:t>
            </a:r>
            <a:r>
              <a:rPr lang="en-US" sz="1400" dirty="0" err="1"/>
              <a:t>Pülzl</a:t>
            </a:r>
            <a:r>
              <a:rPr lang="en-US" sz="1400" dirty="0"/>
              <a:t>, K. Hogl, D. </a:t>
            </a:r>
            <a:r>
              <a:rPr lang="en-US" sz="1400" dirty="0" err="1"/>
              <a:t>Kleinschmit</a:t>
            </a:r>
            <a:r>
              <a:rPr lang="en-US" sz="1400" dirty="0"/>
              <a:t>, D. </a:t>
            </a:r>
            <a:r>
              <a:rPr lang="en-US" sz="1400" dirty="0" err="1"/>
              <a:t>Wydra</a:t>
            </a:r>
            <a:r>
              <a:rPr lang="en-US" sz="1400" dirty="0"/>
              <a:t>, B. Arts, P. Mayer, M. </a:t>
            </a:r>
            <a:r>
              <a:rPr lang="en-US" sz="1400" dirty="0" err="1"/>
              <a:t>Palahí</a:t>
            </a:r>
            <a:r>
              <a:rPr lang="en-US" sz="1400" dirty="0"/>
              <a:t>, G. </a:t>
            </a:r>
            <a:r>
              <a:rPr lang="en-US" sz="1400" dirty="0" err="1"/>
              <a:t>Winkel</a:t>
            </a:r>
            <a:r>
              <a:rPr lang="en-US" sz="1400" dirty="0"/>
              <a:t>, &amp; B. </a:t>
            </a:r>
            <a:r>
              <a:rPr lang="en-US" sz="1400" dirty="0" err="1"/>
              <a:t>Wolfslehner</a:t>
            </a:r>
            <a:r>
              <a:rPr lang="en-US" sz="1400" dirty="0"/>
              <a:t> (Eds.), </a:t>
            </a:r>
            <a:r>
              <a:rPr lang="en-US" sz="1400" i="1" dirty="0"/>
              <a:t>European Forest Governance: Issues at Stake and the Way Forward</a:t>
            </a:r>
            <a:r>
              <a:rPr lang="en-US" sz="1400" dirty="0"/>
              <a:t> (pp. 52-63). </a:t>
            </a:r>
            <a:r>
              <a:rPr lang="en-US" sz="1400" dirty="0" err="1"/>
              <a:t>Joensuu</a:t>
            </a:r>
            <a:r>
              <a:rPr lang="en-US" sz="1400" dirty="0"/>
              <a:t> (Finland): European Forest Institute.</a:t>
            </a:r>
            <a:endParaRPr lang="de-CH" sz="1400" dirty="0"/>
          </a:p>
          <a:p>
            <a:pPr marL="0" indent="0">
              <a:buNone/>
            </a:pPr>
            <a:endParaRPr lang="de-CH" sz="1400" dirty="0"/>
          </a:p>
          <a:p>
            <a:endParaRPr lang="de-CH" sz="1400" dirty="0"/>
          </a:p>
        </p:txBody>
      </p:sp>
      <p:sp>
        <p:nvSpPr>
          <p:cNvPr id="5" name="Slide Number Placeholder 4"/>
          <p:cNvSpPr>
            <a:spLocks noGrp="1"/>
          </p:cNvSpPr>
          <p:nvPr>
            <p:ph type="sldNum" sz="quarter" idx="12"/>
          </p:nvPr>
        </p:nvSpPr>
        <p:spPr/>
        <p:txBody>
          <a:bodyPr/>
          <a:lstStyle/>
          <a:p>
            <a:fld id="{6C6AE60A-B69C-4790-82F7-3882EDF23186}" type="slidenum">
              <a:rPr lang="de-DE" smtClean="0"/>
              <a:t>18</a:t>
            </a:fld>
            <a:endParaRPr lang="de-DE"/>
          </a:p>
        </p:txBody>
      </p:sp>
      <p:sp>
        <p:nvSpPr>
          <p:cNvPr id="6" name="Title 5"/>
          <p:cNvSpPr>
            <a:spLocks noGrp="1"/>
          </p:cNvSpPr>
          <p:nvPr>
            <p:ph type="title"/>
          </p:nvPr>
        </p:nvSpPr>
        <p:spPr>
          <a:xfrm>
            <a:off x="323850" y="620714"/>
            <a:ext cx="8496300" cy="636586"/>
          </a:xfrm>
        </p:spPr>
        <p:txBody>
          <a:bodyPr/>
          <a:lstStyle/>
          <a:p>
            <a:r>
              <a:rPr lang="de-CH" dirty="0" smtClean="0"/>
              <a:t>Literatur </a:t>
            </a:r>
            <a:endParaRPr lang="de-CH" dirty="0"/>
          </a:p>
        </p:txBody>
      </p:sp>
      <p:sp>
        <p:nvSpPr>
          <p:cNvPr id="7" name="Datumsplatzhalter 2"/>
          <p:cNvSpPr>
            <a:spLocks noGrp="1"/>
          </p:cNvSpPr>
          <p:nvPr>
            <p:ph type="dt" sz="half" idx="10"/>
          </p:nvPr>
        </p:nvSpPr>
        <p:spPr>
          <a:xfrm>
            <a:off x="7937624" y="6318351"/>
            <a:ext cx="612068" cy="468312"/>
          </a:xfrm>
        </p:spPr>
        <p:txBody>
          <a:bodyPr/>
          <a:lstStyle/>
          <a:p>
            <a:fld id="{3B2F6CB8-9391-4BED-909F-C47A979AE1C4}" type="datetime1">
              <a:rPr lang="en-GB" smtClean="0"/>
              <a:t>07/04/2017</a:t>
            </a:fld>
            <a:endParaRPr lang="en-GB" dirty="0"/>
          </a:p>
        </p:txBody>
      </p:sp>
    </p:spTree>
    <p:extLst>
      <p:ext uri="{BB962C8B-B14F-4D97-AF65-F5344CB8AC3E}">
        <p14:creationId xmlns:p14="http://schemas.microsoft.com/office/powerpoint/2010/main" val="340532984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de-CH"/>
          </a:p>
        </p:txBody>
      </p:sp>
      <p:sp>
        <p:nvSpPr>
          <p:cNvPr id="3" name="Content Placeholder 2"/>
          <p:cNvSpPr>
            <a:spLocks noGrp="1"/>
          </p:cNvSpPr>
          <p:nvPr>
            <p:ph sz="half" idx="2"/>
          </p:nvPr>
        </p:nvSpPr>
        <p:spPr/>
        <p:txBody>
          <a:bodyPr/>
          <a:lstStyle/>
          <a:p>
            <a:endParaRPr lang="de-CH"/>
          </a:p>
        </p:txBody>
      </p:sp>
      <p:sp>
        <p:nvSpPr>
          <p:cNvPr id="5" name="Slide Number Placeholder 4"/>
          <p:cNvSpPr>
            <a:spLocks noGrp="1"/>
          </p:cNvSpPr>
          <p:nvPr>
            <p:ph type="sldNum" sz="quarter" idx="12"/>
          </p:nvPr>
        </p:nvSpPr>
        <p:spPr/>
        <p:txBody>
          <a:bodyPr/>
          <a:lstStyle/>
          <a:p>
            <a:fld id="{6C6AE60A-B69C-4790-82F7-3882EDF23186}" type="slidenum">
              <a:rPr lang="de-DE" smtClean="0"/>
              <a:t>19</a:t>
            </a:fld>
            <a:endParaRPr lang="de-DE"/>
          </a:p>
        </p:txBody>
      </p:sp>
      <p:sp>
        <p:nvSpPr>
          <p:cNvPr id="6" name="Title 5"/>
          <p:cNvSpPr>
            <a:spLocks noGrp="1"/>
          </p:cNvSpPr>
          <p:nvPr>
            <p:ph type="title"/>
          </p:nvPr>
        </p:nvSpPr>
        <p:spPr/>
        <p:txBody>
          <a:bodyPr/>
          <a:lstStyle/>
          <a:p>
            <a:r>
              <a:rPr lang="de-CH" dirty="0" smtClean="0"/>
              <a:t>Extra</a:t>
            </a:r>
            <a:endParaRPr lang="de-CH" dirty="0"/>
          </a:p>
        </p:txBody>
      </p:sp>
      <p:sp>
        <p:nvSpPr>
          <p:cNvPr id="7" name="Datumsplatzhalter 2"/>
          <p:cNvSpPr>
            <a:spLocks noGrp="1"/>
          </p:cNvSpPr>
          <p:nvPr>
            <p:ph type="dt" sz="half" idx="10"/>
          </p:nvPr>
        </p:nvSpPr>
        <p:spPr>
          <a:xfrm>
            <a:off x="7937624" y="6318351"/>
            <a:ext cx="612068" cy="468312"/>
          </a:xfrm>
        </p:spPr>
        <p:txBody>
          <a:bodyPr/>
          <a:lstStyle/>
          <a:p>
            <a:fld id="{3B2F6CB8-9391-4BED-909F-C47A979AE1C4}" type="datetime1">
              <a:rPr lang="en-GB" smtClean="0"/>
              <a:t>05/04/2017</a:t>
            </a:fld>
            <a:endParaRPr lang="en-GB" dirty="0"/>
          </a:p>
        </p:txBody>
      </p:sp>
    </p:spTree>
    <p:extLst>
      <p:ext uri="{BB962C8B-B14F-4D97-AF65-F5344CB8AC3E}">
        <p14:creationId xmlns:p14="http://schemas.microsoft.com/office/powerpoint/2010/main" val="424624933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6AE60A-B69C-4790-82F7-3882EDF23186}" type="slidenum">
              <a:rPr lang="de-DE" smtClean="0"/>
              <a:pPr/>
              <a:t>2</a:t>
            </a:fld>
            <a:endParaRPr lang="de-DE"/>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987" t="13562" r="16638" b="7928"/>
          <a:stretch/>
        </p:blipFill>
        <p:spPr bwMode="auto">
          <a:xfrm>
            <a:off x="1956391" y="1430363"/>
            <a:ext cx="5380074" cy="534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312278" y="616152"/>
            <a:ext cx="8496300" cy="757860"/>
          </a:xfrm>
          <a:prstGeom prst="rect">
            <a:avLst/>
          </a:prstGeom>
          <a:solidFill>
            <a:schemeClr val="bg1"/>
          </a:solidFill>
        </p:spPr>
        <p:txBody>
          <a:bodyPr vert="horz" lIns="140400" tIns="0" rIns="144000" bIns="0" rtlCol="0" anchor="b" anchorCtr="0">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en-CA" sz="2400" smtClean="0"/>
              <a:t>1. NARP: Semi-autonomous research group at ETH </a:t>
            </a:r>
            <a:endParaRPr lang="en-CA" sz="2000" b="0" dirty="0"/>
          </a:p>
        </p:txBody>
      </p:sp>
    </p:spTree>
    <p:extLst>
      <p:ext uri="{BB962C8B-B14F-4D97-AF65-F5344CB8AC3E}">
        <p14:creationId xmlns:p14="http://schemas.microsoft.com/office/powerpoint/2010/main" val="5271938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de-CH"/>
          </a:p>
        </p:txBody>
      </p:sp>
      <p:sp>
        <p:nvSpPr>
          <p:cNvPr id="3" name="Content Placeholder 2"/>
          <p:cNvSpPr>
            <a:spLocks noGrp="1"/>
          </p:cNvSpPr>
          <p:nvPr>
            <p:ph sz="half" idx="2"/>
          </p:nvPr>
        </p:nvSpPr>
        <p:spPr/>
        <p:txBody>
          <a:bodyPr/>
          <a:lstStyle/>
          <a:p>
            <a:endParaRPr lang="de-CH"/>
          </a:p>
        </p:txBody>
      </p:sp>
      <p:sp>
        <p:nvSpPr>
          <p:cNvPr id="4" name="Date Placeholder 3"/>
          <p:cNvSpPr>
            <a:spLocks noGrp="1"/>
          </p:cNvSpPr>
          <p:nvPr>
            <p:ph type="dt" sz="half" idx="10"/>
          </p:nvPr>
        </p:nvSpPr>
        <p:spPr/>
        <p:txBody>
          <a:bodyPr/>
          <a:lstStyle/>
          <a:p>
            <a:r>
              <a:rPr lang="de-DE" smtClean="0"/>
              <a:t>17.2.2015</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20</a:t>
            </a:fld>
            <a:endParaRPr lang="de-DE"/>
          </a:p>
        </p:txBody>
      </p:sp>
      <p:sp>
        <p:nvSpPr>
          <p:cNvPr id="6" name="Title 5"/>
          <p:cNvSpPr>
            <a:spLocks noGrp="1"/>
          </p:cNvSpPr>
          <p:nvPr>
            <p:ph type="title"/>
          </p:nvPr>
        </p:nvSpPr>
        <p:spPr/>
        <p:txBody>
          <a:bodyPr/>
          <a:lstStyle/>
          <a:p>
            <a:endParaRPr lang="de-CH"/>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65" t="34000" r="5360" b="36750"/>
          <a:stretch/>
        </p:blipFill>
        <p:spPr bwMode="auto">
          <a:xfrm>
            <a:off x="28576" y="3200400"/>
            <a:ext cx="9029700" cy="167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17390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C6AE60A-B69C-4790-82F7-3882EDF23186}" type="slidenum">
              <a:rPr lang="de-DE" smtClean="0"/>
              <a:t>21</a:t>
            </a:fld>
            <a:endParaRPr lang="de-DE"/>
          </a:p>
        </p:txBody>
      </p:sp>
      <p:sp>
        <p:nvSpPr>
          <p:cNvPr id="6" name="Title 5"/>
          <p:cNvSpPr>
            <a:spLocks noGrp="1"/>
          </p:cNvSpPr>
          <p:nvPr>
            <p:ph type="title"/>
          </p:nvPr>
        </p:nvSpPr>
        <p:spPr/>
        <p:txBody>
          <a:bodyPr/>
          <a:lstStyle/>
          <a:p>
            <a:r>
              <a:rPr lang="de-CH" dirty="0" err="1" smtClean="0"/>
              <a:t>Results</a:t>
            </a:r>
            <a:r>
              <a:rPr lang="de-CH" dirty="0" smtClean="0"/>
              <a:t>: </a:t>
            </a:r>
            <a:r>
              <a:rPr lang="en-US" dirty="0"/>
              <a:t>Evolution of the </a:t>
            </a:r>
            <a:r>
              <a:rPr lang="en-US" dirty="0" smtClean="0"/>
              <a:t>EAFRD in general</a:t>
            </a:r>
            <a:endParaRPr lang="de-CH" dirty="0"/>
          </a:p>
        </p:txBody>
      </p:sp>
      <p:sp>
        <p:nvSpPr>
          <p:cNvPr id="7" name="Datumsplatzhalter 2"/>
          <p:cNvSpPr>
            <a:spLocks noGrp="1"/>
          </p:cNvSpPr>
          <p:nvPr>
            <p:ph type="dt" sz="half" idx="10"/>
          </p:nvPr>
        </p:nvSpPr>
        <p:spPr>
          <a:xfrm>
            <a:off x="7937624" y="6318351"/>
            <a:ext cx="612068" cy="468312"/>
          </a:xfrm>
        </p:spPr>
        <p:txBody>
          <a:bodyPr/>
          <a:lstStyle/>
          <a:p>
            <a:fld id="{3B2F6CB8-9391-4BED-909F-C47A979AE1C4}" type="datetime1">
              <a:rPr lang="en-GB" smtClean="0"/>
              <a:t>05/04/2017</a:t>
            </a:fld>
            <a:endParaRPr lang="en-GB"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4149742654"/>
              </p:ext>
            </p:extLst>
          </p:nvPr>
        </p:nvGraphicFramePr>
        <p:xfrm>
          <a:off x="323850" y="2123440"/>
          <a:ext cx="8569200" cy="2740681"/>
        </p:xfrm>
        <a:graphic>
          <a:graphicData uri="http://schemas.openxmlformats.org/drawingml/2006/table">
            <a:tbl>
              <a:tblPr firstRow="1" firstCol="1" bandRow="1">
                <a:tableStyleId>{5C22544A-7EE6-4342-B048-85BDC9FD1C3A}</a:tableStyleId>
              </a:tblPr>
              <a:tblGrid>
                <a:gridCol w="2638010">
                  <a:extLst>
                    <a:ext uri="{9D8B030D-6E8A-4147-A177-3AD203B41FA5}">
                      <a16:colId xmlns:a16="http://schemas.microsoft.com/office/drawing/2014/main" xmlns="" val="20000"/>
                    </a:ext>
                  </a:extLst>
                </a:gridCol>
                <a:gridCol w="2965595">
                  <a:extLst>
                    <a:ext uri="{9D8B030D-6E8A-4147-A177-3AD203B41FA5}">
                      <a16:colId xmlns:a16="http://schemas.microsoft.com/office/drawing/2014/main" xmlns="" val="20001"/>
                    </a:ext>
                  </a:extLst>
                </a:gridCol>
                <a:gridCol w="2965595">
                  <a:extLst>
                    <a:ext uri="{9D8B030D-6E8A-4147-A177-3AD203B41FA5}">
                      <a16:colId xmlns:a16="http://schemas.microsoft.com/office/drawing/2014/main" xmlns="" val="20002"/>
                    </a:ext>
                  </a:extLst>
                </a:gridCol>
              </a:tblGrid>
              <a:tr h="270946">
                <a:tc>
                  <a:txBody>
                    <a:bodyPr/>
                    <a:lstStyle/>
                    <a:p>
                      <a:pPr>
                        <a:lnSpc>
                          <a:spcPct val="115000"/>
                        </a:lnSpc>
                        <a:spcAft>
                          <a:spcPts val="0"/>
                        </a:spcAft>
                      </a:pPr>
                      <a:r>
                        <a:rPr lang="en-GB" sz="1600" b="1" dirty="0">
                          <a:effectLst/>
                        </a:rPr>
                        <a:t>Types of measures</a:t>
                      </a:r>
                      <a:endParaRPr lang="de-CH" sz="1600" b="1" dirty="0">
                        <a:effectLst/>
                        <a:latin typeface="Calibri"/>
                        <a:ea typeface="Calibri"/>
                        <a:cs typeface="Times New Roman"/>
                      </a:endParaRPr>
                    </a:p>
                  </a:txBody>
                  <a:tcPr marL="52781" marR="52781" marT="0" marB="0"/>
                </a:tc>
                <a:tc>
                  <a:txBody>
                    <a:bodyPr/>
                    <a:lstStyle/>
                    <a:p>
                      <a:pPr>
                        <a:lnSpc>
                          <a:spcPct val="115000"/>
                        </a:lnSpc>
                        <a:spcAft>
                          <a:spcPts val="0"/>
                        </a:spcAft>
                      </a:pPr>
                      <a:r>
                        <a:rPr lang="en-GB" sz="1600" b="1">
                          <a:effectLst/>
                        </a:rPr>
                        <a:t>EAFRD 2007-2013</a:t>
                      </a:r>
                      <a:endParaRPr lang="de-CH" sz="1600" b="1">
                        <a:effectLst/>
                        <a:latin typeface="Calibri"/>
                        <a:ea typeface="Calibri"/>
                        <a:cs typeface="Times New Roman"/>
                      </a:endParaRPr>
                    </a:p>
                  </a:txBody>
                  <a:tcPr marL="52781" marR="52781" marT="0" marB="0"/>
                </a:tc>
                <a:tc>
                  <a:txBody>
                    <a:bodyPr/>
                    <a:lstStyle/>
                    <a:p>
                      <a:pPr>
                        <a:lnSpc>
                          <a:spcPct val="115000"/>
                        </a:lnSpc>
                        <a:spcAft>
                          <a:spcPts val="0"/>
                        </a:spcAft>
                      </a:pPr>
                      <a:r>
                        <a:rPr lang="en-GB" sz="1600" b="1">
                          <a:effectLst/>
                        </a:rPr>
                        <a:t>EAFRD 2014-2020</a:t>
                      </a:r>
                      <a:endParaRPr lang="de-CH" sz="1600" b="1">
                        <a:effectLst/>
                        <a:latin typeface="Calibri"/>
                        <a:ea typeface="Calibri"/>
                        <a:cs typeface="Times New Roman"/>
                      </a:endParaRPr>
                    </a:p>
                  </a:txBody>
                  <a:tcPr marL="52781" marR="52781" marT="0" marB="0"/>
                </a:tc>
                <a:extLst>
                  <a:ext uri="{0D108BD9-81ED-4DB2-BD59-A6C34878D82A}">
                    <a16:rowId xmlns:a16="http://schemas.microsoft.com/office/drawing/2014/main" xmlns="" val="10000"/>
                  </a:ext>
                </a:extLst>
              </a:tr>
              <a:tr h="826810">
                <a:tc>
                  <a:txBody>
                    <a:bodyPr/>
                    <a:lstStyle/>
                    <a:p>
                      <a:pPr>
                        <a:lnSpc>
                          <a:spcPct val="115000"/>
                        </a:lnSpc>
                        <a:spcAft>
                          <a:spcPts val="0"/>
                        </a:spcAft>
                      </a:pPr>
                      <a:r>
                        <a:rPr lang="en-GB" sz="1600" b="1">
                          <a:effectLst/>
                        </a:rPr>
                        <a:t>Type 1: targeting exclusively forest-related activities</a:t>
                      </a:r>
                      <a:endParaRPr lang="de-CH" sz="1600" b="1">
                        <a:effectLst/>
                        <a:latin typeface="Calibri"/>
                        <a:ea typeface="Calibri"/>
                        <a:cs typeface="Times New Roman"/>
                      </a:endParaRPr>
                    </a:p>
                  </a:txBody>
                  <a:tcPr marL="52781" marR="52781" marT="0" marB="0" anchor="ctr"/>
                </a:tc>
                <a:tc>
                  <a:txBody>
                    <a:bodyPr/>
                    <a:lstStyle/>
                    <a:p>
                      <a:pPr>
                        <a:lnSpc>
                          <a:spcPct val="115000"/>
                        </a:lnSpc>
                        <a:spcAft>
                          <a:spcPts val="0"/>
                        </a:spcAft>
                      </a:pPr>
                      <a:r>
                        <a:rPr lang="en-US" sz="1600" b="1">
                          <a:effectLst/>
                        </a:rPr>
                        <a:t>8 measures</a:t>
                      </a:r>
                      <a:endParaRPr lang="de-CH" sz="1600" b="1">
                        <a:effectLst/>
                        <a:latin typeface="Calibri"/>
                        <a:ea typeface="Calibri"/>
                        <a:cs typeface="Times New Roman"/>
                      </a:endParaRPr>
                    </a:p>
                  </a:txBody>
                  <a:tcPr marL="52781" marR="52781" marT="0" marB="0" anchor="ctr"/>
                </a:tc>
                <a:tc>
                  <a:txBody>
                    <a:bodyPr/>
                    <a:lstStyle/>
                    <a:p>
                      <a:pPr>
                        <a:lnSpc>
                          <a:spcPct val="115000"/>
                        </a:lnSpc>
                        <a:spcAft>
                          <a:spcPts val="0"/>
                        </a:spcAft>
                      </a:pPr>
                      <a:r>
                        <a:rPr lang="en-US" sz="1600" b="1">
                          <a:effectLst/>
                        </a:rPr>
                        <a:t>11 sub-measures</a:t>
                      </a:r>
                      <a:endParaRPr lang="de-CH" sz="1600" b="1">
                        <a:effectLst/>
                      </a:endParaRPr>
                    </a:p>
                    <a:p>
                      <a:pPr>
                        <a:lnSpc>
                          <a:spcPct val="115000"/>
                        </a:lnSpc>
                        <a:spcAft>
                          <a:spcPts val="0"/>
                        </a:spcAft>
                      </a:pPr>
                      <a:r>
                        <a:rPr lang="en-US" sz="1600" b="1">
                          <a:effectLst/>
                        </a:rPr>
                        <a:t>(included in 4 measures)</a:t>
                      </a:r>
                      <a:endParaRPr lang="de-CH" sz="1600" b="1">
                        <a:effectLst/>
                        <a:latin typeface="Calibri"/>
                        <a:ea typeface="Calibri"/>
                        <a:cs typeface="Times New Roman"/>
                      </a:endParaRPr>
                    </a:p>
                  </a:txBody>
                  <a:tcPr marL="52781" marR="52781" marT="0" marB="0" anchor="ctr"/>
                </a:tc>
                <a:extLst>
                  <a:ext uri="{0D108BD9-81ED-4DB2-BD59-A6C34878D82A}">
                    <a16:rowId xmlns:a16="http://schemas.microsoft.com/office/drawing/2014/main" xmlns="" val="10001"/>
                  </a:ext>
                </a:extLst>
              </a:tr>
              <a:tr h="545169">
                <a:tc>
                  <a:txBody>
                    <a:bodyPr/>
                    <a:lstStyle/>
                    <a:p>
                      <a:pPr>
                        <a:lnSpc>
                          <a:spcPct val="115000"/>
                        </a:lnSpc>
                        <a:spcAft>
                          <a:spcPts val="0"/>
                        </a:spcAft>
                      </a:pPr>
                      <a:r>
                        <a:rPr lang="en-GB" sz="1600" b="1">
                          <a:effectLst/>
                        </a:rPr>
                        <a:t>Type 2: including forest-related activities.</a:t>
                      </a:r>
                      <a:endParaRPr lang="de-CH" sz="1600" b="1">
                        <a:effectLst/>
                        <a:latin typeface="Calibri"/>
                        <a:ea typeface="Calibri"/>
                        <a:cs typeface="Times New Roman"/>
                      </a:endParaRPr>
                    </a:p>
                  </a:txBody>
                  <a:tcPr marL="52781" marR="52781" marT="0" marB="0" anchor="ctr"/>
                </a:tc>
                <a:tc>
                  <a:txBody>
                    <a:bodyPr/>
                    <a:lstStyle/>
                    <a:p>
                      <a:pPr>
                        <a:lnSpc>
                          <a:spcPct val="115000"/>
                        </a:lnSpc>
                        <a:spcAft>
                          <a:spcPts val="0"/>
                        </a:spcAft>
                      </a:pPr>
                      <a:r>
                        <a:rPr lang="en-US" sz="1600" b="1" dirty="0">
                          <a:effectLst/>
                        </a:rPr>
                        <a:t>6 measures</a:t>
                      </a:r>
                      <a:endParaRPr lang="de-CH" sz="1600" b="1" dirty="0">
                        <a:effectLst/>
                        <a:latin typeface="Calibri"/>
                        <a:ea typeface="Calibri"/>
                        <a:cs typeface="Times New Roman"/>
                      </a:endParaRPr>
                    </a:p>
                  </a:txBody>
                  <a:tcPr marL="52781" marR="52781" marT="0" marB="0" anchor="ctr"/>
                </a:tc>
                <a:tc>
                  <a:txBody>
                    <a:bodyPr/>
                    <a:lstStyle/>
                    <a:p>
                      <a:pPr>
                        <a:lnSpc>
                          <a:spcPct val="115000"/>
                        </a:lnSpc>
                        <a:spcAft>
                          <a:spcPts val="0"/>
                        </a:spcAft>
                      </a:pPr>
                      <a:r>
                        <a:rPr lang="en-US" sz="1600" b="1">
                          <a:effectLst/>
                        </a:rPr>
                        <a:t>14 sub-measures</a:t>
                      </a:r>
                      <a:endParaRPr lang="de-CH" sz="1600" b="1">
                        <a:effectLst/>
                      </a:endParaRPr>
                    </a:p>
                    <a:p>
                      <a:pPr>
                        <a:lnSpc>
                          <a:spcPct val="115000"/>
                        </a:lnSpc>
                        <a:spcAft>
                          <a:spcPts val="0"/>
                        </a:spcAft>
                      </a:pPr>
                      <a:r>
                        <a:rPr lang="en-US" sz="1600" b="1">
                          <a:effectLst/>
                        </a:rPr>
                        <a:t>(included in 5 measures)</a:t>
                      </a:r>
                      <a:endParaRPr lang="de-CH" sz="1600" b="1">
                        <a:effectLst/>
                        <a:latin typeface="Calibri"/>
                        <a:ea typeface="Calibri"/>
                        <a:cs typeface="Times New Roman"/>
                      </a:endParaRPr>
                    </a:p>
                  </a:txBody>
                  <a:tcPr marL="52781" marR="52781" marT="0" marB="0" anchor="ctr"/>
                </a:tc>
                <a:extLst>
                  <a:ext uri="{0D108BD9-81ED-4DB2-BD59-A6C34878D82A}">
                    <a16:rowId xmlns:a16="http://schemas.microsoft.com/office/drawing/2014/main" xmlns="" val="10002"/>
                  </a:ext>
                </a:extLst>
              </a:tr>
              <a:tr h="826810">
                <a:tc>
                  <a:txBody>
                    <a:bodyPr/>
                    <a:lstStyle/>
                    <a:p>
                      <a:pPr>
                        <a:lnSpc>
                          <a:spcPct val="115000"/>
                        </a:lnSpc>
                        <a:spcAft>
                          <a:spcPts val="0"/>
                        </a:spcAft>
                      </a:pPr>
                      <a:r>
                        <a:rPr lang="en-GB" sz="1600" b="1">
                          <a:effectLst/>
                        </a:rPr>
                        <a:t>Type 3: likely to support forest-related activities</a:t>
                      </a:r>
                      <a:endParaRPr lang="de-CH" sz="1600" b="1">
                        <a:effectLst/>
                        <a:latin typeface="Calibri"/>
                        <a:ea typeface="Calibri"/>
                        <a:cs typeface="Times New Roman"/>
                      </a:endParaRPr>
                    </a:p>
                  </a:txBody>
                  <a:tcPr marL="52781" marR="52781" marT="0" marB="0" anchor="ctr"/>
                </a:tc>
                <a:tc>
                  <a:txBody>
                    <a:bodyPr/>
                    <a:lstStyle/>
                    <a:p>
                      <a:pPr>
                        <a:lnSpc>
                          <a:spcPct val="115000"/>
                        </a:lnSpc>
                        <a:spcAft>
                          <a:spcPts val="0"/>
                        </a:spcAft>
                      </a:pPr>
                      <a:r>
                        <a:rPr lang="en-US" sz="1600" b="1">
                          <a:effectLst/>
                        </a:rPr>
                        <a:t>13 measures</a:t>
                      </a:r>
                      <a:endParaRPr lang="de-CH" sz="1600" b="1">
                        <a:effectLst/>
                        <a:latin typeface="Calibri"/>
                        <a:ea typeface="Calibri"/>
                        <a:cs typeface="Times New Roman"/>
                      </a:endParaRPr>
                    </a:p>
                  </a:txBody>
                  <a:tcPr marL="52781" marR="52781" marT="0" marB="0" anchor="ctr"/>
                </a:tc>
                <a:tc>
                  <a:txBody>
                    <a:bodyPr/>
                    <a:lstStyle/>
                    <a:p>
                      <a:pPr>
                        <a:lnSpc>
                          <a:spcPct val="115000"/>
                        </a:lnSpc>
                        <a:spcAft>
                          <a:spcPts val="0"/>
                        </a:spcAft>
                      </a:pPr>
                      <a:r>
                        <a:rPr lang="en-US" sz="1600" b="1">
                          <a:effectLst/>
                        </a:rPr>
                        <a:t>6 sub-measures</a:t>
                      </a:r>
                      <a:endParaRPr lang="de-CH" sz="1600" b="1">
                        <a:effectLst/>
                      </a:endParaRPr>
                    </a:p>
                    <a:p>
                      <a:pPr>
                        <a:lnSpc>
                          <a:spcPct val="115000"/>
                        </a:lnSpc>
                        <a:spcAft>
                          <a:spcPts val="0"/>
                        </a:spcAft>
                      </a:pPr>
                      <a:r>
                        <a:rPr lang="en-US" sz="1600" b="1">
                          <a:effectLst/>
                        </a:rPr>
                        <a:t>(included in 2 measures)</a:t>
                      </a:r>
                      <a:endParaRPr lang="de-CH" sz="1600" b="1">
                        <a:effectLst/>
                        <a:latin typeface="Calibri"/>
                        <a:ea typeface="Calibri"/>
                        <a:cs typeface="Times New Roman"/>
                      </a:endParaRPr>
                    </a:p>
                  </a:txBody>
                  <a:tcPr marL="52781" marR="52781" marT="0" marB="0" anchor="ctr"/>
                </a:tc>
                <a:extLst>
                  <a:ext uri="{0D108BD9-81ED-4DB2-BD59-A6C34878D82A}">
                    <a16:rowId xmlns:a16="http://schemas.microsoft.com/office/drawing/2014/main" xmlns="" val="10003"/>
                  </a:ext>
                </a:extLst>
              </a:tr>
              <a:tr h="270946">
                <a:tc>
                  <a:txBody>
                    <a:bodyPr/>
                    <a:lstStyle/>
                    <a:p>
                      <a:pPr>
                        <a:lnSpc>
                          <a:spcPct val="115000"/>
                        </a:lnSpc>
                        <a:spcAft>
                          <a:spcPts val="0"/>
                        </a:spcAft>
                      </a:pPr>
                      <a:r>
                        <a:rPr lang="en-GB" sz="1600" b="1">
                          <a:effectLst/>
                        </a:rPr>
                        <a:t>Total</a:t>
                      </a:r>
                      <a:endParaRPr lang="de-CH" sz="1600" b="1">
                        <a:effectLst/>
                        <a:latin typeface="Calibri"/>
                        <a:ea typeface="Calibri"/>
                        <a:cs typeface="Times New Roman"/>
                      </a:endParaRPr>
                    </a:p>
                  </a:txBody>
                  <a:tcPr marL="52781" marR="52781" marT="0" marB="0" anchor="ctr"/>
                </a:tc>
                <a:tc>
                  <a:txBody>
                    <a:bodyPr/>
                    <a:lstStyle/>
                    <a:p>
                      <a:pPr>
                        <a:lnSpc>
                          <a:spcPct val="115000"/>
                        </a:lnSpc>
                        <a:spcAft>
                          <a:spcPts val="0"/>
                        </a:spcAft>
                      </a:pPr>
                      <a:r>
                        <a:rPr lang="en-US" sz="1600" b="1">
                          <a:effectLst/>
                        </a:rPr>
                        <a:t>27 forest-related measures</a:t>
                      </a:r>
                      <a:endParaRPr lang="de-CH" sz="1600" b="1">
                        <a:effectLst/>
                        <a:latin typeface="Calibri"/>
                        <a:ea typeface="Calibri"/>
                        <a:cs typeface="Times New Roman"/>
                      </a:endParaRPr>
                    </a:p>
                  </a:txBody>
                  <a:tcPr marL="52781" marR="52781" marT="0" marB="0" anchor="ctr"/>
                </a:tc>
                <a:tc>
                  <a:txBody>
                    <a:bodyPr/>
                    <a:lstStyle/>
                    <a:p>
                      <a:pPr>
                        <a:lnSpc>
                          <a:spcPct val="115000"/>
                        </a:lnSpc>
                        <a:spcAft>
                          <a:spcPts val="0"/>
                        </a:spcAft>
                      </a:pPr>
                      <a:r>
                        <a:rPr lang="en-US" sz="1600" b="1" dirty="0">
                          <a:effectLst/>
                        </a:rPr>
                        <a:t>31 forest-related measures</a:t>
                      </a:r>
                      <a:endParaRPr lang="de-CH" sz="1600" b="1" dirty="0">
                        <a:effectLst/>
                        <a:latin typeface="Calibri"/>
                        <a:ea typeface="Calibri"/>
                        <a:cs typeface="Times New Roman"/>
                      </a:endParaRPr>
                    </a:p>
                  </a:txBody>
                  <a:tcPr marL="52781" marR="52781" marT="0" marB="0" anchor="ctr"/>
                </a:tc>
                <a:extLst>
                  <a:ext uri="{0D108BD9-81ED-4DB2-BD59-A6C34878D82A}">
                    <a16:rowId xmlns:a16="http://schemas.microsoft.com/office/drawing/2014/main" xmlns="" val="10004"/>
                  </a:ext>
                </a:extLst>
              </a:tr>
            </a:tbl>
          </a:graphicData>
        </a:graphic>
      </p:graphicFrame>
      <p:sp>
        <p:nvSpPr>
          <p:cNvPr id="8" name="Content Placeholder 1"/>
          <p:cNvSpPr>
            <a:spLocks noGrp="1"/>
          </p:cNvSpPr>
          <p:nvPr>
            <p:ph sz="half" idx="1"/>
          </p:nvPr>
        </p:nvSpPr>
        <p:spPr>
          <a:xfrm>
            <a:off x="435609" y="5111534"/>
            <a:ext cx="7946847" cy="1318577"/>
          </a:xfrm>
        </p:spPr>
        <p:txBody>
          <a:bodyPr/>
          <a:lstStyle/>
          <a:p>
            <a:r>
              <a:rPr lang="en-GB" dirty="0" smtClean="0"/>
              <a:t>6 </a:t>
            </a:r>
            <a:r>
              <a:rPr lang="en-GB" dirty="0"/>
              <a:t>new  EAFRD transversal </a:t>
            </a:r>
            <a:r>
              <a:rPr lang="en-GB" dirty="0" smtClean="0"/>
              <a:t>objectives and new procedures</a:t>
            </a:r>
            <a:endParaRPr lang="en-GB" dirty="0"/>
          </a:p>
          <a:p>
            <a:r>
              <a:rPr lang="de-CH" dirty="0" err="1" smtClean="0"/>
              <a:t>Perception</a:t>
            </a:r>
            <a:r>
              <a:rPr lang="de-CH" dirty="0" smtClean="0"/>
              <a:t> </a:t>
            </a:r>
            <a:r>
              <a:rPr lang="de-CH" dirty="0" err="1" smtClean="0"/>
              <a:t>by</a:t>
            </a:r>
            <a:r>
              <a:rPr lang="de-CH" dirty="0" smtClean="0"/>
              <a:t> </a:t>
            </a:r>
            <a:r>
              <a:rPr lang="de-CH" dirty="0" err="1" smtClean="0"/>
              <a:t>forest</a:t>
            </a:r>
            <a:r>
              <a:rPr lang="de-CH" dirty="0" smtClean="0"/>
              <a:t> </a:t>
            </a:r>
            <a:r>
              <a:rPr lang="de-CH" dirty="0" err="1" smtClean="0"/>
              <a:t>administrations</a:t>
            </a:r>
            <a:r>
              <a:rPr lang="de-CH" dirty="0" smtClean="0"/>
              <a:t>: </a:t>
            </a:r>
            <a:r>
              <a:rPr lang="de-CH" dirty="0" err="1" smtClean="0"/>
              <a:t>major</a:t>
            </a:r>
            <a:r>
              <a:rPr lang="de-CH" dirty="0" smtClean="0"/>
              <a:t> </a:t>
            </a:r>
            <a:r>
              <a:rPr lang="de-CH" dirty="0" err="1" smtClean="0"/>
              <a:t>change</a:t>
            </a:r>
            <a:r>
              <a:rPr lang="de-CH" dirty="0" smtClean="0"/>
              <a:t>, «</a:t>
            </a:r>
            <a:r>
              <a:rPr lang="de-CH" dirty="0" err="1" smtClean="0"/>
              <a:t>messy</a:t>
            </a:r>
            <a:r>
              <a:rPr lang="de-CH" dirty="0" smtClean="0"/>
              <a:t>»</a:t>
            </a:r>
          </a:p>
          <a:p>
            <a:pPr marL="0" indent="0">
              <a:buNone/>
            </a:pPr>
            <a:endParaRPr lang="de-CH" dirty="0"/>
          </a:p>
        </p:txBody>
      </p:sp>
    </p:spTree>
    <p:extLst>
      <p:ext uri="{BB962C8B-B14F-4D97-AF65-F5344CB8AC3E}">
        <p14:creationId xmlns:p14="http://schemas.microsoft.com/office/powerpoint/2010/main" val="476997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323850" y="4575027"/>
            <a:ext cx="8496300" cy="1673412"/>
          </a:xfrm>
        </p:spPr>
        <p:txBody>
          <a:bodyPr/>
          <a:lstStyle/>
          <a:p>
            <a:endParaRPr lang="de-CH" dirty="0" smtClean="0"/>
          </a:p>
          <a:p>
            <a:r>
              <a:rPr lang="de-CH" dirty="0" smtClean="0"/>
              <a:t>07.04.2017 </a:t>
            </a:r>
          </a:p>
          <a:p>
            <a:r>
              <a:rPr lang="de-CH" dirty="0" smtClean="0"/>
              <a:t>Eva Lieberherr, Guillaume de Buren, Rémi Schweizer</a:t>
            </a:r>
            <a:endParaRPr lang="de-CH" dirty="0"/>
          </a:p>
        </p:txBody>
      </p:sp>
      <p:sp>
        <p:nvSpPr>
          <p:cNvPr id="6" name="Titel 5"/>
          <p:cNvSpPr>
            <a:spLocks noGrp="1"/>
          </p:cNvSpPr>
          <p:nvPr>
            <p:ph type="ctrTitle"/>
          </p:nvPr>
        </p:nvSpPr>
        <p:spPr/>
        <p:txBody>
          <a:bodyPr/>
          <a:lstStyle/>
          <a:p>
            <a:r>
              <a:rPr lang="de-CH" sz="2800" dirty="0" smtClean="0"/>
              <a:t>Waldrelevante Förderung in der EU</a:t>
            </a:r>
            <a:r>
              <a:rPr lang="de-CH" sz="2800" dirty="0"/>
              <a:t>: Umsetzungsstrategien</a:t>
            </a:r>
          </a:p>
        </p:txBody>
      </p:sp>
    </p:spTree>
    <p:extLst>
      <p:ext uri="{BB962C8B-B14F-4D97-AF65-F5344CB8AC3E}">
        <p14:creationId xmlns:p14="http://schemas.microsoft.com/office/powerpoint/2010/main" val="92533197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8104" y="2287553"/>
            <a:ext cx="8820150" cy="2276543"/>
          </a:xfrm>
        </p:spPr>
        <p:txBody>
          <a:bodyPr/>
          <a:lstStyle/>
          <a:p>
            <a:r>
              <a:rPr lang="de-CH" dirty="0" smtClean="0"/>
              <a:t>Viel Forschung bzgl. formale Umsetzung von EU Politik</a:t>
            </a:r>
          </a:p>
          <a:p>
            <a:r>
              <a:rPr lang="de-CH" dirty="0" smtClean="0"/>
              <a:t>Wenig Forschung bzgl. praktische Umsetzung (Treib, 2014)</a:t>
            </a:r>
          </a:p>
          <a:p>
            <a:r>
              <a:rPr lang="de-CH" dirty="0" smtClean="0"/>
              <a:t>Unser Fokus: </a:t>
            </a:r>
          </a:p>
          <a:p>
            <a:pPr lvl="1"/>
            <a:r>
              <a:rPr lang="de-CH" sz="2000" dirty="0" smtClean="0"/>
              <a:t>EU-Regulationen die keine formale Umsetzung brauchen</a:t>
            </a:r>
          </a:p>
          <a:p>
            <a:pPr lvl="1"/>
            <a:r>
              <a:rPr lang="de-CH" sz="2000" dirty="0" smtClean="0"/>
              <a:t>(Sub-)nationale Akteure: Vollzug und Anwendung, </a:t>
            </a:r>
            <a:r>
              <a:rPr lang="de-CH" sz="2000" dirty="0"/>
              <a:t>i</a:t>
            </a:r>
            <a:r>
              <a:rPr lang="de-CH" sz="2000" dirty="0" smtClean="0"/>
              <a:t>nländische Politik</a:t>
            </a:r>
            <a:endParaRPr lang="de-CH" sz="2000" dirty="0"/>
          </a:p>
          <a:p>
            <a:endParaRPr lang="de-CH" sz="2400" dirty="0" smtClean="0"/>
          </a:p>
          <a:p>
            <a:pPr marL="0" indent="0">
              <a:buNone/>
            </a:pPr>
            <a:endParaRPr lang="de-CH" sz="2400" dirty="0" smtClean="0"/>
          </a:p>
        </p:txBody>
      </p:sp>
      <p:sp>
        <p:nvSpPr>
          <p:cNvPr id="5" name="Slide Number Placeholder 4"/>
          <p:cNvSpPr>
            <a:spLocks noGrp="1"/>
          </p:cNvSpPr>
          <p:nvPr>
            <p:ph type="sldNum" sz="quarter" idx="12"/>
          </p:nvPr>
        </p:nvSpPr>
        <p:spPr/>
        <p:txBody>
          <a:bodyPr/>
          <a:lstStyle/>
          <a:p>
            <a:fld id="{6C6AE60A-B69C-4790-82F7-3882EDF23186}" type="slidenum">
              <a:rPr lang="de-DE" smtClean="0"/>
              <a:t>4</a:t>
            </a:fld>
            <a:endParaRPr lang="de-DE"/>
          </a:p>
        </p:txBody>
      </p:sp>
      <p:sp>
        <p:nvSpPr>
          <p:cNvPr id="6" name="Title 5"/>
          <p:cNvSpPr>
            <a:spLocks noGrp="1"/>
          </p:cNvSpPr>
          <p:nvPr>
            <p:ph type="title"/>
          </p:nvPr>
        </p:nvSpPr>
        <p:spPr>
          <a:xfrm>
            <a:off x="323850" y="620714"/>
            <a:ext cx="8496300" cy="612185"/>
          </a:xfrm>
        </p:spPr>
        <p:txBody>
          <a:bodyPr/>
          <a:lstStyle/>
          <a:p>
            <a:r>
              <a:rPr lang="de-CH" dirty="0" smtClean="0"/>
              <a:t>Problemstellung: Politikimplementierung </a:t>
            </a:r>
            <a:endParaRPr lang="de-CH" dirty="0"/>
          </a:p>
        </p:txBody>
      </p:sp>
      <p:sp>
        <p:nvSpPr>
          <p:cNvPr id="7" name="Datumsplatzhalter 2"/>
          <p:cNvSpPr>
            <a:spLocks noGrp="1"/>
          </p:cNvSpPr>
          <p:nvPr>
            <p:ph type="dt" sz="half" idx="10"/>
          </p:nvPr>
        </p:nvSpPr>
        <p:spPr>
          <a:xfrm>
            <a:off x="7937624" y="6318351"/>
            <a:ext cx="612068" cy="468312"/>
          </a:xfrm>
        </p:spPr>
        <p:txBody>
          <a:bodyPr/>
          <a:lstStyle/>
          <a:p>
            <a:fld id="{3B2F6CB8-9391-4BED-909F-C47A979AE1C4}" type="datetime1">
              <a:rPr lang="en-GB" smtClean="0"/>
              <a:t>07/04/2017</a:t>
            </a:fld>
            <a:endParaRPr lang="en-GB" dirty="0"/>
          </a:p>
        </p:txBody>
      </p:sp>
    </p:spTree>
    <p:extLst>
      <p:ext uri="{BB962C8B-B14F-4D97-AF65-F5344CB8AC3E}">
        <p14:creationId xmlns:p14="http://schemas.microsoft.com/office/powerpoint/2010/main" val="2775995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16466" y="1933205"/>
            <a:ext cx="8927534" cy="3438895"/>
          </a:xfrm>
        </p:spPr>
        <p:txBody>
          <a:bodyPr/>
          <a:lstStyle/>
          <a:p>
            <a:r>
              <a:rPr lang="de-CH" dirty="0" smtClean="0"/>
              <a:t>Die EU hat keine </a:t>
            </a:r>
            <a:r>
              <a:rPr lang="de-CH" dirty="0"/>
              <a:t>formale Kompetenz für die </a:t>
            </a:r>
            <a:r>
              <a:rPr lang="de-CH" dirty="0" smtClean="0"/>
              <a:t>Waldpolitik.</a:t>
            </a:r>
            <a:endParaRPr lang="de-CH" dirty="0"/>
          </a:p>
          <a:p>
            <a:r>
              <a:rPr lang="de-CH" dirty="0"/>
              <a:t>Die Politikbereiche wie Landwirtschaft, Umwelt oder ländliche Entwicklung beeinflussen indirekt die Waldpolitik.</a:t>
            </a:r>
          </a:p>
          <a:p>
            <a:r>
              <a:rPr lang="de-CH" dirty="0" smtClean="0"/>
              <a:t>Die </a:t>
            </a:r>
            <a:r>
              <a:rPr lang="de-CH" dirty="0" smtClean="0"/>
              <a:t>EU kann durch </a:t>
            </a:r>
            <a:r>
              <a:rPr lang="de-CH" dirty="0"/>
              <a:t>finanzielle Förderung waldrelevante Aktivitäten </a:t>
            </a:r>
            <a:r>
              <a:rPr lang="de-CH" dirty="0" smtClean="0"/>
              <a:t>mitgestalten.</a:t>
            </a:r>
          </a:p>
          <a:p>
            <a:r>
              <a:rPr lang="de-CH" dirty="0" smtClean="0"/>
              <a:t>Gemeinsame </a:t>
            </a:r>
            <a:r>
              <a:rPr lang="de-CH" dirty="0"/>
              <a:t>Agrarpolitik und deren Europäischer Landwirtschaftsfonds für die Entwicklung des ländlichen Raums (ELER</a:t>
            </a:r>
            <a:r>
              <a:rPr lang="de-CH" dirty="0" smtClean="0"/>
              <a:t>): Haupt-Finanzquelle </a:t>
            </a:r>
            <a:r>
              <a:rPr lang="de-CH" dirty="0"/>
              <a:t>der waldrelevanten </a:t>
            </a:r>
            <a:r>
              <a:rPr lang="de-CH" dirty="0" smtClean="0"/>
              <a:t>Förderung</a:t>
            </a:r>
            <a:endParaRPr lang="de-CH" dirty="0"/>
          </a:p>
        </p:txBody>
      </p:sp>
      <p:sp>
        <p:nvSpPr>
          <p:cNvPr id="5" name="Slide Number Placeholder 4"/>
          <p:cNvSpPr>
            <a:spLocks noGrp="1"/>
          </p:cNvSpPr>
          <p:nvPr>
            <p:ph type="sldNum" sz="quarter" idx="12"/>
          </p:nvPr>
        </p:nvSpPr>
        <p:spPr/>
        <p:txBody>
          <a:bodyPr/>
          <a:lstStyle/>
          <a:p>
            <a:fld id="{6C6AE60A-B69C-4790-82F7-3882EDF23186}" type="slidenum">
              <a:rPr lang="de-DE" smtClean="0"/>
              <a:t>5</a:t>
            </a:fld>
            <a:endParaRPr lang="de-DE"/>
          </a:p>
        </p:txBody>
      </p:sp>
      <p:sp>
        <p:nvSpPr>
          <p:cNvPr id="6" name="Title 5"/>
          <p:cNvSpPr>
            <a:spLocks noGrp="1"/>
          </p:cNvSpPr>
          <p:nvPr>
            <p:ph type="title"/>
          </p:nvPr>
        </p:nvSpPr>
        <p:spPr>
          <a:xfrm>
            <a:off x="323850" y="620714"/>
            <a:ext cx="8496300" cy="612185"/>
          </a:xfrm>
        </p:spPr>
        <p:txBody>
          <a:bodyPr/>
          <a:lstStyle/>
          <a:p>
            <a:r>
              <a:rPr lang="de-CH" dirty="0" smtClean="0"/>
              <a:t>Kontext: EU Waldpolitik</a:t>
            </a:r>
            <a:endParaRPr lang="de-CH" dirty="0"/>
          </a:p>
        </p:txBody>
      </p:sp>
      <p:sp>
        <p:nvSpPr>
          <p:cNvPr id="8" name="Datumsplatzhalter 2"/>
          <p:cNvSpPr>
            <a:spLocks noGrp="1"/>
          </p:cNvSpPr>
          <p:nvPr>
            <p:ph type="dt" sz="half" idx="10"/>
          </p:nvPr>
        </p:nvSpPr>
        <p:spPr>
          <a:xfrm>
            <a:off x="7937624" y="6318351"/>
            <a:ext cx="612068" cy="468312"/>
          </a:xfrm>
        </p:spPr>
        <p:txBody>
          <a:bodyPr/>
          <a:lstStyle/>
          <a:p>
            <a:fld id="{3B2F6CB8-9391-4BED-909F-C47A979AE1C4}" type="datetime1">
              <a:rPr lang="en-GB" smtClean="0"/>
              <a:t>07/04/2017</a:t>
            </a:fld>
            <a:endParaRPr lang="en-GB" dirty="0"/>
          </a:p>
        </p:txBody>
      </p:sp>
    </p:spTree>
    <p:extLst>
      <p:ext uri="{BB962C8B-B14F-4D97-AF65-F5344CB8AC3E}">
        <p14:creationId xmlns:p14="http://schemas.microsoft.com/office/powerpoint/2010/main" val="4160890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16467" y="2105126"/>
            <a:ext cx="8676584" cy="4213225"/>
          </a:xfrm>
        </p:spPr>
        <p:txBody>
          <a:bodyPr/>
          <a:lstStyle/>
          <a:p>
            <a:r>
              <a:rPr lang="de-CH" dirty="0" smtClean="0"/>
              <a:t>Potenzial des ELER wird </a:t>
            </a:r>
            <a:r>
              <a:rPr lang="de-CH" dirty="0" smtClean="0"/>
              <a:t>nicht ausgeschöpft </a:t>
            </a:r>
            <a:r>
              <a:rPr lang="de-CH" dirty="0" smtClean="0"/>
              <a:t>(</a:t>
            </a:r>
            <a:r>
              <a:rPr lang="en-US" dirty="0" smtClean="0"/>
              <a:t>European </a:t>
            </a:r>
            <a:r>
              <a:rPr lang="en-US" dirty="0"/>
              <a:t>Commission, 2009, </a:t>
            </a:r>
            <a:r>
              <a:rPr lang="en-US" dirty="0" smtClean="0"/>
              <a:t>2013; </a:t>
            </a:r>
            <a:r>
              <a:rPr lang="de-CH" dirty="0" smtClean="0"/>
              <a:t>Winkel </a:t>
            </a:r>
            <a:r>
              <a:rPr lang="de-CH" dirty="0"/>
              <a:t>et al </a:t>
            </a:r>
            <a:r>
              <a:rPr lang="de-CH" dirty="0" smtClean="0"/>
              <a:t>2013)</a:t>
            </a:r>
          </a:p>
          <a:p>
            <a:r>
              <a:rPr lang="de-CH" sz="2000" dirty="0" smtClean="0"/>
              <a:t>Es </a:t>
            </a:r>
            <a:r>
              <a:rPr lang="de-CH" sz="2000" dirty="0" smtClean="0"/>
              <a:t>besteht Diskrepanz zwischen dem Ziel </a:t>
            </a:r>
            <a:r>
              <a:rPr lang="de-CH" sz="2000" dirty="0"/>
              <a:t>des EU-Instruments ELER und seiner Umsetzung in den </a:t>
            </a:r>
            <a:r>
              <a:rPr lang="de-CH" sz="2000" dirty="0" smtClean="0"/>
              <a:t>Mitgliedstaaten</a:t>
            </a:r>
          </a:p>
          <a:p>
            <a:pPr marL="0" indent="0">
              <a:buNone/>
            </a:pPr>
            <a:endParaRPr lang="de-CH" sz="2000" dirty="0" smtClean="0"/>
          </a:p>
          <a:p>
            <a:pPr>
              <a:buFont typeface="Wingdings"/>
              <a:buChar char="Ø"/>
            </a:pPr>
            <a:r>
              <a:rPr lang="de-CH" dirty="0" smtClean="0"/>
              <a:t>Gleiche </a:t>
            </a:r>
            <a:r>
              <a:rPr lang="de-CH" dirty="0" smtClean="0"/>
              <a:t>Anwendung in Mitgliedstaaten? Wieso, wieso nicht?</a:t>
            </a:r>
          </a:p>
          <a:p>
            <a:pPr marL="0" indent="0">
              <a:buNone/>
            </a:pPr>
            <a:endParaRPr lang="de-CH" dirty="0"/>
          </a:p>
        </p:txBody>
      </p:sp>
      <p:sp>
        <p:nvSpPr>
          <p:cNvPr id="5" name="Slide Number Placeholder 4"/>
          <p:cNvSpPr>
            <a:spLocks noGrp="1"/>
          </p:cNvSpPr>
          <p:nvPr>
            <p:ph type="sldNum" sz="quarter" idx="12"/>
          </p:nvPr>
        </p:nvSpPr>
        <p:spPr/>
        <p:txBody>
          <a:bodyPr/>
          <a:lstStyle/>
          <a:p>
            <a:fld id="{6C6AE60A-B69C-4790-82F7-3882EDF23186}" type="slidenum">
              <a:rPr lang="de-DE" smtClean="0"/>
              <a:t>6</a:t>
            </a:fld>
            <a:endParaRPr lang="de-DE"/>
          </a:p>
        </p:txBody>
      </p:sp>
      <p:sp>
        <p:nvSpPr>
          <p:cNvPr id="6" name="Title 5"/>
          <p:cNvSpPr>
            <a:spLocks noGrp="1"/>
          </p:cNvSpPr>
          <p:nvPr>
            <p:ph type="title"/>
          </p:nvPr>
        </p:nvSpPr>
        <p:spPr>
          <a:xfrm>
            <a:off x="323850" y="544010"/>
            <a:ext cx="8496300" cy="891641"/>
          </a:xfrm>
        </p:spPr>
        <p:txBody>
          <a:bodyPr/>
          <a:lstStyle/>
          <a:p>
            <a:r>
              <a:rPr lang="de-CH" dirty="0" smtClean="0"/>
              <a:t>Fragestellung: Anwendung von waldrelevante Förderung</a:t>
            </a:r>
            <a:endParaRPr lang="de-CH" dirty="0"/>
          </a:p>
        </p:txBody>
      </p:sp>
      <p:sp>
        <p:nvSpPr>
          <p:cNvPr id="7" name="Datumsplatzhalter 2"/>
          <p:cNvSpPr>
            <a:spLocks noGrp="1"/>
          </p:cNvSpPr>
          <p:nvPr>
            <p:ph type="dt" sz="half" idx="10"/>
          </p:nvPr>
        </p:nvSpPr>
        <p:spPr>
          <a:xfrm>
            <a:off x="7937624" y="6318351"/>
            <a:ext cx="612068" cy="468312"/>
          </a:xfrm>
        </p:spPr>
        <p:txBody>
          <a:bodyPr/>
          <a:lstStyle/>
          <a:p>
            <a:fld id="{3B2F6CB8-9391-4BED-909F-C47A979AE1C4}" type="datetime1">
              <a:rPr lang="en-GB" smtClean="0"/>
              <a:t>07/04/2017</a:t>
            </a:fld>
            <a:endParaRPr lang="en-GB" dirty="0"/>
          </a:p>
        </p:txBody>
      </p:sp>
    </p:spTree>
    <p:extLst>
      <p:ext uri="{BB962C8B-B14F-4D97-AF65-F5344CB8AC3E}">
        <p14:creationId xmlns:p14="http://schemas.microsoft.com/office/powerpoint/2010/main" val="1311060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C6AE60A-B69C-4790-82F7-3882EDF23186}" type="slidenum">
              <a:rPr lang="de-DE" smtClean="0"/>
              <a:t>7</a:t>
            </a:fld>
            <a:endParaRPr lang="de-DE"/>
          </a:p>
        </p:txBody>
      </p:sp>
      <p:grpSp>
        <p:nvGrpSpPr>
          <p:cNvPr id="7" name="Group 6"/>
          <p:cNvGrpSpPr/>
          <p:nvPr/>
        </p:nvGrpSpPr>
        <p:grpSpPr>
          <a:xfrm>
            <a:off x="226968" y="2522858"/>
            <a:ext cx="8740060" cy="2441507"/>
            <a:chOff x="1592593" y="1009018"/>
            <a:chExt cx="8740060" cy="2441507"/>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13983"/>
            <a:stretch/>
          </p:blipFill>
          <p:spPr>
            <a:xfrm>
              <a:off x="1592593" y="1273976"/>
              <a:ext cx="1875624" cy="1502143"/>
            </a:xfrm>
            <a:prstGeom prst="rect">
              <a:avLst/>
            </a:prstGeom>
          </p:spPr>
        </p:pic>
        <p:sp>
          <p:nvSpPr>
            <p:cNvPr id="9" name="Rectangle 8"/>
            <p:cNvSpPr/>
            <p:nvPr/>
          </p:nvSpPr>
          <p:spPr>
            <a:xfrm>
              <a:off x="5016282" y="1208197"/>
              <a:ext cx="4333069" cy="1607474"/>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dirty="0">
                <a:latin typeface="Calibri" panose="020F0502020204030204" pitchFamily="34" charset="0"/>
              </a:endParaRPr>
            </a:p>
          </p:txBody>
        </p:sp>
        <p:sp>
          <p:nvSpPr>
            <p:cNvPr id="10" name="Rectangle 9"/>
            <p:cNvSpPr/>
            <p:nvPr/>
          </p:nvSpPr>
          <p:spPr>
            <a:xfrm>
              <a:off x="6149547" y="1551922"/>
              <a:ext cx="3066480" cy="1162768"/>
            </a:xfrm>
            <a:prstGeom prst="rect">
              <a:avLst/>
            </a:prstGeom>
            <a:solidFill>
              <a:schemeClr val="accent3">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dirty="0">
                <a:latin typeface="Calibri" panose="020F0502020204030204" pitchFamily="34" charset="0"/>
              </a:endParaRPr>
            </a:p>
          </p:txBody>
        </p:sp>
        <p:sp>
          <p:nvSpPr>
            <p:cNvPr id="11" name="Rectangle 10"/>
            <p:cNvSpPr/>
            <p:nvPr/>
          </p:nvSpPr>
          <p:spPr>
            <a:xfrm>
              <a:off x="5149608" y="1551922"/>
              <a:ext cx="866614" cy="1162768"/>
            </a:xfrm>
            <a:prstGeom prst="rect">
              <a:avLst/>
            </a:prstGeom>
            <a:solidFill>
              <a:schemeClr val="accent3">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dirty="0">
                <a:latin typeface="Calibri" panose="020F0502020204030204" pitchFamily="34" charset="0"/>
              </a:endParaRPr>
            </a:p>
          </p:txBody>
        </p:sp>
        <p:sp>
          <p:nvSpPr>
            <p:cNvPr id="12" name="Rectangle 11"/>
            <p:cNvSpPr/>
            <p:nvPr/>
          </p:nvSpPr>
          <p:spPr>
            <a:xfrm>
              <a:off x="4411562" y="1563602"/>
              <a:ext cx="522474" cy="1162768"/>
            </a:xfrm>
            <a:prstGeom prst="rect">
              <a:avLst/>
            </a:prstGeom>
            <a:solidFill>
              <a:schemeClr val="accent3">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dirty="0">
                <a:latin typeface="Calibri" panose="020F0502020204030204" pitchFamily="34" charset="0"/>
              </a:endParaRPr>
            </a:p>
          </p:txBody>
        </p:sp>
        <p:sp>
          <p:nvSpPr>
            <p:cNvPr id="13" name="Rectangle 12"/>
            <p:cNvSpPr/>
            <p:nvPr/>
          </p:nvSpPr>
          <p:spPr>
            <a:xfrm>
              <a:off x="9462730" y="1551922"/>
              <a:ext cx="433307" cy="1162768"/>
            </a:xfrm>
            <a:prstGeom prst="rect">
              <a:avLst/>
            </a:prstGeom>
            <a:solidFill>
              <a:schemeClr val="accent3">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dirty="0">
                <a:latin typeface="Calibri" panose="020F0502020204030204" pitchFamily="34" charset="0"/>
              </a:endParaRPr>
            </a:p>
          </p:txBody>
        </p:sp>
        <p:sp>
          <p:nvSpPr>
            <p:cNvPr id="14" name="Rectangle 13"/>
            <p:cNvSpPr/>
            <p:nvPr/>
          </p:nvSpPr>
          <p:spPr>
            <a:xfrm>
              <a:off x="10029363" y="1551922"/>
              <a:ext cx="60080" cy="1162768"/>
            </a:xfrm>
            <a:prstGeom prst="rect">
              <a:avLst/>
            </a:prstGeom>
            <a:solidFill>
              <a:schemeClr val="accent3">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dirty="0">
                <a:latin typeface="Calibri" panose="020F0502020204030204" pitchFamily="34" charset="0"/>
              </a:endParaRPr>
            </a:p>
          </p:txBody>
        </p:sp>
        <p:sp>
          <p:nvSpPr>
            <p:cNvPr id="15" name="ZoneTexte 16"/>
            <p:cNvSpPr txBox="1"/>
            <p:nvPr/>
          </p:nvSpPr>
          <p:spPr>
            <a:xfrm>
              <a:off x="6147452" y="1551922"/>
              <a:ext cx="2792752" cy="261610"/>
            </a:xfrm>
            <a:prstGeom prst="rect">
              <a:avLst/>
            </a:prstGeom>
            <a:noFill/>
          </p:spPr>
          <p:txBody>
            <a:bodyPr wrap="none" rtlCol="0">
              <a:spAutoFit/>
            </a:bodyPr>
            <a:lstStyle/>
            <a:p>
              <a:r>
                <a:rPr lang="de-CH" sz="1100" b="1" dirty="0" smtClean="0">
                  <a:latin typeface="Calibri" panose="020F0502020204030204" pitchFamily="34" charset="0"/>
                </a:rPr>
                <a:t>ELER 2014-2020 </a:t>
              </a:r>
              <a:r>
                <a:rPr lang="de-CH" sz="1100" dirty="0" smtClean="0">
                  <a:latin typeface="Calibri" panose="020F0502020204030204" pitchFamily="34" charset="0"/>
                </a:rPr>
                <a:t>(</a:t>
              </a:r>
              <a:r>
                <a:rPr lang="de-CH" sz="1100" dirty="0" smtClean="0"/>
                <a:t>Auswahl von Massnahmen</a:t>
              </a:r>
              <a:r>
                <a:rPr lang="de-CH" sz="1100" dirty="0" smtClean="0">
                  <a:latin typeface="Calibri" panose="020F0502020204030204" pitchFamily="34" charset="0"/>
                </a:rPr>
                <a:t>)</a:t>
              </a:r>
              <a:endParaRPr lang="de-CH" sz="1100" dirty="0">
                <a:latin typeface="Calibri" panose="020F0502020204030204" pitchFamily="34" charset="0"/>
              </a:endParaRPr>
            </a:p>
          </p:txBody>
        </p:sp>
        <p:sp>
          <p:nvSpPr>
            <p:cNvPr id="16" name="ZoneTexte 17"/>
            <p:cNvSpPr txBox="1"/>
            <p:nvPr/>
          </p:nvSpPr>
          <p:spPr>
            <a:xfrm>
              <a:off x="5149617" y="1514779"/>
              <a:ext cx="692497" cy="1190547"/>
            </a:xfrm>
            <a:prstGeom prst="rect">
              <a:avLst/>
            </a:prstGeom>
            <a:noFill/>
          </p:spPr>
          <p:txBody>
            <a:bodyPr vert="vert270" wrap="square" rtlCol="0">
              <a:spAutoFit/>
            </a:bodyPr>
            <a:lstStyle/>
            <a:p>
              <a:r>
                <a:rPr lang="de-CH" sz="1100" dirty="0" smtClean="0"/>
                <a:t>Zusätzliche Finanzierung</a:t>
              </a:r>
              <a:r>
                <a:rPr lang="de-CH" sz="1100" dirty="0" smtClean="0">
                  <a:latin typeface="Calibri" panose="020F0502020204030204" pitchFamily="34" charset="0"/>
                </a:rPr>
                <a:t/>
              </a:r>
              <a:br>
                <a:rPr lang="de-CH" sz="1100" dirty="0" smtClean="0">
                  <a:latin typeface="Calibri" panose="020F0502020204030204" pitchFamily="34" charset="0"/>
                </a:rPr>
              </a:br>
              <a:r>
                <a:rPr lang="de-CH" sz="1100" dirty="0" smtClean="0">
                  <a:latin typeface="Calibri" panose="020F0502020204030204" pitchFamily="34" charset="0"/>
                </a:rPr>
                <a:t>(ohne </a:t>
              </a:r>
              <a:r>
                <a:rPr lang="de-CH" sz="1100" dirty="0">
                  <a:latin typeface="Calibri" panose="020F0502020204030204" pitchFamily="34" charset="0"/>
                </a:rPr>
                <a:t>Notifikation)</a:t>
              </a:r>
            </a:p>
          </p:txBody>
        </p:sp>
        <p:sp>
          <p:nvSpPr>
            <p:cNvPr id="17" name="ZoneTexte 18"/>
            <p:cNvSpPr txBox="1"/>
            <p:nvPr/>
          </p:nvSpPr>
          <p:spPr>
            <a:xfrm>
              <a:off x="4421087" y="1692285"/>
              <a:ext cx="523220" cy="1002074"/>
            </a:xfrm>
            <a:prstGeom prst="rect">
              <a:avLst/>
            </a:prstGeom>
            <a:noFill/>
          </p:spPr>
          <p:txBody>
            <a:bodyPr vert="vert270" wrap="square" rtlCol="0">
              <a:spAutoFit/>
            </a:bodyPr>
            <a:lstStyle/>
            <a:p>
              <a:r>
                <a:rPr lang="de-CH" sz="1100" dirty="0" smtClean="0"/>
                <a:t>Staatliche Beihilfen</a:t>
              </a:r>
              <a:endParaRPr lang="de-CH" sz="1100" dirty="0"/>
            </a:p>
          </p:txBody>
        </p:sp>
        <p:sp>
          <p:nvSpPr>
            <p:cNvPr id="18" name="ZoneTexte 19"/>
            <p:cNvSpPr txBox="1"/>
            <p:nvPr/>
          </p:nvSpPr>
          <p:spPr>
            <a:xfrm>
              <a:off x="9462730" y="1712616"/>
              <a:ext cx="353943" cy="1002074"/>
            </a:xfrm>
            <a:prstGeom prst="rect">
              <a:avLst/>
            </a:prstGeom>
            <a:noFill/>
          </p:spPr>
          <p:txBody>
            <a:bodyPr vert="vert270" wrap="square" rtlCol="0">
              <a:spAutoFit/>
            </a:bodyPr>
            <a:lstStyle/>
            <a:p>
              <a:r>
                <a:rPr lang="de-CH" sz="1100" dirty="0" err="1" smtClean="0">
                  <a:latin typeface="Calibri" panose="020F0502020204030204" pitchFamily="34" charset="0"/>
                </a:rPr>
                <a:t>Horizon</a:t>
              </a:r>
              <a:r>
                <a:rPr lang="de-CH" sz="1100" dirty="0" smtClean="0">
                  <a:latin typeface="Calibri" panose="020F0502020204030204" pitchFamily="34" charset="0"/>
                </a:rPr>
                <a:t> 2020</a:t>
              </a:r>
              <a:endParaRPr lang="de-CH" sz="1100" dirty="0">
                <a:latin typeface="Calibri" panose="020F0502020204030204" pitchFamily="34" charset="0"/>
              </a:endParaRPr>
            </a:p>
          </p:txBody>
        </p:sp>
        <p:sp>
          <p:nvSpPr>
            <p:cNvPr id="19" name="ZoneTexte 20"/>
            <p:cNvSpPr txBox="1"/>
            <p:nvPr/>
          </p:nvSpPr>
          <p:spPr>
            <a:xfrm>
              <a:off x="9978710" y="1703539"/>
              <a:ext cx="353943" cy="1002074"/>
            </a:xfrm>
            <a:prstGeom prst="rect">
              <a:avLst/>
            </a:prstGeom>
            <a:noFill/>
          </p:spPr>
          <p:txBody>
            <a:bodyPr vert="vert270" wrap="square" rtlCol="0">
              <a:spAutoFit/>
            </a:bodyPr>
            <a:lstStyle/>
            <a:p>
              <a:r>
                <a:rPr lang="de-CH" sz="1100" dirty="0" smtClean="0">
                  <a:latin typeface="Calibri" panose="020F0502020204030204" pitchFamily="34" charset="0"/>
                </a:rPr>
                <a:t>LIFE</a:t>
              </a:r>
              <a:endParaRPr lang="de-CH" sz="1100" dirty="0">
                <a:latin typeface="Calibri" panose="020F0502020204030204" pitchFamily="34" charset="0"/>
              </a:endParaRPr>
            </a:p>
          </p:txBody>
        </p:sp>
        <p:sp>
          <p:nvSpPr>
            <p:cNvPr id="20" name="ZoneTexte 21"/>
            <p:cNvSpPr txBox="1"/>
            <p:nvPr/>
          </p:nvSpPr>
          <p:spPr>
            <a:xfrm>
              <a:off x="5022764" y="1208195"/>
              <a:ext cx="4326587" cy="261610"/>
            </a:xfrm>
            <a:prstGeom prst="rect">
              <a:avLst/>
            </a:prstGeom>
            <a:noFill/>
          </p:spPr>
          <p:txBody>
            <a:bodyPr wrap="square" rtlCol="0">
              <a:spAutoFit/>
            </a:bodyPr>
            <a:lstStyle/>
            <a:p>
              <a:r>
                <a:rPr lang="de-CH" sz="1100" b="1" dirty="0" smtClean="0">
                  <a:latin typeface="Calibri" panose="020F0502020204030204" pitchFamily="34" charset="0"/>
                </a:rPr>
                <a:t>Entwicklungsplan für den ländlichen Raum </a:t>
              </a:r>
              <a:r>
                <a:rPr lang="de-CH" sz="1100" dirty="0" smtClean="0">
                  <a:latin typeface="Calibri" panose="020F0502020204030204" pitchFamily="34" charset="0"/>
                </a:rPr>
                <a:t>(national oder regional)</a:t>
              </a:r>
              <a:endParaRPr lang="de-CH" sz="1100" dirty="0"/>
            </a:p>
          </p:txBody>
        </p:sp>
        <p:sp>
          <p:nvSpPr>
            <p:cNvPr id="21" name="ZoneTexte 25"/>
            <p:cNvSpPr txBox="1"/>
            <p:nvPr/>
          </p:nvSpPr>
          <p:spPr>
            <a:xfrm>
              <a:off x="3419612" y="1894243"/>
              <a:ext cx="986167" cy="261610"/>
            </a:xfrm>
            <a:prstGeom prst="rect">
              <a:avLst/>
            </a:prstGeom>
            <a:noFill/>
          </p:spPr>
          <p:txBody>
            <a:bodyPr wrap="none" rtlCol="0">
              <a:spAutoFit/>
            </a:bodyPr>
            <a:lstStyle/>
            <a:p>
              <a:r>
                <a:rPr lang="de-CH" sz="1100" dirty="0" smtClean="0">
                  <a:latin typeface="Calibri" panose="020F0502020204030204" pitchFamily="34" charset="0"/>
                </a:rPr>
                <a:t>Genehmigung</a:t>
              </a:r>
              <a:endParaRPr lang="de-CH" sz="1100" dirty="0">
                <a:latin typeface="Calibri" panose="020F0502020204030204" pitchFamily="34" charset="0"/>
              </a:endParaRPr>
            </a:p>
          </p:txBody>
        </p:sp>
        <p:sp>
          <p:nvSpPr>
            <p:cNvPr id="22" name="ZoneTexte 28"/>
            <p:cNvSpPr txBox="1"/>
            <p:nvPr/>
          </p:nvSpPr>
          <p:spPr>
            <a:xfrm>
              <a:off x="7128587" y="1870693"/>
              <a:ext cx="1114408" cy="261610"/>
            </a:xfrm>
            <a:prstGeom prst="rect">
              <a:avLst/>
            </a:prstGeom>
            <a:noFill/>
          </p:spPr>
          <p:txBody>
            <a:bodyPr wrap="none" rtlCol="0">
              <a:spAutoFit/>
            </a:bodyPr>
            <a:lstStyle/>
            <a:p>
              <a:r>
                <a:rPr lang="de-CH" sz="1100" dirty="0" err="1" smtClean="0"/>
                <a:t>Kofinanzierung</a:t>
              </a:r>
              <a:r>
                <a:rPr lang="de-CH" sz="1100" dirty="0" smtClean="0"/>
                <a:t> </a:t>
              </a:r>
              <a:r>
                <a:rPr lang="de-CH" sz="1100" dirty="0" smtClean="0">
                  <a:latin typeface="Calibri" panose="020F0502020204030204" pitchFamily="34" charset="0"/>
                </a:rPr>
                <a:t>:</a:t>
              </a:r>
              <a:endParaRPr lang="de-CH" sz="1100" dirty="0">
                <a:latin typeface="Calibri" panose="020F0502020204030204" pitchFamily="34" charset="0"/>
              </a:endParaRPr>
            </a:p>
          </p:txBody>
        </p:sp>
        <p:sp>
          <p:nvSpPr>
            <p:cNvPr id="23" name="ZoneTexte 29"/>
            <p:cNvSpPr txBox="1"/>
            <p:nvPr/>
          </p:nvSpPr>
          <p:spPr>
            <a:xfrm>
              <a:off x="6157550" y="2133306"/>
              <a:ext cx="1387081" cy="600164"/>
            </a:xfrm>
            <a:prstGeom prst="rect">
              <a:avLst/>
            </a:prstGeom>
            <a:noFill/>
          </p:spPr>
          <p:txBody>
            <a:bodyPr wrap="square" rtlCol="0">
              <a:spAutoFit/>
            </a:bodyPr>
            <a:lstStyle/>
            <a:p>
              <a:r>
                <a:rPr lang="de-CH" sz="1100" dirty="0" smtClean="0"/>
                <a:t>Beiträge der </a:t>
              </a:r>
              <a:r>
                <a:rPr lang="de-CH" sz="1100" dirty="0"/>
                <a:t>Mitgliedstaaten</a:t>
              </a:r>
              <a:r>
                <a:rPr lang="de-CH" sz="1100" dirty="0" smtClean="0"/>
                <a:t/>
              </a:r>
              <a:br>
                <a:rPr lang="de-CH" sz="1100" dirty="0" smtClean="0"/>
              </a:br>
              <a:endParaRPr lang="de-CH" sz="1100" dirty="0">
                <a:latin typeface="Calibri" panose="020F0502020204030204" pitchFamily="34" charset="0"/>
              </a:endParaRPr>
            </a:p>
          </p:txBody>
        </p:sp>
        <p:cxnSp>
          <p:nvCxnSpPr>
            <p:cNvPr id="24" name="Connecteur droit 30"/>
            <p:cNvCxnSpPr/>
            <p:nvPr/>
          </p:nvCxnSpPr>
          <p:spPr>
            <a:xfrm>
              <a:off x="7682787" y="2144986"/>
              <a:ext cx="0" cy="12937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Accolade ouvrante 54"/>
            <p:cNvSpPr/>
            <p:nvPr/>
          </p:nvSpPr>
          <p:spPr>
            <a:xfrm rot="16200000">
              <a:off x="5884706" y="1428336"/>
              <a:ext cx="247051" cy="3250486"/>
            </a:xfrm>
            <a:prstGeom prst="leftBrace">
              <a:avLst>
                <a:gd name="adj1" fmla="val 3147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sz="1600" dirty="0">
                <a:latin typeface="Calibri" panose="020F0502020204030204" pitchFamily="34" charset="0"/>
              </a:endParaRPr>
            </a:p>
          </p:txBody>
        </p:sp>
        <p:sp>
          <p:nvSpPr>
            <p:cNvPr id="26" name="Accolade ouvrante 55"/>
            <p:cNvSpPr/>
            <p:nvPr/>
          </p:nvSpPr>
          <p:spPr>
            <a:xfrm rot="16200000">
              <a:off x="8902963" y="1768808"/>
              <a:ext cx="247051" cy="2573778"/>
            </a:xfrm>
            <a:prstGeom prst="leftBrace">
              <a:avLst>
                <a:gd name="adj1" fmla="val 31474"/>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sz="1600" dirty="0">
                <a:latin typeface="Calibri" panose="020F0502020204030204" pitchFamily="34" charset="0"/>
              </a:endParaRPr>
            </a:p>
          </p:txBody>
        </p:sp>
        <p:sp>
          <p:nvSpPr>
            <p:cNvPr id="27" name="ZoneTexte 56"/>
            <p:cNvSpPr txBox="1"/>
            <p:nvPr/>
          </p:nvSpPr>
          <p:spPr>
            <a:xfrm>
              <a:off x="8251044" y="2800620"/>
              <a:ext cx="429926" cy="261610"/>
            </a:xfrm>
            <a:prstGeom prst="rect">
              <a:avLst/>
            </a:prstGeom>
            <a:noFill/>
          </p:spPr>
          <p:txBody>
            <a:bodyPr wrap="none" rtlCol="0">
              <a:spAutoFit/>
            </a:bodyPr>
            <a:lstStyle/>
            <a:p>
              <a:r>
                <a:rPr lang="de-CH" sz="1100" dirty="0" smtClean="0">
                  <a:latin typeface="Calibri" panose="020F0502020204030204" pitchFamily="34" charset="0"/>
                </a:rPr>
                <a:t>90%</a:t>
              </a:r>
              <a:endParaRPr lang="de-CH" sz="1100" dirty="0">
                <a:latin typeface="Calibri" panose="020F0502020204030204" pitchFamily="34" charset="0"/>
              </a:endParaRPr>
            </a:p>
          </p:txBody>
        </p:sp>
        <p:sp>
          <p:nvSpPr>
            <p:cNvPr id="28" name="ZoneTexte 57"/>
            <p:cNvSpPr txBox="1"/>
            <p:nvPr/>
          </p:nvSpPr>
          <p:spPr>
            <a:xfrm>
              <a:off x="9448111" y="2800620"/>
              <a:ext cx="473206" cy="261610"/>
            </a:xfrm>
            <a:prstGeom prst="rect">
              <a:avLst/>
            </a:prstGeom>
            <a:noFill/>
          </p:spPr>
          <p:txBody>
            <a:bodyPr wrap="none" rtlCol="0">
              <a:spAutoFit/>
            </a:bodyPr>
            <a:lstStyle/>
            <a:p>
              <a:r>
                <a:rPr lang="de-CH" sz="1100" dirty="0" smtClean="0">
                  <a:latin typeface="Calibri" panose="020F0502020204030204" pitchFamily="34" charset="0"/>
                </a:rPr>
                <a:t>2-5%</a:t>
              </a:r>
              <a:endParaRPr lang="de-CH" sz="1100" dirty="0">
                <a:latin typeface="Calibri" panose="020F0502020204030204" pitchFamily="34" charset="0"/>
              </a:endParaRPr>
            </a:p>
          </p:txBody>
        </p:sp>
        <p:sp>
          <p:nvSpPr>
            <p:cNvPr id="29" name="ZoneTexte 58"/>
            <p:cNvSpPr txBox="1"/>
            <p:nvPr/>
          </p:nvSpPr>
          <p:spPr>
            <a:xfrm>
              <a:off x="9940096" y="2800620"/>
              <a:ext cx="357790" cy="261610"/>
            </a:xfrm>
            <a:prstGeom prst="rect">
              <a:avLst/>
            </a:prstGeom>
            <a:noFill/>
          </p:spPr>
          <p:txBody>
            <a:bodyPr wrap="none" rtlCol="0">
              <a:spAutoFit/>
            </a:bodyPr>
            <a:lstStyle/>
            <a:p>
              <a:r>
                <a:rPr lang="de-CH" sz="1100" dirty="0" smtClean="0">
                  <a:latin typeface="Calibri" panose="020F0502020204030204" pitchFamily="34" charset="0"/>
                </a:rPr>
                <a:t>1%</a:t>
              </a:r>
              <a:endParaRPr lang="de-CH" sz="1100" dirty="0">
                <a:latin typeface="Calibri" panose="020F0502020204030204" pitchFamily="34" charset="0"/>
              </a:endParaRPr>
            </a:p>
          </p:txBody>
        </p:sp>
        <p:sp>
          <p:nvSpPr>
            <p:cNvPr id="30" name="ZoneTexte 59"/>
            <p:cNvSpPr txBox="1"/>
            <p:nvPr/>
          </p:nvSpPr>
          <p:spPr>
            <a:xfrm>
              <a:off x="8176042" y="3177104"/>
              <a:ext cx="1729962" cy="261610"/>
            </a:xfrm>
            <a:prstGeom prst="rect">
              <a:avLst/>
            </a:prstGeom>
            <a:noFill/>
          </p:spPr>
          <p:txBody>
            <a:bodyPr wrap="none" rtlCol="0">
              <a:spAutoFit/>
            </a:bodyPr>
            <a:lstStyle/>
            <a:p>
              <a:pPr algn="ctr"/>
              <a:r>
                <a:rPr lang="de-CH" sz="1100" dirty="0" smtClean="0">
                  <a:latin typeface="Calibri" panose="020F0502020204030204" pitchFamily="34" charset="0"/>
                </a:rPr>
                <a:t>Waldrelevante EU Beiträge</a:t>
              </a:r>
              <a:endParaRPr lang="de-CH" sz="1100" dirty="0">
                <a:latin typeface="Calibri" panose="020F0502020204030204" pitchFamily="34" charset="0"/>
              </a:endParaRPr>
            </a:p>
          </p:txBody>
        </p:sp>
        <p:sp>
          <p:nvSpPr>
            <p:cNvPr id="31" name="ZoneTexte 60"/>
            <p:cNvSpPr txBox="1"/>
            <p:nvPr/>
          </p:nvSpPr>
          <p:spPr>
            <a:xfrm>
              <a:off x="4270304" y="3188915"/>
              <a:ext cx="3446777" cy="261610"/>
            </a:xfrm>
            <a:prstGeom prst="rect">
              <a:avLst/>
            </a:prstGeom>
            <a:noFill/>
          </p:spPr>
          <p:txBody>
            <a:bodyPr wrap="none" rtlCol="0">
              <a:spAutoFit/>
            </a:bodyPr>
            <a:lstStyle/>
            <a:p>
              <a:pPr algn="ctr"/>
              <a:r>
                <a:rPr lang="de-CH" sz="1100" dirty="0" smtClean="0"/>
                <a:t>Öffentliche waldrelevante </a:t>
              </a:r>
              <a:r>
                <a:rPr lang="de-CH" sz="1100" dirty="0" smtClean="0">
                  <a:latin typeface="Calibri" panose="020F0502020204030204" pitchFamily="34" charset="0"/>
                </a:rPr>
                <a:t>Subventionen (nat./reg./lok.)</a:t>
              </a:r>
              <a:endParaRPr lang="de-CH" sz="1100" dirty="0">
                <a:latin typeface="Calibri" panose="020F0502020204030204" pitchFamily="34" charset="0"/>
              </a:endParaRPr>
            </a:p>
          </p:txBody>
        </p:sp>
        <p:cxnSp>
          <p:nvCxnSpPr>
            <p:cNvPr id="32" name="Connecteur droit avec flèche 69"/>
            <p:cNvCxnSpPr/>
            <p:nvPr/>
          </p:nvCxnSpPr>
          <p:spPr>
            <a:xfrm flipH="1">
              <a:off x="3472979" y="1390624"/>
              <a:ext cx="1523896" cy="2685"/>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122490" y="1190903"/>
              <a:ext cx="835485" cy="261610"/>
            </a:xfrm>
            <a:prstGeom prst="rect">
              <a:avLst/>
            </a:prstGeom>
          </p:spPr>
          <p:txBody>
            <a:bodyPr wrap="none">
              <a:spAutoFit/>
            </a:bodyPr>
            <a:lstStyle/>
            <a:p>
              <a:pPr lvl="0"/>
              <a:r>
                <a:rPr lang="de-CH" sz="1100" dirty="0" smtClean="0">
                  <a:solidFill>
                    <a:prstClr val="black"/>
                  </a:solidFill>
                  <a:latin typeface="Calibri" panose="020F0502020204030204" pitchFamily="34" charset="0"/>
                </a:rPr>
                <a:t>Validierung</a:t>
              </a:r>
              <a:endParaRPr lang="de-CH" sz="1100" dirty="0">
                <a:solidFill>
                  <a:prstClr val="black"/>
                </a:solidFill>
                <a:latin typeface="Calibri" panose="020F0502020204030204" pitchFamily="34" charset="0"/>
              </a:endParaRPr>
            </a:p>
          </p:txBody>
        </p:sp>
        <p:sp>
          <p:nvSpPr>
            <p:cNvPr id="34" name="Rectangle 33"/>
            <p:cNvSpPr/>
            <p:nvPr/>
          </p:nvSpPr>
          <p:spPr>
            <a:xfrm>
              <a:off x="3520047" y="1009018"/>
              <a:ext cx="623889" cy="261610"/>
            </a:xfrm>
            <a:prstGeom prst="rect">
              <a:avLst/>
            </a:prstGeom>
          </p:spPr>
          <p:txBody>
            <a:bodyPr wrap="none">
              <a:spAutoFit/>
            </a:bodyPr>
            <a:lstStyle/>
            <a:p>
              <a:pPr lvl="0"/>
              <a:r>
                <a:rPr lang="de-CH" sz="1100" dirty="0" smtClean="0">
                  <a:solidFill>
                    <a:prstClr val="black"/>
                  </a:solidFill>
                  <a:latin typeface="Calibri" panose="020F0502020204030204" pitchFamily="34" charset="0"/>
                </a:rPr>
                <a:t>Vorlage</a:t>
              </a:r>
              <a:endParaRPr lang="de-CH" sz="1100" dirty="0">
                <a:solidFill>
                  <a:prstClr val="black"/>
                </a:solidFill>
                <a:latin typeface="Calibri" panose="020F0502020204030204" pitchFamily="34" charset="0"/>
              </a:endParaRPr>
            </a:p>
          </p:txBody>
        </p:sp>
        <p:sp>
          <p:nvSpPr>
            <p:cNvPr id="35" name="Rectangle 34"/>
            <p:cNvSpPr/>
            <p:nvPr/>
          </p:nvSpPr>
          <p:spPr>
            <a:xfrm>
              <a:off x="3533912" y="1656662"/>
              <a:ext cx="861133" cy="261610"/>
            </a:xfrm>
            <a:prstGeom prst="rect">
              <a:avLst/>
            </a:prstGeom>
          </p:spPr>
          <p:txBody>
            <a:bodyPr wrap="none">
              <a:spAutoFit/>
            </a:bodyPr>
            <a:lstStyle/>
            <a:p>
              <a:pPr lvl="0"/>
              <a:r>
                <a:rPr lang="de-CH" sz="1100" dirty="0" smtClean="0">
                  <a:latin typeface="Calibri" panose="020F0502020204030204" pitchFamily="34" charset="0"/>
                </a:rPr>
                <a:t>Notifikation</a:t>
              </a:r>
              <a:endParaRPr lang="de-CH" sz="1100" dirty="0">
                <a:solidFill>
                  <a:prstClr val="black"/>
                </a:solidFill>
                <a:latin typeface="Calibri" panose="020F0502020204030204" pitchFamily="34" charset="0"/>
              </a:endParaRPr>
            </a:p>
          </p:txBody>
        </p:sp>
        <p:cxnSp>
          <p:nvCxnSpPr>
            <p:cNvPr id="36" name="Connecteur droit avec flèche 86"/>
            <p:cNvCxnSpPr/>
            <p:nvPr/>
          </p:nvCxnSpPr>
          <p:spPr>
            <a:xfrm>
              <a:off x="3468217" y="1209647"/>
              <a:ext cx="1523896" cy="2685"/>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Connecteur droit avec flèche 87"/>
            <p:cNvCxnSpPr/>
            <p:nvPr/>
          </p:nvCxnSpPr>
          <p:spPr>
            <a:xfrm flipH="1">
              <a:off x="3494312" y="2112309"/>
              <a:ext cx="854808" cy="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Connecteur droit avec flèche 88"/>
            <p:cNvCxnSpPr/>
            <p:nvPr/>
          </p:nvCxnSpPr>
          <p:spPr>
            <a:xfrm>
              <a:off x="3489551" y="1865248"/>
              <a:ext cx="859569" cy="1342"/>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ZoneTexte 96"/>
            <p:cNvSpPr txBox="1"/>
            <p:nvPr/>
          </p:nvSpPr>
          <p:spPr>
            <a:xfrm>
              <a:off x="8193665" y="2133306"/>
              <a:ext cx="854721" cy="261610"/>
            </a:xfrm>
            <a:prstGeom prst="rect">
              <a:avLst/>
            </a:prstGeom>
            <a:noFill/>
          </p:spPr>
          <p:txBody>
            <a:bodyPr wrap="none" rtlCol="0">
              <a:spAutoFit/>
            </a:bodyPr>
            <a:lstStyle/>
            <a:p>
              <a:pPr algn="r"/>
              <a:r>
                <a:rPr lang="de-CH" sz="1100" dirty="0" smtClean="0">
                  <a:latin typeface="Calibri" panose="020F0502020204030204" pitchFamily="34" charset="0"/>
                </a:rPr>
                <a:t>EU Beiträge</a:t>
              </a:r>
              <a:endParaRPr lang="de-CH" sz="1100" dirty="0">
                <a:latin typeface="Calibri" panose="020F0502020204030204" pitchFamily="34" charset="0"/>
              </a:endParaRPr>
            </a:p>
          </p:txBody>
        </p:sp>
      </p:grpSp>
      <p:sp>
        <p:nvSpPr>
          <p:cNvPr id="41" name="Title 5"/>
          <p:cNvSpPr>
            <a:spLocks noGrp="1"/>
          </p:cNvSpPr>
          <p:nvPr>
            <p:ph type="title"/>
          </p:nvPr>
        </p:nvSpPr>
        <p:spPr>
          <a:xfrm>
            <a:off x="323850" y="620714"/>
            <a:ext cx="8496300" cy="972000"/>
          </a:xfrm>
        </p:spPr>
        <p:txBody>
          <a:bodyPr/>
          <a:lstStyle/>
          <a:p>
            <a:r>
              <a:rPr lang="de-CH" dirty="0" smtClean="0"/>
              <a:t>Hintergrund: Finanzierungs</a:t>
            </a:r>
            <a:r>
              <a:rPr lang="de-CH" dirty="0"/>
              <a:t>-</a:t>
            </a:r>
            <a:r>
              <a:rPr lang="de-CH" dirty="0" smtClean="0"/>
              <a:t>Mechanismus ELER</a:t>
            </a:r>
            <a:endParaRPr lang="de-CH" dirty="0"/>
          </a:p>
        </p:txBody>
      </p:sp>
      <p:sp>
        <p:nvSpPr>
          <p:cNvPr id="2" name="Rectangle 1"/>
          <p:cNvSpPr/>
          <p:nvPr/>
        </p:nvSpPr>
        <p:spPr>
          <a:xfrm>
            <a:off x="1497217" y="5415709"/>
            <a:ext cx="7395834" cy="646331"/>
          </a:xfrm>
          <a:prstGeom prst="rect">
            <a:avLst/>
          </a:prstGeom>
        </p:spPr>
        <p:txBody>
          <a:bodyPr wrap="square">
            <a:spAutoFit/>
          </a:bodyPr>
          <a:lstStyle/>
          <a:p>
            <a:r>
              <a:rPr lang="de-CH" dirty="0"/>
              <a:t>Mit «Entwicklungsprogramm für den ländlichen Raum» (EPLR) festlegen welche ELER Massnahmen beantragen wollen</a:t>
            </a:r>
          </a:p>
        </p:txBody>
      </p:sp>
      <p:sp>
        <p:nvSpPr>
          <p:cNvPr id="42" name="Datumsplatzhalter 2"/>
          <p:cNvSpPr>
            <a:spLocks noGrp="1"/>
          </p:cNvSpPr>
          <p:nvPr>
            <p:ph type="dt" sz="half" idx="10"/>
          </p:nvPr>
        </p:nvSpPr>
        <p:spPr>
          <a:xfrm>
            <a:off x="7937624" y="6318351"/>
            <a:ext cx="612068" cy="468312"/>
          </a:xfrm>
        </p:spPr>
        <p:txBody>
          <a:bodyPr/>
          <a:lstStyle/>
          <a:p>
            <a:fld id="{3B2F6CB8-9391-4BED-909F-C47A979AE1C4}" type="datetime1">
              <a:rPr lang="en-GB" smtClean="0"/>
              <a:t>07/04/2017</a:t>
            </a:fld>
            <a:endParaRPr lang="en-GB" dirty="0"/>
          </a:p>
        </p:txBody>
      </p:sp>
    </p:spTree>
    <p:extLst>
      <p:ext uri="{BB962C8B-B14F-4D97-AF65-F5344CB8AC3E}">
        <p14:creationId xmlns:p14="http://schemas.microsoft.com/office/powerpoint/2010/main" val="2352264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C6AE60A-B69C-4790-82F7-3882EDF23186}" type="slidenum">
              <a:rPr lang="de-DE" smtClean="0"/>
              <a:t>8</a:t>
            </a:fld>
            <a:endParaRPr lang="de-DE"/>
          </a:p>
        </p:txBody>
      </p:sp>
      <p:sp>
        <p:nvSpPr>
          <p:cNvPr id="41" name="Title 5"/>
          <p:cNvSpPr>
            <a:spLocks noGrp="1"/>
          </p:cNvSpPr>
          <p:nvPr>
            <p:ph type="title"/>
          </p:nvPr>
        </p:nvSpPr>
        <p:spPr>
          <a:xfrm>
            <a:off x="323850" y="636608"/>
            <a:ext cx="8496300" cy="539418"/>
          </a:xfrm>
        </p:spPr>
        <p:txBody>
          <a:bodyPr/>
          <a:lstStyle/>
          <a:p>
            <a:r>
              <a:rPr lang="de-CH" dirty="0"/>
              <a:t>Hintergrund: Finanzierungs-Mechanismus ELER</a:t>
            </a:r>
          </a:p>
        </p:txBody>
      </p:sp>
      <p:sp>
        <p:nvSpPr>
          <p:cNvPr id="40" name="Content Placeholder 1"/>
          <p:cNvSpPr>
            <a:spLocks noGrp="1"/>
          </p:cNvSpPr>
          <p:nvPr>
            <p:ph sz="half" idx="1"/>
          </p:nvPr>
        </p:nvSpPr>
        <p:spPr>
          <a:xfrm>
            <a:off x="150225" y="1611288"/>
            <a:ext cx="8476126" cy="1422546"/>
          </a:xfrm>
        </p:spPr>
        <p:txBody>
          <a:bodyPr/>
          <a:lstStyle/>
          <a:p>
            <a:r>
              <a:rPr lang="de-CH" dirty="0" smtClean="0"/>
              <a:t>Beinhaltet Massnahmen für die Förderung von waldspezifischen </a:t>
            </a:r>
            <a:r>
              <a:rPr lang="de-CH" dirty="0" smtClean="0"/>
              <a:t>Aktivitäten</a:t>
            </a:r>
            <a:endParaRPr lang="de-CH"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75" t="34680" r="42713" b="11852"/>
          <a:stretch/>
        </p:blipFill>
        <p:spPr bwMode="auto">
          <a:xfrm>
            <a:off x="1726074" y="2429639"/>
            <a:ext cx="5499528" cy="358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304388" y="6407706"/>
            <a:ext cx="1795684" cy="307777"/>
          </a:xfrm>
          <a:prstGeom prst="rect">
            <a:avLst/>
          </a:prstGeom>
          <a:noFill/>
        </p:spPr>
        <p:txBody>
          <a:bodyPr wrap="none" rtlCol="0">
            <a:spAutoFit/>
          </a:bodyPr>
          <a:lstStyle/>
          <a:p>
            <a:r>
              <a:rPr lang="de-CH" sz="1400" dirty="0"/>
              <a:t>d</a:t>
            </a:r>
            <a:r>
              <a:rPr lang="de-CH" sz="1400" dirty="0" smtClean="0"/>
              <a:t>e Buren et al. 2016</a:t>
            </a:r>
            <a:endParaRPr lang="de-CH" sz="1400" dirty="0"/>
          </a:p>
        </p:txBody>
      </p:sp>
      <p:sp>
        <p:nvSpPr>
          <p:cNvPr id="8" name="Datumsplatzhalter 2"/>
          <p:cNvSpPr>
            <a:spLocks noGrp="1"/>
          </p:cNvSpPr>
          <p:nvPr>
            <p:ph type="dt" sz="half" idx="10"/>
          </p:nvPr>
        </p:nvSpPr>
        <p:spPr>
          <a:xfrm>
            <a:off x="7937624" y="6318351"/>
            <a:ext cx="612068" cy="468312"/>
          </a:xfrm>
        </p:spPr>
        <p:txBody>
          <a:bodyPr/>
          <a:lstStyle/>
          <a:p>
            <a:fld id="{3B2F6CB8-9391-4BED-909F-C47A979AE1C4}" type="datetime1">
              <a:rPr lang="en-GB" smtClean="0"/>
              <a:t>07/04/2017</a:t>
            </a:fld>
            <a:endParaRPr lang="en-GB" dirty="0"/>
          </a:p>
        </p:txBody>
      </p:sp>
    </p:spTree>
    <p:extLst>
      <p:ext uri="{BB962C8B-B14F-4D97-AF65-F5344CB8AC3E}">
        <p14:creationId xmlns:p14="http://schemas.microsoft.com/office/powerpoint/2010/main" val="3551952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23850" y="2151385"/>
            <a:ext cx="8496300" cy="3138246"/>
          </a:xfrm>
        </p:spPr>
        <p:txBody>
          <a:bodyPr/>
          <a:lstStyle/>
          <a:p>
            <a:r>
              <a:rPr lang="de-CH" dirty="0" smtClean="0"/>
              <a:t>Datenquellen: regulatorische Dokumente (Gesetzestexte, Leitfäden</a:t>
            </a:r>
          </a:p>
          <a:p>
            <a:r>
              <a:rPr lang="de-CH" dirty="0" smtClean="0"/>
              <a:t>usw.), Finanzdaten und Experteninterviews</a:t>
            </a:r>
          </a:p>
          <a:p>
            <a:r>
              <a:rPr lang="de-CH" dirty="0" smtClean="0"/>
              <a:t>3 Fallbeispiele: </a:t>
            </a:r>
          </a:p>
          <a:p>
            <a:pPr lvl="1"/>
            <a:r>
              <a:rPr lang="de-CH" sz="2000" dirty="0" smtClean="0"/>
              <a:t>Österreich, Baden-Württemberg und Bayern</a:t>
            </a:r>
          </a:p>
          <a:p>
            <a:pPr lvl="1"/>
            <a:r>
              <a:rPr lang="de-CH" sz="2000" dirty="0" smtClean="0"/>
              <a:t>Alle haben eine eigene Waldstrategie, eine eigene Waldadministration und haben (in der Vergangenheit) ein Entwicklungsprogramm für den ländlichen Raum (EPLR) (gehabt), mit welchem die Umsetzung des ELER in einem Mitgliedstaat oder einem </a:t>
            </a:r>
            <a:r>
              <a:rPr lang="de-CH" sz="2000" dirty="0" smtClean="0"/>
              <a:t>Gliedstaat definiert wird</a:t>
            </a:r>
            <a:endParaRPr lang="de-CH" sz="2000" dirty="0" smtClean="0"/>
          </a:p>
          <a:p>
            <a:r>
              <a:rPr lang="de-CH" dirty="0" smtClean="0"/>
              <a:t>2 Phasen; 2007-2013 und 2014-2020</a:t>
            </a:r>
            <a:endParaRPr lang="de-CH" dirty="0"/>
          </a:p>
        </p:txBody>
      </p:sp>
      <p:sp>
        <p:nvSpPr>
          <p:cNvPr id="5" name="Slide Number Placeholder 4"/>
          <p:cNvSpPr>
            <a:spLocks noGrp="1"/>
          </p:cNvSpPr>
          <p:nvPr>
            <p:ph type="sldNum" sz="quarter" idx="12"/>
          </p:nvPr>
        </p:nvSpPr>
        <p:spPr/>
        <p:txBody>
          <a:bodyPr/>
          <a:lstStyle/>
          <a:p>
            <a:fld id="{6C6AE60A-B69C-4790-82F7-3882EDF23186}" type="slidenum">
              <a:rPr lang="de-DE" smtClean="0"/>
              <a:t>9</a:t>
            </a:fld>
            <a:endParaRPr lang="de-DE"/>
          </a:p>
        </p:txBody>
      </p:sp>
      <p:sp>
        <p:nvSpPr>
          <p:cNvPr id="6" name="Title 5"/>
          <p:cNvSpPr>
            <a:spLocks noGrp="1"/>
          </p:cNvSpPr>
          <p:nvPr>
            <p:ph type="title"/>
          </p:nvPr>
        </p:nvSpPr>
        <p:spPr/>
        <p:txBody>
          <a:bodyPr/>
          <a:lstStyle/>
          <a:p>
            <a:r>
              <a:rPr lang="de-CH" dirty="0" smtClean="0"/>
              <a:t>Methoden: Daten und Fallgebiete</a:t>
            </a:r>
            <a:endParaRPr lang="de-CH" dirty="0"/>
          </a:p>
        </p:txBody>
      </p:sp>
      <p:sp>
        <p:nvSpPr>
          <p:cNvPr id="8" name="Datumsplatzhalter 2"/>
          <p:cNvSpPr>
            <a:spLocks noGrp="1"/>
          </p:cNvSpPr>
          <p:nvPr>
            <p:ph type="dt" sz="half" idx="10"/>
          </p:nvPr>
        </p:nvSpPr>
        <p:spPr>
          <a:xfrm>
            <a:off x="7937624" y="6318351"/>
            <a:ext cx="612068" cy="468312"/>
          </a:xfrm>
        </p:spPr>
        <p:txBody>
          <a:bodyPr/>
          <a:lstStyle/>
          <a:p>
            <a:fld id="{3B2F6CB8-9391-4BED-909F-C47A979AE1C4}" type="datetime1">
              <a:rPr lang="en-GB" smtClean="0"/>
              <a:t>07/04/2017</a:t>
            </a:fld>
            <a:endParaRPr lang="en-GB" dirty="0"/>
          </a:p>
        </p:txBody>
      </p:sp>
    </p:spTree>
    <p:extLst>
      <p:ext uri="{BB962C8B-B14F-4D97-AF65-F5344CB8AC3E}">
        <p14:creationId xmlns:p14="http://schemas.microsoft.com/office/powerpoint/2010/main" val="3965964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th_praesentation_4zu3_ETH1">
  <a:themeElements>
    <a:clrScheme name="ETH Zuerich - Externe Kommunikation">
      <a:dk1>
        <a:sysClr val="windowText" lastClr="000000"/>
      </a:dk1>
      <a:lt1>
        <a:sysClr val="window" lastClr="FFFFFF"/>
      </a:lt1>
      <a:dk2>
        <a:srgbClr val="1269B0"/>
      </a:dk2>
      <a:lt2>
        <a:srgbClr val="1F407A"/>
      </a:lt2>
      <a:accent1>
        <a:srgbClr val="72791C"/>
      </a:accent1>
      <a:accent2>
        <a:srgbClr val="91056A"/>
      </a:accent2>
      <a:accent3>
        <a:srgbClr val="6F6F64"/>
      </a:accent3>
      <a:accent4>
        <a:srgbClr val="A8322D"/>
      </a:accent4>
      <a:accent5>
        <a:srgbClr val="007A96"/>
      </a:accent5>
      <a:accent6>
        <a:srgbClr val="956013"/>
      </a:accent6>
      <a:hlink>
        <a:srgbClr val="1269B0"/>
      </a:hlink>
      <a:folHlink>
        <a:srgbClr val="8CB63C"/>
      </a:folHlink>
    </a:clrScheme>
    <a:fontScheme name="ETH Zürich">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triangl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eth_praesentation_4zu3_ETH1</Template>
  <TotalTime>0</TotalTime>
  <Words>1371</Words>
  <Application>Microsoft Office PowerPoint</Application>
  <PresentationFormat>On-screen Show (4:3)</PresentationFormat>
  <Paragraphs>197</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eth_praesentation_4zu3_ETH1</vt:lpstr>
      <vt:lpstr>1. NARP: Semi-autonomous research group at ETH : Still no replacement for PEPE (Professorship for Environmental Policy and Economy)</vt:lpstr>
      <vt:lpstr>PowerPoint Presentation</vt:lpstr>
      <vt:lpstr>Waldrelevante Förderung in der EU: Umsetzungsstrategien</vt:lpstr>
      <vt:lpstr>Problemstellung: Politikimplementierung </vt:lpstr>
      <vt:lpstr>Kontext: EU Waldpolitik</vt:lpstr>
      <vt:lpstr>Fragestellung: Anwendung von waldrelevante Förderung</vt:lpstr>
      <vt:lpstr>Hintergrund: Finanzierungs-Mechanismus ELER</vt:lpstr>
      <vt:lpstr>Hintergrund: Finanzierungs-Mechanismus ELER</vt:lpstr>
      <vt:lpstr>Methoden: Daten und Fallgebiete</vt:lpstr>
      <vt:lpstr>Methoden: Interviews</vt:lpstr>
      <vt:lpstr>Variablen</vt:lpstr>
      <vt:lpstr>Ergebnisse</vt:lpstr>
      <vt:lpstr>Ergebnisse</vt:lpstr>
      <vt:lpstr>PowerPoint Presentation</vt:lpstr>
      <vt:lpstr>Analyse: Unterschiedliche Umsetzungsstrategien</vt:lpstr>
      <vt:lpstr>Fazit</vt:lpstr>
      <vt:lpstr>Herzlichen Dank!     eva.lieberherr@usys.ethz.ch</vt:lpstr>
      <vt:lpstr>Literatur </vt:lpstr>
      <vt:lpstr>Extra</vt:lpstr>
      <vt:lpstr>PowerPoint Presentation</vt:lpstr>
      <vt:lpstr>Results: Evolution of the EAFRD in general</vt:lpstr>
    </vt:vector>
  </TitlesOfParts>
  <Company>ETH Zuerich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Steinmann  Kathrin</dc:creator>
  <cp:lastModifiedBy>Lieberherr  Eva</cp:lastModifiedBy>
  <cp:revision>255</cp:revision>
  <cp:lastPrinted>2017-04-05T14:42:05Z</cp:lastPrinted>
  <dcterms:created xsi:type="dcterms:W3CDTF">2014-09-29T08:57:17Z</dcterms:created>
  <dcterms:modified xsi:type="dcterms:W3CDTF">2017-04-07T08:39:30Z</dcterms:modified>
</cp:coreProperties>
</file>