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  <p:sldMasterId id="2147483684" r:id="rId4"/>
    <p:sldMasterId id="2147483689" r:id="rId5"/>
  </p:sldMasterIdLst>
  <p:notesMasterIdLst>
    <p:notesMasterId r:id="rId25"/>
  </p:notesMasterIdLst>
  <p:handoutMasterIdLst>
    <p:handoutMasterId r:id="rId26"/>
  </p:handoutMasterIdLst>
  <p:sldIdLst>
    <p:sldId id="256" r:id="rId6"/>
    <p:sldId id="290" r:id="rId7"/>
    <p:sldId id="283" r:id="rId8"/>
    <p:sldId id="288" r:id="rId9"/>
    <p:sldId id="289" r:id="rId10"/>
    <p:sldId id="262" r:id="rId11"/>
    <p:sldId id="259" r:id="rId12"/>
    <p:sldId id="270" r:id="rId13"/>
    <p:sldId id="277" r:id="rId14"/>
    <p:sldId id="269" r:id="rId15"/>
    <p:sldId id="271" r:id="rId16"/>
    <p:sldId id="272" r:id="rId17"/>
    <p:sldId id="279" r:id="rId18"/>
    <p:sldId id="273" r:id="rId19"/>
    <p:sldId id="291" r:id="rId20"/>
    <p:sldId id="292" r:id="rId21"/>
    <p:sldId id="285" r:id="rId22"/>
    <p:sldId id="294" r:id="rId23"/>
    <p:sldId id="293" r:id="rId24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E17D00"/>
    <a:srgbClr val="00AA82"/>
    <a:srgbClr val="63CB99"/>
    <a:srgbClr val="78BE1E"/>
    <a:srgbClr val="00AAAA"/>
    <a:srgbClr val="00A0FF"/>
    <a:srgbClr val="008CD2"/>
    <a:srgbClr val="E10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2346" autoAdjust="0"/>
  </p:normalViewPr>
  <p:slideViewPr>
    <p:cSldViewPr>
      <p:cViewPr varScale="1">
        <p:scale>
          <a:sx n="96" d="100"/>
          <a:sy n="96" d="100"/>
        </p:scale>
        <p:origin x="-509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1374-2730-43E5-853C-8DC1EDF119B2}" type="datetimeFigureOut">
              <a:rPr lang="de-DE" smtClean="0"/>
              <a:t>04.04.2017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E07FC-05D8-43F5-8F7F-507E03F3A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03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04.04.2017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ndesrat.de/SharedDocs/drucksachen/2016/0501-0600/515-16(B).pdf?__blob=publicationFile&amp;v=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30 min. incl.</a:t>
            </a:r>
            <a:r>
              <a:rPr lang="de-DE" baseline="0" dirty="0" smtClean="0"/>
              <a:t> Diskussion =&gt; 12-15 Folien für 20 Minuten Vortrag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04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71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Sagebiel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Meyerhoff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(2017): Spatially explicit demand for afforestation.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 Policy and Economics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190-199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94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10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67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(Hypothese: höherer Waldanteil im Einzugsgebiet senkt Bereitstellungskosten)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8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Elsasser, P.; Weller, P. (2013): Aktuelle und potentielle Erholungsleistung der Wälder in Deutschland: Monetärer Nutzen der Erholung im Wald aus Sicht der Bevölkerung [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potential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recreation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Germany: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monetary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recreation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population’s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]. 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Allgemeine Forst- und Jagdzeitung </a:t>
            </a:r>
            <a:r>
              <a:rPr lang="de-DE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</a:t>
            </a:r>
            <a:r>
              <a: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(3/4), 83-95</a:t>
            </a:r>
          </a:p>
          <a:p>
            <a:endParaRPr lang="de-DE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2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Gesetzentwurf des Bundesrates zur Änderung des BewG vom 4.11.17, der nach §203 neue Paragraphen für die Bewertung forstwirtschaftlicher Grundstücke vorsieht: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http://www.bundesrat.de/SharedDocs/drucksachen/2016/0501-0600/515-16(B).pdf?__blob=publicationFile&amp;v=1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dort Anlage 28 (zu §222 Abs. 3) </a:t>
            </a:r>
            <a:endParaRPr lang="de-DE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22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79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995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2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2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Bildquellen: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Thünen-Institut (M. </a:t>
            </a:r>
            <a:r>
              <a:rPr lang="de-DE" baseline="0" dirty="0" err="1" smtClean="0"/>
              <a:t>Welling</a:t>
            </a:r>
            <a:r>
              <a:rPr lang="de-DE" baseline="0" dirty="0" smtClean="0"/>
              <a:t>); Wikimedia; GoFreedownload.net; </a:t>
            </a:r>
          </a:p>
          <a:p>
            <a:r>
              <a:rPr lang="de-DE" baseline="0" dirty="0" smtClean="0"/>
              <a:t>Heimat: </a:t>
            </a:r>
            <a:r>
              <a:rPr lang="de-DE" i="1" dirty="0" smtClean="0"/>
              <a:t>Foto: Kreuzschnabel/Wikimedia </a:t>
            </a:r>
            <a:r>
              <a:rPr lang="de-DE" i="1" dirty="0" err="1" smtClean="0"/>
              <a:t>Commons</a:t>
            </a:r>
            <a:r>
              <a:rPr lang="de-DE" i="1" dirty="0" smtClean="0"/>
              <a:t>, Lizenz: Cc-by-sa-3.0 (http://creativecommons.org/licenses/by-sa/3.0/de/legalcode</a:t>
            </a:r>
          </a:p>
          <a:p>
            <a:r>
              <a:rPr lang="de-DE" dirty="0" smtClean="0"/>
              <a:t>https://www.stiftungen.org/uploads/tx_leonhardtdyncontent/images/9yg4-n4j6_Titelbild-Ausschnitt_zoom.jpg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2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Bildquellen: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Thünen-Institut (M. </a:t>
            </a:r>
            <a:r>
              <a:rPr lang="de-DE" baseline="0" dirty="0" err="1" smtClean="0"/>
              <a:t>Welling</a:t>
            </a:r>
            <a:r>
              <a:rPr lang="de-DE" baseline="0" dirty="0" smtClean="0"/>
              <a:t>); Wikimedia; GoFreedownload.net; </a:t>
            </a:r>
          </a:p>
          <a:p>
            <a:r>
              <a:rPr lang="de-DE" baseline="0" dirty="0" smtClean="0"/>
              <a:t>Heimat: </a:t>
            </a:r>
            <a:r>
              <a:rPr lang="de-DE" i="1" dirty="0" smtClean="0"/>
              <a:t>Foto: Kreuzschnabel/Wikimedia </a:t>
            </a:r>
            <a:r>
              <a:rPr lang="de-DE" i="1" dirty="0" err="1" smtClean="0"/>
              <a:t>Commons</a:t>
            </a:r>
            <a:r>
              <a:rPr lang="de-DE" i="1" dirty="0" smtClean="0"/>
              <a:t>, Lizenz: Cc-by-sa-3.0 (http://creativecommons.org/licenses/by-sa/3.0/de/legalcode</a:t>
            </a:r>
          </a:p>
          <a:p>
            <a:r>
              <a:rPr lang="de-DE" dirty="0" smtClean="0"/>
              <a:t>https://www.stiftungen.org/uploads/tx_leonhardtdyncontent/images/9yg4-n4j6_Titelbild-Ausschnitt_zoom.jpg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2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20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05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38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45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60000" y="2592000"/>
            <a:ext cx="8424000" cy="2551500"/>
          </a:xfrm>
          <a:prstGeom prst="rect">
            <a:avLst/>
          </a:prstGeom>
          <a:solidFill>
            <a:srgbClr val="00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00" y="4617000"/>
            <a:ext cx="2808000" cy="526500"/>
          </a:xfrm>
          <a:prstGeom prst="rect">
            <a:avLst/>
          </a:prstGeom>
          <a:solidFill>
            <a:srgbClr val="00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4617000"/>
            <a:ext cx="2808000" cy="526500"/>
          </a:xfrm>
          <a:prstGeom prst="rect">
            <a:avLst/>
          </a:prstGeom>
          <a:solidFill>
            <a:srgbClr val="78B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4617000"/>
            <a:ext cx="2808000" cy="526500"/>
          </a:xfrm>
          <a:prstGeom prst="rect">
            <a:avLst/>
          </a:prstGeom>
          <a:solidFill>
            <a:srgbClr val="00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168001" y="2592000"/>
            <a:ext cx="5616575" cy="2025000"/>
          </a:xfrm>
          <a:solidFill>
            <a:srgbClr val="00AAAA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1620000"/>
            <a:ext cx="8243888" cy="3996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39750" y="2045214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224800"/>
            <a:ext cx="8243888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Thünen-Institut für Internationale Waldwirtschaft und Forstökonomie, Hamburg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617000"/>
            <a:ext cx="2448000" cy="5265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Hamburg,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29200" y="1220400"/>
            <a:ext cx="8244000" cy="3996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9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660"/>
            <a:ext cx="1944216" cy="7776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1500"/>
            <a:ext cx="8424000" cy="3645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91500"/>
            <a:ext cx="8424862" cy="3645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134000"/>
            <a:ext cx="2667600" cy="2767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4036500"/>
            <a:ext cx="2667600" cy="54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7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1620000"/>
            <a:ext cx="8243888" cy="3996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045214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2592000"/>
            <a:ext cx="8424000" cy="255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4617000"/>
            <a:ext cx="2808000" cy="526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4617000"/>
            <a:ext cx="2808000" cy="52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4617000"/>
            <a:ext cx="2808000" cy="526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617000"/>
            <a:ext cx="2448000" cy="5265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60001" y="2592000"/>
            <a:ext cx="5616575" cy="2025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220400"/>
            <a:ext cx="8244000" cy="3996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3 (blaugrün)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224800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93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234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134000"/>
            <a:ext cx="4104000" cy="200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080000"/>
            <a:ext cx="4104000" cy="3329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2778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5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1500"/>
            <a:ext cx="8424000" cy="3645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91500"/>
            <a:ext cx="8424862" cy="3645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134000"/>
            <a:ext cx="2667600" cy="2767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4036500"/>
            <a:ext cx="2667600" cy="54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530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1620000"/>
            <a:ext cx="8243888" cy="3996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045214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2592000"/>
            <a:ext cx="8424000" cy="255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4617000"/>
            <a:ext cx="2808000" cy="526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4617000"/>
            <a:ext cx="2808000" cy="52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4617000"/>
            <a:ext cx="2808000" cy="52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617000"/>
            <a:ext cx="2448000" cy="5265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1" y="2592000"/>
            <a:ext cx="5616575" cy="2025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220400"/>
            <a:ext cx="8244000" cy="3996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4 (rot)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224800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891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51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134000"/>
            <a:ext cx="4104000" cy="200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080000"/>
            <a:ext cx="4104000" cy="3329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2778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670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1500"/>
            <a:ext cx="8424000" cy="3645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91500"/>
            <a:ext cx="8424862" cy="3645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134000"/>
            <a:ext cx="2667600" cy="2767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4036500"/>
            <a:ext cx="2667600" cy="54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642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1620000"/>
            <a:ext cx="8243888" cy="3996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045214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2592000"/>
            <a:ext cx="8424000" cy="255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60000" y="4617000"/>
            <a:ext cx="2808000" cy="526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168000" y="4617000"/>
            <a:ext cx="2808000" cy="52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5976000" y="4617000"/>
            <a:ext cx="2808000" cy="526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617000"/>
            <a:ext cx="2448000" cy="5265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1" y="2592000"/>
            <a:ext cx="5616575" cy="2025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220400"/>
            <a:ext cx="8244000" cy="3996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2 (grün)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224800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675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1620000"/>
            <a:ext cx="8243888" cy="3996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045214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2592000"/>
            <a:ext cx="8424000" cy="2551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4617000"/>
            <a:ext cx="2808000" cy="52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5976000" y="4617000"/>
            <a:ext cx="2808000" cy="52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617000"/>
            <a:ext cx="2448000" cy="5265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1" y="2592000"/>
            <a:ext cx="5616575" cy="2025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220400"/>
            <a:ext cx="8244000" cy="3996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224800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03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XX.XX.201X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Veranstaltung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89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134000"/>
            <a:ext cx="4104000" cy="200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080000"/>
            <a:ext cx="4104000" cy="3329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XX.XX.201X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Veranstaltung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2778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43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1500"/>
            <a:ext cx="8424000" cy="3645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91500"/>
            <a:ext cx="8424862" cy="3645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134000"/>
            <a:ext cx="2667600" cy="2767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XX.XX.201X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Veranstaltung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4036500"/>
            <a:ext cx="2667600" cy="54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79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44000" cy="3329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49. Forstpolitiktreffen, </a:t>
            </a:r>
            <a:r>
              <a:rPr lang="de-DE" dirty="0" err="1" smtClean="0"/>
              <a:t>Stupava</a:t>
            </a:r>
            <a:r>
              <a:rPr lang="de-DE" dirty="0" smtClean="0"/>
              <a:t> (SK)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134000"/>
            <a:ext cx="4104000" cy="200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080000"/>
            <a:ext cx="410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2778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1500"/>
            <a:ext cx="8424000" cy="3645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91500"/>
            <a:ext cx="8424862" cy="3645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134000"/>
            <a:ext cx="2667600" cy="27675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4036500"/>
            <a:ext cx="2667600" cy="54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XX.XX.201X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4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1620000"/>
            <a:ext cx="8243888" cy="3996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045214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2592000"/>
            <a:ext cx="8424000" cy="255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000" y="4617000"/>
            <a:ext cx="2808000" cy="526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000" y="4617000"/>
            <a:ext cx="2808000" cy="52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976000" y="4617000"/>
            <a:ext cx="2808000" cy="526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617000"/>
            <a:ext cx="2448000" cy="5265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1" y="2592000"/>
            <a:ext cx="5616575" cy="2025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220400"/>
            <a:ext cx="8244000" cy="3996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2 (grün)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224800"/>
            <a:ext cx="8244000" cy="2025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71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44000" cy="33291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21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134000"/>
            <a:ext cx="4104000" cy="200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080000"/>
            <a:ext cx="4104000" cy="33291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2778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108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617000"/>
            <a:ext cx="9144000" cy="52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72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37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4860000"/>
            <a:ext cx="972000" cy="202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6.4.2017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4860000"/>
            <a:ext cx="5544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49. Forstpolitiktreffen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1547664" y="4719600"/>
            <a:ext cx="5544000" cy="202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Peter Elsasser, </a:t>
            </a:r>
            <a:r>
              <a:rPr lang="de-DE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Kerstin Altenbrunn, Martin Lorenz, Priska Weller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440000" y="4738500"/>
            <a:ext cx="0" cy="2700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1" y="4671000"/>
            <a:ext cx="1285875" cy="385763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60000" y="4725000"/>
            <a:ext cx="972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67" r:id="rId4"/>
    <p:sldLayoutId id="2147483669" r:id="rId5"/>
    <p:sldLayoutId id="2147483694" r:id="rId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" y="-9409"/>
            <a:ext cx="9144000" cy="51435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4617000"/>
            <a:ext cx="9144000" cy="52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4860000"/>
            <a:ext cx="972000" cy="202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5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4860000"/>
            <a:ext cx="5544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Titel der Veranstaltung</a:t>
            </a:r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547664" y="4719600"/>
            <a:ext cx="5544000" cy="202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440000" y="4738500"/>
            <a:ext cx="0" cy="2700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72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37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60000" y="4725000"/>
            <a:ext cx="972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4661617"/>
            <a:ext cx="1059491" cy="423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1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76" r:id="rId3"/>
    <p:sldLayoutId id="2147483677" r:id="rId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5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4617000"/>
            <a:ext cx="9144000" cy="52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4860000"/>
            <a:ext cx="972000" cy="202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4860000"/>
            <a:ext cx="5544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547664" y="4719600"/>
            <a:ext cx="5544000" cy="202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des Wissenschaftlers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40000" y="4738500"/>
            <a:ext cx="0" cy="2700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001" y="4671000"/>
            <a:ext cx="1285875" cy="385763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72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37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360000" y="4725000"/>
            <a:ext cx="972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6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4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4617000"/>
            <a:ext cx="9144000" cy="52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4860000"/>
            <a:ext cx="972000" cy="202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XX.XX.201X</a:t>
            </a:r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4860000"/>
            <a:ext cx="5544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Titel der Veranstaltung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547664" y="4719600"/>
            <a:ext cx="5544000" cy="202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des Wissenschaftlers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40000" y="4738500"/>
            <a:ext cx="0" cy="2700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001" y="4671000"/>
            <a:ext cx="1285875" cy="385763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72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37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360000" y="4725000"/>
            <a:ext cx="972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3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" y="-9409"/>
            <a:ext cx="9144000" cy="51435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4617000"/>
            <a:ext cx="9144000" cy="52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4860000"/>
            <a:ext cx="972000" cy="202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XX.XX.201X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4860000"/>
            <a:ext cx="5544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Veranstaltung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547664" y="4719600"/>
            <a:ext cx="5544000" cy="202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Peter Elsasser, Martin</a:t>
            </a:r>
            <a:r>
              <a:rPr lang="de-DE" sz="1400" b="1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Lorenz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440000" y="4738500"/>
            <a:ext cx="0" cy="2700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729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375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60000" y="4725000"/>
            <a:ext cx="972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4661617"/>
            <a:ext cx="1059491" cy="423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9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5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 smtClean="0"/>
              <a:t>Werte von Waldleistungen in D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Peter Elsasser, </a:t>
            </a:r>
            <a:r>
              <a:rPr lang="de-DE" dirty="0" smtClean="0"/>
              <a:t>Kerstin Altenbrunn, Martin Lorenz, Priska Weller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68342" y="4617000"/>
            <a:ext cx="2797300" cy="526500"/>
          </a:xfrm>
        </p:spPr>
        <p:txBody>
          <a:bodyPr/>
          <a:lstStyle/>
          <a:p>
            <a:r>
              <a:rPr lang="de-DE" dirty="0" smtClean="0"/>
              <a:t>49. Forstpolitiktreffen, </a:t>
            </a:r>
            <a:r>
              <a:rPr lang="de-DE" dirty="0" err="1" smtClean="0"/>
              <a:t>Stupava</a:t>
            </a:r>
            <a:r>
              <a:rPr lang="de-DE" dirty="0"/>
              <a:t> </a:t>
            </a:r>
            <a:r>
              <a:rPr lang="de-DE" dirty="0" smtClean="0"/>
              <a:t>(SK)</a:t>
            </a:r>
          </a:p>
          <a:p>
            <a:r>
              <a:rPr lang="de-DE" dirty="0" smtClean="0"/>
              <a:t>6. April 2017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Quantifizierung und Regionalisierung der</a:t>
            </a:r>
            <a:endParaRPr lang="de-DE" dirty="0"/>
          </a:p>
        </p:txBody>
      </p:sp>
      <p:pic>
        <p:nvPicPr>
          <p:cNvPr id="8" name="Picture 3" descr="C:\Users\Dr. Martin Lorenz\Documents\10-Profession\Statusseminar\Präsentation\Kronenp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518" y="2586390"/>
            <a:ext cx="2808385" cy="2557110"/>
          </a:xfrm>
          <a:prstGeom prst="rect">
            <a:avLst/>
          </a:prstGeom>
          <a:noFill/>
        </p:spPr>
      </p:pic>
      <p:pic>
        <p:nvPicPr>
          <p:cNvPr id="2050" name="Picture 2" descr="Bildergebnis für wald erholung thü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3" y="2586404"/>
            <a:ext cx="2810578" cy="20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6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4284008" cy="33291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/>
              <a:t>Erhöhung des Waldanteils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Ausgangszustand: </a:t>
            </a:r>
            <a:br>
              <a:rPr lang="de-DE" b="1" dirty="0" smtClean="0"/>
            </a:br>
            <a:r>
              <a:rPr lang="de-DE" dirty="0" smtClean="0"/>
              <a:t>derzeitiger </a:t>
            </a:r>
            <a:r>
              <a:rPr lang="de-DE" dirty="0"/>
              <a:t>Waldanteil</a:t>
            </a:r>
            <a:r>
              <a:rPr lang="de-DE" dirty="0" smtClean="0"/>
              <a:t> in den Landkreisen</a:t>
            </a: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sz="1800" dirty="0" smtClean="0"/>
              <a:t>Räumliche </a:t>
            </a:r>
            <a:r>
              <a:rPr lang="de-DE" sz="1800" dirty="0" smtClean="0"/>
              <a:t>Variation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v</a:t>
            </a:r>
            <a:r>
              <a:rPr lang="de-DE" sz="1800" dirty="0" smtClean="0"/>
              <a:t>on </a:t>
            </a:r>
            <a:r>
              <a:rPr lang="de-DE" sz="1800" dirty="0" smtClean="0">
                <a:solidFill>
                  <a:srgbClr val="FF0000"/>
                </a:solidFill>
              </a:rPr>
              <a:t>&lt; 13 %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b</a:t>
            </a:r>
            <a:r>
              <a:rPr lang="de-DE" sz="1800" dirty="0" smtClean="0"/>
              <a:t>is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&gt; 50 %</a:t>
            </a:r>
          </a:p>
          <a:p>
            <a:pPr marL="269875" lvl="1" indent="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None/>
              <a:tabLst>
                <a:tab pos="269875" algn="l"/>
              </a:tabLst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/>
          <p:nvPr/>
        </p:nvPicPr>
        <p:blipFill rotWithShape="1">
          <a:blip r:embed="rId3" cstate="print"/>
          <a:srcRect l="9873" t="64008" r="73506" b="12818"/>
          <a:stretch/>
        </p:blipFill>
        <p:spPr>
          <a:xfrm>
            <a:off x="7389044" y="906183"/>
            <a:ext cx="1714334" cy="139943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 rotWithShape="1">
          <a:blip r:embed="rId3" cstate="print"/>
          <a:srcRect l="10382" t="7653" r="65643" b="38494"/>
          <a:stretch/>
        </p:blipFill>
        <p:spPr>
          <a:xfrm>
            <a:off x="4788024" y="918000"/>
            <a:ext cx="2729087" cy="3669393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4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987574"/>
            <a:ext cx="4284008" cy="367240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Erhöhung des Waldanteils: </a:t>
            </a:r>
            <a:br>
              <a:rPr lang="de-DE" b="1" dirty="0" smtClean="0"/>
            </a:br>
            <a:r>
              <a:rPr lang="de-DE" b="1" dirty="0" smtClean="0"/>
              <a:t>individuelle Bewertung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Datenbasis 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Choice Experiment (2013)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8 Attribute, u.a. </a:t>
            </a:r>
            <a:r>
              <a:rPr lang="de-DE" u="sng" dirty="0" smtClean="0"/>
              <a:t>Waldanteil in Wohnumgebung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Ergebnisse: </a:t>
            </a:r>
            <a:r>
              <a:rPr lang="de-DE" sz="1800" dirty="0" smtClean="0"/>
              <a:t>Zahlungsbereitschaft /Person für 1% mehr Wald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von </a:t>
            </a:r>
            <a:r>
              <a:rPr lang="de-DE" sz="1800" dirty="0" smtClean="0">
                <a:solidFill>
                  <a:srgbClr val="FF0000"/>
                </a:solidFill>
              </a:rPr>
              <a:t>&lt; 0 €/p/a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bis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&gt; 10 €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/p/a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/>
          <p:nvPr/>
        </p:nvPicPr>
        <p:blipFill rotWithShape="1">
          <a:blip r:embed="rId3" cstate="print"/>
          <a:srcRect l="35127" t="62691" r="44928" b="12818"/>
          <a:stretch/>
        </p:blipFill>
        <p:spPr>
          <a:xfrm>
            <a:off x="7452320" y="862689"/>
            <a:ext cx="1707544" cy="1478943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 rotWithShape="1">
          <a:blip r:embed="rId3" cstate="print"/>
          <a:srcRect l="37022" t="7653" r="39062" b="38911"/>
          <a:stretch/>
        </p:blipFill>
        <p:spPr>
          <a:xfrm>
            <a:off x="4801957" y="918000"/>
            <a:ext cx="2722371" cy="3640980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7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987574"/>
            <a:ext cx="4139992" cy="357998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/>
              <a:t>Erhöhung des Waldanteils: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aggregierte Bewertung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Ergebnisse: </a:t>
            </a:r>
            <a:r>
              <a:rPr lang="de-DE" dirty="0" smtClean="0"/>
              <a:t>Hochgerechnete ZB im Landkreis für </a:t>
            </a:r>
            <a:r>
              <a:rPr lang="de-DE" dirty="0"/>
              <a:t>1% mehr Wald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/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von </a:t>
            </a:r>
            <a:r>
              <a:rPr lang="de-DE" sz="1800" dirty="0" smtClean="0">
                <a:solidFill>
                  <a:srgbClr val="FF0000"/>
                </a:solidFill>
              </a:rPr>
              <a:t>&lt; 0 €/a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b</a:t>
            </a:r>
            <a:r>
              <a:rPr lang="de-DE" sz="1800" dirty="0" smtClean="0"/>
              <a:t>is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&gt; 2 Millionen €/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marL="53875" lvl="1" indent="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None/>
              <a:tabLst>
                <a:tab pos="269875" algn="l"/>
              </a:tabLst>
            </a:pPr>
            <a:endParaRPr lang="de-DE" b="1" dirty="0" smtClean="0">
              <a:solidFill>
                <a:srgbClr val="00AA82"/>
              </a:solidFill>
            </a:endParaRPr>
          </a:p>
          <a:p>
            <a:pPr marL="53875" lvl="1" indent="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None/>
              <a:tabLst>
                <a:tab pos="269875" algn="l"/>
              </a:tabLst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Hoch</a:t>
            </a:r>
            <a:r>
              <a:rPr lang="de-DE" sz="1800" i="1" dirty="0" smtClean="0"/>
              <a:t>, </a:t>
            </a:r>
            <a:r>
              <a:rPr lang="de-DE" sz="1800" i="1" dirty="0" smtClean="0"/>
              <a:t>wenn Landkreis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i="1" dirty="0" smtClean="0"/>
              <a:t>waldarm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i="1" dirty="0" smtClean="0"/>
              <a:t>bevölkerungsreich</a:t>
            </a:r>
            <a:endParaRPr lang="de-DE" sz="1800" i="1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/>
          <p:cNvPicPr/>
          <p:nvPr/>
        </p:nvPicPr>
        <p:blipFill rotWithShape="1">
          <a:blip r:embed="rId3" cstate="print"/>
          <a:srcRect l="63494" t="61506" r="16307" b="12818"/>
          <a:stretch/>
        </p:blipFill>
        <p:spPr>
          <a:xfrm>
            <a:off x="7668344" y="3003798"/>
            <a:ext cx="1475656" cy="1550504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 rotWithShape="1">
          <a:blip r:embed="rId3" cstate="print"/>
          <a:srcRect l="63416" t="7653" r="12576" b="38434"/>
          <a:stretch/>
        </p:blipFill>
        <p:spPr>
          <a:xfrm>
            <a:off x="4788024" y="916027"/>
            <a:ext cx="2732843" cy="3673481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6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987574"/>
            <a:ext cx="4139844" cy="35079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Artenschutzleistung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/>
              <a:t>Datenbasis 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dirty="0"/>
              <a:t>Choice Experiment (2013)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dirty="0"/>
              <a:t>8 Attribute, u.a. </a:t>
            </a:r>
            <a:r>
              <a:rPr lang="de-DE" u="sng" dirty="0" smtClean="0"/>
              <a:t>Artenindikator (</a:t>
            </a:r>
            <a:r>
              <a:rPr lang="de-DE" u="sng" dirty="0" err="1" smtClean="0"/>
              <a:t>BfN</a:t>
            </a:r>
            <a:r>
              <a:rPr lang="de-DE" u="sng" dirty="0" smtClean="0"/>
              <a:t>) in Wohnumgebung</a:t>
            </a:r>
            <a:r>
              <a:rPr lang="de-DE" dirty="0" smtClean="0"/>
              <a:t>  </a:t>
            </a:r>
            <a:endParaRPr lang="de-DE" u="sng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Ergebnisse </a:t>
            </a:r>
            <a:r>
              <a:rPr lang="de-DE" dirty="0" smtClean="0"/>
              <a:t>(vorläufig):</a:t>
            </a:r>
            <a:r>
              <a:rPr lang="de-DE" b="1" dirty="0" smtClean="0"/>
              <a:t> </a:t>
            </a:r>
            <a:r>
              <a:rPr lang="de-DE" sz="1800" dirty="0" smtClean="0"/>
              <a:t>ZB/Person </a:t>
            </a:r>
            <a:br>
              <a:rPr lang="de-DE" sz="1800" dirty="0" smtClean="0"/>
            </a:br>
            <a:r>
              <a:rPr lang="de-DE" sz="1800" dirty="0" smtClean="0"/>
              <a:t>für Erhöhung von 80 auf 85 Punkte</a:t>
            </a:r>
            <a:endParaRPr lang="de-DE" sz="1800" dirty="0"/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von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42 €/p/a </a:t>
            </a:r>
            <a:endParaRPr lang="de-DE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bis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</a:rPr>
              <a:t>54 €/p/a</a:t>
            </a:r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 descr="P:\lorenz\2-Arbeitsbereich\3-Projekte\ReWaLe\Statusseminar\Präsentation\Wald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5" t="7617" r="5225"/>
          <a:stretch/>
        </p:blipFill>
        <p:spPr bwMode="auto">
          <a:xfrm>
            <a:off x="4787876" y="944137"/>
            <a:ext cx="2880468" cy="3643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540345"/>
            <a:ext cx="1479363" cy="11034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987574"/>
            <a:ext cx="1403648" cy="399801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62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987574"/>
            <a:ext cx="4572040" cy="35079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Trinkwasserschutz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/>
              <a:t>Datenbasis 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u="sng" dirty="0" smtClean="0"/>
              <a:t>Wassergebühren/-entgelte</a:t>
            </a:r>
            <a:r>
              <a:rPr lang="de-DE" dirty="0" smtClean="0"/>
              <a:t> der örtlichen Trinkwasserversorger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Verschneidung mit regionalem Waldanteil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Ergebnisse </a:t>
            </a:r>
            <a:r>
              <a:rPr lang="de-DE" dirty="0" smtClean="0"/>
              <a:t>(vorläufig):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Positiver Einfluss der Bewaldung bisher nicht nachweisbar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→  Differenziertere Modellierung nötig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/>
          </a:p>
        </p:txBody>
      </p:sp>
      <p:pic>
        <p:nvPicPr>
          <p:cNvPr id="1027" name="Picture 3" descr="R:\WuG\ReWaLe\Trinkwasser\Daten\Karte_WasserzustandSZ860x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9622"/>
            <a:ext cx="3899272" cy="27378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73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987574"/>
            <a:ext cx="3995976" cy="3600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Erholungsleistung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2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Datenbasis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CVM (2011), j</a:t>
            </a:r>
            <a:r>
              <a:rPr lang="de-DE" dirty="0" smtClean="0"/>
              <a:t>ährliche ZB für </a:t>
            </a:r>
            <a:r>
              <a:rPr lang="de-DE" u="sng" dirty="0" err="1" smtClean="0"/>
              <a:t>Waldbetretensrecht</a:t>
            </a:r>
            <a:r>
              <a:rPr lang="de-DE" u="sng" dirty="0" smtClean="0"/>
              <a:t> </a:t>
            </a:r>
            <a:r>
              <a:rPr lang="de-DE" dirty="0" smtClean="0"/>
              <a:t>in Wohnumgebung</a:t>
            </a:r>
            <a:endParaRPr lang="de-DE" dirty="0" smtClean="0"/>
          </a:p>
          <a:p>
            <a:pPr lvl="2">
              <a:lnSpc>
                <a:spcPct val="100000"/>
              </a:lnSpc>
              <a:spcAft>
                <a:spcPts val="0"/>
              </a:spcAft>
            </a:pPr>
            <a:endParaRPr lang="de-DE" sz="12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Ergebnisse: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Reg. Differenzen </a:t>
            </a:r>
            <a:r>
              <a:rPr lang="de-DE" sz="1800" i="1" dirty="0" smtClean="0"/>
              <a:t>individueller </a:t>
            </a:r>
            <a:r>
              <a:rPr lang="de-DE" sz="1800" dirty="0" smtClean="0"/>
              <a:t>ZB kaum nachweisbar </a:t>
            </a:r>
            <a:endParaRPr lang="de-DE" sz="18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Hochgerechnete </a:t>
            </a:r>
            <a:r>
              <a:rPr lang="de-DE" sz="1800" dirty="0"/>
              <a:t>ZB im </a:t>
            </a:r>
            <a:r>
              <a:rPr lang="de-DE" sz="1800" dirty="0" smtClean="0"/>
              <a:t>Landkreis</a:t>
            </a:r>
            <a:endParaRPr lang="de-DE" sz="1800" dirty="0" smtClean="0"/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von</a:t>
            </a:r>
            <a:r>
              <a:rPr lang="de-DE" dirty="0" smtClean="0"/>
              <a:t>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&lt; 1 Mio.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€/a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b</a:t>
            </a:r>
            <a:r>
              <a:rPr lang="de-DE" sz="1800" dirty="0"/>
              <a:t>is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</a:rPr>
              <a:t>110 Mio.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</a:rPr>
              <a:t>€/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de-DE" dirty="0"/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  <a:p>
            <a:pPr marL="52387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 descr="C:\Users\Dr. Martin Lorenz\Documents\10-Profession\Statusseminar\Präsentation\Erholung.png"/>
          <p:cNvPicPr/>
          <p:nvPr/>
        </p:nvPicPr>
        <p:blipFill>
          <a:blip r:embed="rId3" cstate="print"/>
          <a:srcRect l="53060" t="7018" r="4243"/>
          <a:stretch>
            <a:fillRect/>
          </a:stretch>
        </p:blipFill>
        <p:spPr bwMode="auto">
          <a:xfrm>
            <a:off x="4666481" y="915566"/>
            <a:ext cx="3073871" cy="371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C:\Users\Dr. Martin Lorenz\Documents\10-Profession\Statusseminar\Präsentation\Erholung.png"/>
          <p:cNvPicPr/>
          <p:nvPr/>
        </p:nvPicPr>
        <p:blipFill>
          <a:blip r:embed="rId3" cstate="print"/>
          <a:srcRect t="35840" r="71232"/>
          <a:stretch>
            <a:fillRect/>
          </a:stretch>
        </p:blipFill>
        <p:spPr bwMode="auto">
          <a:xfrm>
            <a:off x="7812360" y="987574"/>
            <a:ext cx="12218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6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987574"/>
            <a:ext cx="3995976" cy="3600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Rohholzproduktion</a:t>
            </a: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2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Datenbasis 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de-DE" u="sng" dirty="0" smtClean="0"/>
              <a:t>Finanzielle Erträge </a:t>
            </a:r>
            <a:r>
              <a:rPr lang="de-DE" dirty="0" smtClean="0"/>
              <a:t>nach Entwurf Bewertungsgesetz </a:t>
            </a:r>
            <a:r>
              <a:rPr lang="de-DE" dirty="0"/>
              <a:t> </a:t>
            </a:r>
            <a:r>
              <a:rPr lang="de-DE" dirty="0"/>
              <a:t>(Anlage </a:t>
            </a:r>
            <a:r>
              <a:rPr lang="de-DE" dirty="0" smtClean="0"/>
              <a:t>28)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Kombiniert mit Zuwachs nach </a:t>
            </a:r>
            <a:r>
              <a:rPr lang="de-DE" dirty="0" smtClean="0"/>
              <a:t>Wuchsgebieten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endParaRPr lang="de-DE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Ergebnisse: 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von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9900"/>
                </a:solidFill>
              </a:rPr>
              <a:t>~</a:t>
            </a:r>
            <a:r>
              <a:rPr lang="de-DE" sz="1800" dirty="0" smtClean="0">
                <a:solidFill>
                  <a:srgbClr val="FF9900"/>
                </a:solidFill>
              </a:rPr>
              <a:t> 0 </a:t>
            </a:r>
            <a:r>
              <a:rPr lang="de-DE" sz="1800" dirty="0">
                <a:solidFill>
                  <a:srgbClr val="FF9900"/>
                </a:solidFill>
              </a:rPr>
              <a:t>Mio. </a:t>
            </a:r>
            <a:r>
              <a:rPr lang="de-DE" sz="1800" dirty="0">
                <a:solidFill>
                  <a:srgbClr val="FF9900"/>
                </a:solidFill>
              </a:rPr>
              <a:t>€/a</a:t>
            </a:r>
            <a:endParaRPr lang="de-DE" sz="1800" dirty="0">
              <a:solidFill>
                <a:srgbClr val="FF9900"/>
              </a:solidFill>
            </a:endParaRP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b</a:t>
            </a:r>
            <a:r>
              <a:rPr lang="de-DE" sz="1800" dirty="0"/>
              <a:t>is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800" dirty="0">
                <a:solidFill>
                  <a:srgbClr val="CC6600"/>
                </a:solidFill>
              </a:rPr>
              <a:t>&gt;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800" dirty="0" smtClean="0">
                <a:solidFill>
                  <a:srgbClr val="CC6600"/>
                </a:solidFill>
              </a:rPr>
              <a:t>25 Mio</a:t>
            </a:r>
            <a:r>
              <a:rPr lang="de-DE" sz="1800" dirty="0">
                <a:solidFill>
                  <a:srgbClr val="CC6600"/>
                </a:solidFill>
              </a:rPr>
              <a:t>. </a:t>
            </a:r>
            <a:r>
              <a:rPr lang="de-DE" sz="1800" dirty="0">
                <a:solidFill>
                  <a:srgbClr val="CC6600"/>
                </a:solidFill>
              </a:rPr>
              <a:t>€/</a:t>
            </a:r>
            <a:r>
              <a:rPr lang="de-DE" sz="1800" dirty="0" smtClean="0">
                <a:solidFill>
                  <a:srgbClr val="CC6600"/>
                </a:solidFill>
              </a:rPr>
              <a:t>a</a:t>
            </a:r>
            <a:endParaRPr lang="de-DE" dirty="0">
              <a:solidFill>
                <a:srgbClr val="CC6600"/>
              </a:solidFill>
            </a:endParaRPr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  <a:p>
            <a:pPr marL="52387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14" y="915565"/>
            <a:ext cx="3083037" cy="368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05360"/>
            <a:ext cx="1008112" cy="13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30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chemeClr val="bg2"/>
                </a:solidFill>
                <a:sym typeface="Wingdings 3"/>
              </a:rPr>
              <a:t>  Ausblick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79512" y="915566"/>
            <a:ext cx="6732280" cy="3600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Weiterentwicklung zu Simulationsmodell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600" b="1" dirty="0" smtClean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Derzeitiger Stand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Abbildung der Werte von Waldleistungen im Status Quo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Vergleich </a:t>
            </a:r>
            <a:r>
              <a:rPr lang="de-DE" sz="1800" dirty="0" smtClean="0"/>
              <a:t>zwischen Werten unterschiedlicher Waldleistungen</a:t>
            </a:r>
            <a:endParaRPr lang="de-DE" sz="1800" dirty="0" smtClean="0"/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smtClean="0"/>
              <a:t>Analyse regionaler Einflussfaktoren auf Höhe dieser Werte 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600" dirty="0" smtClean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/>
              <a:t>Geplante</a:t>
            </a:r>
            <a:r>
              <a:rPr lang="de-DE" dirty="0"/>
              <a:t> Weiterentwicklung </a:t>
            </a:r>
          </a:p>
          <a:p>
            <a:pPr marL="555625" lvl="1" indent="-28575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tabLst>
                <a:tab pos="269875" algn="l"/>
              </a:tabLst>
            </a:pPr>
            <a:r>
              <a:rPr lang="de-DE" sz="1800" dirty="0" smtClean="0"/>
              <a:t>Abbildung der Reaktion auf </a:t>
            </a:r>
            <a:r>
              <a:rPr lang="de-DE" sz="1800" i="1" dirty="0" smtClean="0"/>
              <a:t>Änderungen </a:t>
            </a:r>
            <a:r>
              <a:rPr lang="de-DE" sz="1800" dirty="0" smtClean="0"/>
              <a:t>der Eingangsvariablen </a:t>
            </a:r>
          </a:p>
          <a:p>
            <a:pPr marL="555625" lvl="1" indent="-28575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tabLst>
                <a:tab pos="269875" algn="l"/>
              </a:tabLst>
            </a:pPr>
            <a:r>
              <a:rPr lang="de-DE" sz="1800" dirty="0" smtClean="0"/>
              <a:t>Wechselwirkungen zwischen Waldleistungen </a:t>
            </a:r>
          </a:p>
          <a:p>
            <a:pPr marL="555625" lvl="1" indent="-28575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tabLst>
                <a:tab pos="269875" algn="l"/>
              </a:tabLst>
            </a:pPr>
            <a:endParaRPr lang="de-DE" sz="600" dirty="0" smtClean="0"/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err="1" smtClean="0"/>
              <a:t>Szenarienanalysen</a:t>
            </a: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/>
              <a:t>Abbildung der Auswirkung politischer </a:t>
            </a:r>
            <a:r>
              <a:rPr lang="de-DE" sz="1800" dirty="0" smtClean="0"/>
              <a:t>Steuerungsmaßnahmen</a:t>
            </a:r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Identifikation regionaler „</a:t>
            </a:r>
            <a:r>
              <a:rPr lang="de-DE" sz="1800" dirty="0" err="1" smtClean="0"/>
              <a:t>hot</a:t>
            </a:r>
            <a:r>
              <a:rPr lang="de-DE" sz="1800" dirty="0" smtClean="0"/>
              <a:t> </a:t>
            </a:r>
            <a:r>
              <a:rPr lang="de-DE" sz="1800" dirty="0" err="1" smtClean="0"/>
              <a:t>spots</a:t>
            </a:r>
            <a:r>
              <a:rPr lang="de-DE" sz="1800" dirty="0" smtClean="0"/>
              <a:t>“ einzelner Leistungen</a:t>
            </a:r>
            <a:endParaRPr lang="de-DE" sz="1800" dirty="0"/>
          </a:p>
          <a:p>
            <a:pPr marL="339625" indent="-28575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tabLst>
                <a:tab pos="269875" algn="l"/>
              </a:tabLst>
            </a:pPr>
            <a:endParaRPr lang="de-DE" dirty="0" smtClean="0"/>
          </a:p>
          <a:p>
            <a:pPr marL="339625" indent="-28575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00000"/>
              <a:tabLst>
                <a:tab pos="269875" algn="l"/>
              </a:tabLst>
            </a:pPr>
            <a:endParaRPr lang="de-DE" dirty="0" smtClean="0"/>
          </a:p>
          <a:p>
            <a:pPr marL="555625" lvl="1" indent="-28575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/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52387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1710"/>
            <a:ext cx="2160240" cy="14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72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17.9.2016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Tagung „Wem gehört der Wald?“ der August-Bier-Stiftung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" name="Picture 2" descr="DSCN2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"/>
            <a:ext cx="9906000" cy="5139929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37142" y="1491630"/>
            <a:ext cx="82593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i="1" dirty="0">
                <a:solidFill>
                  <a:srgbClr val="0033CC"/>
                </a:solidFill>
                <a:latin typeface="Arial" charset="0"/>
              </a:rPr>
              <a:t>Vielen Dank </a:t>
            </a:r>
            <a:r>
              <a:rPr lang="de-DE" sz="3200" i="1" dirty="0" smtClean="0">
                <a:solidFill>
                  <a:srgbClr val="0033CC"/>
                </a:solidFill>
                <a:latin typeface="Arial" charset="0"/>
              </a:rPr>
              <a:t>…</a:t>
            </a:r>
          </a:p>
          <a:p>
            <a:r>
              <a:rPr lang="de-DE" sz="3200" i="1" dirty="0" smtClean="0">
                <a:solidFill>
                  <a:srgbClr val="0033CC"/>
                </a:solidFill>
                <a:latin typeface="Arial" charset="0"/>
              </a:rPr>
              <a:t>	an Sie/Euch</a:t>
            </a:r>
          </a:p>
          <a:p>
            <a:r>
              <a:rPr lang="de-DE" sz="3200" i="1" dirty="0" smtClean="0">
                <a:solidFill>
                  <a:srgbClr val="0033CC"/>
                </a:solidFill>
                <a:latin typeface="Arial" charset="0"/>
              </a:rPr>
              <a:t>	an unsere Kooperationspartner</a:t>
            </a:r>
            <a:endParaRPr lang="de-DE" sz="3200" i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10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96504" y="1275606"/>
            <a:ext cx="3995976" cy="23762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Vergleich </a:t>
            </a:r>
            <a:r>
              <a:rPr lang="de-DE" b="1" dirty="0" err="1" smtClean="0"/>
              <a:t>Rohholz</a:t>
            </a:r>
            <a:r>
              <a:rPr lang="de-DE" b="1" dirty="0" smtClean="0"/>
              <a:t> - Erholung</a:t>
            </a: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200" dirty="0" smtClean="0"/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  <a:p>
            <a:pPr marL="52387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Picture 2" descr="R:\WuG\ReWaLe\Presentations\Material\Reinertrag_Erholung_Wer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7204774" cy="39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04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Übersicht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55575" y="915566"/>
            <a:ext cx="8880921" cy="3672408"/>
          </a:xfrm>
        </p:spPr>
        <p:txBody>
          <a:bodyPr/>
          <a:lstStyle/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/>
              <a:t>Hintergrund</a:t>
            </a: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r>
              <a:rPr lang="de-DE" dirty="0" smtClean="0"/>
              <a:t>Politische </a:t>
            </a:r>
            <a:r>
              <a:rPr lang="de-DE" dirty="0"/>
              <a:t>Forderungen an den </a:t>
            </a:r>
            <a:r>
              <a:rPr lang="de-DE" dirty="0" smtClean="0"/>
              <a:t>Wald in Deutschland </a:t>
            </a:r>
            <a:endParaRPr lang="de-DE" dirty="0">
              <a:solidFill>
                <a:srgbClr val="63CB99"/>
              </a:solidFill>
              <a:sym typeface="Wingdings 3"/>
            </a:endParaRP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endParaRPr lang="de-DE" dirty="0" smtClean="0">
              <a:solidFill>
                <a:srgbClr val="63CB99"/>
              </a:solidFill>
              <a:sym typeface="Wingdings 3"/>
            </a:endParaRP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/>
              <a:t>Methoden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r>
              <a:rPr lang="de-DE" dirty="0">
                <a:sym typeface="Wingdings 3"/>
              </a:rPr>
              <a:t>Projektansatz zur Regionalisierung von Bewertungsergebnissen zu Waldleistungen </a:t>
            </a: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endParaRPr lang="de-DE" dirty="0" smtClean="0">
              <a:solidFill>
                <a:srgbClr val="63CB99"/>
              </a:solidFill>
            </a:endParaRP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 err="1" smtClean="0"/>
              <a:t>Regionalisierte</a:t>
            </a:r>
            <a:r>
              <a:rPr lang="de-DE" b="1" dirty="0" smtClean="0"/>
              <a:t> Bewertungsergebnisse</a:t>
            </a:r>
            <a:endParaRPr lang="de-DE" b="1" dirty="0"/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r>
              <a:rPr lang="de-DE" dirty="0">
                <a:sym typeface="Wingdings 3"/>
              </a:rPr>
              <a:t>Waldanteil/Aufforstung; Natur- und Artenschutz; (Trinkwasser); Erholung; Holz </a:t>
            </a:r>
            <a:br>
              <a:rPr lang="de-DE" dirty="0">
                <a:sym typeface="Wingdings 3"/>
              </a:rPr>
            </a:br>
            <a:r>
              <a:rPr lang="de-DE" dirty="0">
                <a:sym typeface="Wingdings 3"/>
              </a:rPr>
              <a:t>(im Status Quo)</a:t>
            </a: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endParaRPr lang="de-DE" dirty="0">
              <a:sym typeface="Wingdings 3"/>
            </a:endParaRP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>
                <a:sym typeface="Wingdings 3"/>
              </a:rPr>
              <a:t>Ausblick</a:t>
            </a: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Wingdings 3"/>
              <a:buChar char="w"/>
              <a:tabLst>
                <a:tab pos="269875" algn="l"/>
              </a:tabLst>
            </a:pPr>
            <a:r>
              <a:rPr lang="de-DE" dirty="0">
                <a:sym typeface="Wingdings 3"/>
              </a:rPr>
              <a:t>Weiterentwicklung zu Simulationsmodell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83" y="132341"/>
            <a:ext cx="1082146" cy="5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42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55575" y="915566"/>
            <a:ext cx="8880921" cy="3672408"/>
          </a:xfrm>
        </p:spPr>
        <p:txBody>
          <a:bodyPr/>
          <a:lstStyle/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 smtClean="0"/>
              <a:t>Vielfältige politische Forderungen an den Wald…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707904" y="2384611"/>
            <a:ext cx="1800200" cy="11521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4" name="Gruppieren 53"/>
          <p:cNvGrpSpPr/>
          <p:nvPr/>
        </p:nvGrpSpPr>
        <p:grpSpPr>
          <a:xfrm>
            <a:off x="611560" y="1065126"/>
            <a:ext cx="8048994" cy="3453912"/>
            <a:chOff x="611560" y="1065126"/>
            <a:chExt cx="8048994" cy="3453912"/>
          </a:xfrm>
        </p:grpSpPr>
        <p:sp>
          <p:nvSpPr>
            <p:cNvPr id="37" name="Textfeld 36"/>
            <p:cNvSpPr txBox="1"/>
            <p:nvPr/>
          </p:nvSpPr>
          <p:spPr>
            <a:xfrm>
              <a:off x="1996307" y="3075806"/>
              <a:ext cx="847501" cy="307777"/>
            </a:xfrm>
            <a:prstGeom prst="rect">
              <a:avLst/>
            </a:prstGeom>
            <a:noFill/>
            <a:ln cap="rnd">
              <a:solidFill>
                <a:srgbClr val="FFC00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Seltenheit</a:t>
              </a:r>
              <a:endParaRPr lang="de-DE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7652442" y="3723878"/>
              <a:ext cx="1008112" cy="278218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algn="ctr">
                <a:lnSpc>
                  <a:spcPts val="2400"/>
                </a:lnSpc>
                <a:spcAft>
                  <a:spcPts val="1200"/>
                </a:spcAft>
              </a:pPr>
              <a:r>
                <a:rPr lang="de-DE" sz="1400" i="1" dirty="0" smtClean="0">
                  <a:solidFill>
                    <a:schemeClr val="tx2"/>
                  </a:solidFill>
                </a:rPr>
                <a:t>Arbeitsplätze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487519" y="4211261"/>
              <a:ext cx="1156811" cy="307777"/>
            </a:xfrm>
            <a:prstGeom prst="rect">
              <a:avLst/>
            </a:prstGeom>
            <a:noFill/>
            <a:ln cap="rnd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algn="ctr">
                <a:lnSpc>
                  <a:spcPts val="2400"/>
                </a:lnSpc>
                <a:spcAft>
                  <a:spcPts val="1200"/>
                </a:spcAft>
              </a:pPr>
              <a:r>
                <a:rPr lang="de-DE" sz="1400" i="1" dirty="0" smtClean="0">
                  <a:solidFill>
                    <a:schemeClr val="tx2"/>
                  </a:solidFill>
                </a:rPr>
                <a:t>Landschaftsbild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765001" y="3795886"/>
              <a:ext cx="1014911" cy="278218"/>
            </a:xfrm>
            <a:prstGeom prst="rect">
              <a:avLst/>
            </a:prstGeom>
            <a:noFill/>
            <a:ln cap="rnd">
              <a:solidFill>
                <a:srgbClr val="FFC00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Natürlichkeit</a:t>
              </a:r>
              <a:endParaRPr lang="de-DE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611560" y="3507854"/>
              <a:ext cx="647360" cy="307777"/>
            </a:xfrm>
            <a:prstGeom prst="rect">
              <a:avLst/>
            </a:prstGeom>
            <a:noFill/>
            <a:ln cap="rnd">
              <a:solidFill>
                <a:srgbClr val="FFC00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Vielfalt</a:t>
              </a:r>
              <a:endParaRPr lang="de-DE" dirty="0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1043608" y="1367240"/>
              <a:ext cx="1014911" cy="278218"/>
            </a:xfrm>
            <a:prstGeom prst="rect">
              <a:avLst/>
            </a:prstGeom>
            <a:noFill/>
            <a:ln cap="rnd">
              <a:solidFill>
                <a:srgbClr val="E17D0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Energieholz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1475656" y="2062729"/>
              <a:ext cx="677989" cy="307777"/>
            </a:xfrm>
            <a:prstGeom prst="rect">
              <a:avLst/>
            </a:prstGeom>
            <a:noFill/>
            <a:ln cap="rnd">
              <a:solidFill>
                <a:srgbClr val="E17D0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Bauholz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217357" y="1399451"/>
              <a:ext cx="778579" cy="307777"/>
            </a:xfrm>
            <a:prstGeom prst="rect">
              <a:avLst/>
            </a:prstGeom>
            <a:noFill/>
            <a:ln cap="rnd">
              <a:solidFill>
                <a:srgbClr val="E17D0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Zellstoff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684246" y="1065126"/>
              <a:ext cx="792088" cy="430887"/>
            </a:xfrm>
            <a:prstGeom prst="rect">
              <a:avLst/>
            </a:prstGeom>
            <a:noFill/>
            <a:ln cap="rnd">
              <a:solidFill>
                <a:srgbClr val="0070C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pPr>
                <a:lnSpc>
                  <a:spcPct val="100000"/>
                </a:lnSpc>
                <a:spcAft>
                  <a:spcPts val="200"/>
                </a:spcAft>
              </a:pPr>
              <a:r>
                <a:rPr lang="de-DE" dirty="0" smtClean="0"/>
                <a:t>Hund</a:t>
              </a:r>
              <a:br>
                <a:rPr lang="de-DE" dirty="0" smtClean="0"/>
              </a:br>
              <a:r>
                <a:rPr lang="de-DE" dirty="0" smtClean="0"/>
                <a:t>ausführen 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129279" y="2211710"/>
              <a:ext cx="778579" cy="307777"/>
            </a:xfrm>
            <a:prstGeom prst="rect">
              <a:avLst/>
            </a:prstGeom>
            <a:noFill/>
            <a:ln cap="rnd">
              <a:solidFill>
                <a:srgbClr val="0070C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Wandern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012160" y="1183249"/>
              <a:ext cx="504057" cy="307777"/>
            </a:xfrm>
            <a:prstGeom prst="rect">
              <a:avLst/>
            </a:prstGeom>
            <a:noFill/>
            <a:ln cap="rnd">
              <a:solidFill>
                <a:srgbClr val="0070C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Reiten</a:t>
              </a: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7668344" y="1990721"/>
              <a:ext cx="847549" cy="307777"/>
            </a:xfrm>
            <a:prstGeom prst="rect">
              <a:avLst/>
            </a:prstGeom>
            <a:noFill/>
            <a:ln cap="rnd">
              <a:solidFill>
                <a:srgbClr val="0070C0"/>
              </a:solidFill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algn="ctr">
                <a:lnSpc>
                  <a:spcPts val="2400"/>
                </a:lnSpc>
                <a:spcAft>
                  <a:spcPts val="1200"/>
                </a:spcAft>
                <a:defRPr sz="1400" i="1">
                  <a:solidFill>
                    <a:schemeClr val="tx2"/>
                  </a:solidFill>
                </a:defRPr>
              </a:lvl1pPr>
            </a:lstStyle>
            <a:p>
              <a:r>
                <a:rPr lang="de-DE" dirty="0" smtClean="0"/>
                <a:t>Radfahren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1259632" y="1235317"/>
            <a:ext cx="6507639" cy="3432616"/>
            <a:chOff x="1259632" y="1235317"/>
            <a:chExt cx="6507639" cy="3432616"/>
          </a:xfrm>
        </p:grpSpPr>
        <p:pic>
          <p:nvPicPr>
            <p:cNvPr id="1049" name="Picture 25" descr="Verkehrsschild, Verkehrszeichen, Schild, Verkeh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858" y="1337137"/>
              <a:ext cx="391026" cy="58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6736923" y="1853210"/>
              <a:ext cx="746999" cy="2849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de-DE" sz="1600" dirty="0">
                  <a:solidFill>
                    <a:schemeClr val="tx2"/>
                  </a:solidFill>
                </a:rPr>
                <a:t>Erholung</a:t>
              </a:r>
            </a:p>
          </p:txBody>
        </p:sp>
        <p:pic>
          <p:nvPicPr>
            <p:cNvPr id="1034" name="Picture 10" descr="Bildergebnis für naturschutz symbo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172" y="3415428"/>
              <a:ext cx="377820" cy="54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1534059" y="3919193"/>
              <a:ext cx="1006045" cy="2849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algn="ctr">
                <a:lnSpc>
                  <a:spcPts val="2400"/>
                </a:lnSpc>
                <a:spcAft>
                  <a:spcPts val="1200"/>
                </a:spcAft>
              </a:pPr>
              <a:r>
                <a:rPr lang="de-DE" sz="1600" dirty="0" smtClean="0">
                  <a:solidFill>
                    <a:schemeClr val="tx2"/>
                  </a:solidFill>
                </a:rPr>
                <a:t>Naturschutz</a:t>
              </a:r>
            </a:p>
          </p:txBody>
        </p:sp>
        <p:pic>
          <p:nvPicPr>
            <p:cNvPr id="1036" name="Picture 12" descr="farmeral Holz-Symbol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941" y="1467716"/>
              <a:ext cx="792088" cy="45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2252055" y="1875054"/>
              <a:ext cx="669029" cy="2849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de-DE" sz="1600" dirty="0" err="1">
                  <a:solidFill>
                    <a:schemeClr val="tx2"/>
                  </a:solidFill>
                </a:rPr>
                <a:t>Rohholz</a:t>
              </a:r>
              <a:endParaRPr lang="de-DE" sz="1600" dirty="0">
                <a:solidFill>
                  <a:schemeClr val="tx2"/>
                </a:solidFill>
              </a:endParaRPr>
            </a:p>
          </p:txBody>
        </p:sp>
        <p:pic>
          <p:nvPicPr>
            <p:cNvPr id="1053" name="Picture 29" descr="https://www.stiftungen.org/uploads/tx_leonhardtdyncontent/images/9yg4-n4j6_Titelbild-Ausschnitt_zoom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758" y="3809786"/>
              <a:ext cx="625623" cy="55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>
              <a:off x="6849337" y="4343161"/>
              <a:ext cx="605615" cy="2849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algn="ctr">
                <a:lnSpc>
                  <a:spcPts val="2400"/>
                </a:lnSpc>
                <a:spcAft>
                  <a:spcPts val="1200"/>
                </a:spcAft>
              </a:pPr>
              <a:r>
                <a:rPr lang="de-DE" sz="1600" dirty="0" smtClean="0">
                  <a:solidFill>
                    <a:schemeClr val="tx2"/>
                  </a:solidFill>
                </a:rPr>
                <a:t>Heimat</a:t>
              </a:r>
              <a:endParaRPr lang="de-DE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5508104" y="3291830"/>
              <a:ext cx="1228819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5364088" y="1853210"/>
              <a:ext cx="936104" cy="531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H="1" flipV="1">
              <a:off x="3217357" y="2062729"/>
              <a:ext cx="706572" cy="3218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H="1">
              <a:off x="2843808" y="3291830"/>
              <a:ext cx="936104" cy="393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4608004" y="3617553"/>
              <a:ext cx="0" cy="3943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4539686" y="4011910"/>
              <a:ext cx="17633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de-DE" sz="2000" dirty="0" smtClean="0">
                  <a:solidFill>
                    <a:schemeClr val="tx2"/>
                  </a:solidFill>
                </a:rPr>
                <a:t>…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6444208" y="1235317"/>
              <a:ext cx="1323063" cy="100069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635930" y="3771117"/>
              <a:ext cx="1044117" cy="8968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259632" y="3379740"/>
              <a:ext cx="1517695" cy="89681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2022515" y="1367240"/>
              <a:ext cx="1181333" cy="844470"/>
            </a:xfrm>
            <a:prstGeom prst="ellipse">
              <a:avLst/>
            </a:prstGeom>
            <a:noFill/>
            <a:ln>
              <a:solidFill>
                <a:srgbClr val="E17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7684891" y="2299620"/>
            <a:ext cx="831002" cy="860685"/>
            <a:chOff x="7684891" y="2248452"/>
            <a:chExt cx="831002" cy="860685"/>
          </a:xfrm>
        </p:grpSpPr>
        <p:sp>
          <p:nvSpPr>
            <p:cNvPr id="58" name="Textfeld 57"/>
            <p:cNvSpPr txBox="1"/>
            <p:nvPr/>
          </p:nvSpPr>
          <p:spPr>
            <a:xfrm rot="16200000">
              <a:off x="7520455" y="2412889"/>
              <a:ext cx="600357" cy="27148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txBody>
            <a:bodyPr wrap="none" lIns="0" tIns="0" rIns="0" bIns="0" rtlCol="0" anchor="ctr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de-DE" sz="1200" i="1" dirty="0" smtClean="0">
                  <a:solidFill>
                    <a:schemeClr val="tx2"/>
                  </a:solidFill>
                </a:rPr>
                <a:t> </a:t>
              </a:r>
              <a:r>
                <a:rPr lang="de-DE" sz="1200" i="1" dirty="0" err="1" smtClean="0">
                  <a:solidFill>
                    <a:schemeClr val="tx2"/>
                  </a:solidFill>
                </a:rPr>
                <a:t>downhill</a:t>
              </a:r>
              <a:r>
                <a:rPr lang="de-DE" sz="1200" i="1" dirty="0" smtClean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 rot="16200000">
              <a:off x="7918998" y="2293048"/>
              <a:ext cx="360676" cy="27148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txBody>
            <a:bodyPr wrap="none" lIns="0" tIns="0" rIns="0" bIns="0" rtlCol="0" anchor="ctr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i="1" dirty="0" smtClean="0">
                  <a:solidFill>
                    <a:schemeClr val="tx2"/>
                  </a:solidFill>
                </a:rPr>
                <a:t>MTB </a:t>
              </a:r>
            </a:p>
          </p:txBody>
        </p:sp>
        <p:sp>
          <p:nvSpPr>
            <p:cNvPr id="73" name="Textfeld 72"/>
            <p:cNvSpPr txBox="1"/>
            <p:nvPr/>
          </p:nvSpPr>
          <p:spPr>
            <a:xfrm rot="16200000">
              <a:off x="7949808" y="2543052"/>
              <a:ext cx="860685" cy="27148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txBody>
            <a:bodyPr wrap="none" lIns="0" tIns="0" rIns="0" bIns="0" rtlCol="0" anchor="ctr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i="1" dirty="0" smtClean="0">
                  <a:solidFill>
                    <a:schemeClr val="tx2"/>
                  </a:solidFill>
                </a:rPr>
                <a:t>Radwandern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564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55575" y="915566"/>
            <a:ext cx="8880921" cy="3672408"/>
          </a:xfrm>
        </p:spPr>
        <p:txBody>
          <a:bodyPr/>
          <a:lstStyle/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 smtClean="0"/>
              <a:t>Vielfältige politische Forderungen an den Wald…</a:t>
            </a: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b="1" dirty="0"/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… z.T. griffig und kampagnengeeignet formuliert …</a:t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/>
              <a:t>z.B. „5%-Ziel“ der </a:t>
            </a:r>
            <a:r>
              <a:rPr lang="de-DE" sz="1800" dirty="0" smtClean="0"/>
              <a:t>dt</a:t>
            </a:r>
            <a:r>
              <a:rPr lang="de-DE" sz="1800" dirty="0"/>
              <a:t>. </a:t>
            </a:r>
            <a:r>
              <a:rPr lang="de-DE" sz="1800" dirty="0" smtClean="0"/>
              <a:t>Biodiversitätsstrategie)</a:t>
            </a:r>
            <a:endParaRPr lang="de-DE" sz="1800" dirty="0"/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/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… selten ohne Verweis auf „Gemeinwohl“ …</a:t>
            </a:r>
            <a:br>
              <a:rPr lang="de-DE" dirty="0" smtClean="0"/>
            </a:br>
            <a:r>
              <a:rPr lang="de-DE" sz="1800" dirty="0" smtClean="0"/>
              <a:t>(z.B. „besondere Verantwortung des Staatswaldes“) </a:t>
            </a: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sz="1800" dirty="0" smtClean="0"/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… aber oft wenig spezifiziert: </a:t>
            </a:r>
          </a:p>
          <a:p>
            <a:pPr marL="828775" lvl="2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Welche Leistungen genau?</a:t>
            </a:r>
            <a:r>
              <a:rPr lang="de-DE" sz="1800" dirty="0" smtClean="0"/>
              <a:t> </a:t>
            </a:r>
            <a:r>
              <a:rPr lang="de-DE" sz="1600" dirty="0" smtClean="0"/>
              <a:t>(Ziele definiert</a:t>
            </a:r>
            <a:r>
              <a:rPr lang="de-DE" sz="1600" dirty="0"/>
              <a:t>?</a:t>
            </a:r>
            <a:r>
              <a:rPr lang="de-DE" sz="1600" dirty="0" smtClean="0"/>
              <a:t> Zielerreichung messbar?)</a:t>
            </a:r>
            <a:endParaRPr lang="de-DE" sz="1800" dirty="0" smtClean="0"/>
          </a:p>
          <a:p>
            <a:pPr marL="828775" lvl="2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/>
              <a:t>Wo sollen einzelne Leistungen erbracht werden?</a:t>
            </a:r>
            <a:r>
              <a:rPr lang="de-DE" sz="1800" dirty="0"/>
              <a:t> </a:t>
            </a:r>
            <a:r>
              <a:rPr lang="de-DE" sz="1600" dirty="0"/>
              <a:t>(Lokalisierung? Ausdehnung?)</a:t>
            </a:r>
          </a:p>
          <a:p>
            <a:pPr marL="828775" lvl="2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Wem nutzt das, und wieviel? </a:t>
            </a:r>
          </a:p>
          <a:p>
            <a:pPr marL="396775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6732240" y="1059582"/>
            <a:ext cx="1800200" cy="11521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7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7504" y="915566"/>
            <a:ext cx="6840760" cy="359334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Ökonomische Bewertungen als soziales  Entscheidungsverfahren 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Wohlfahrtstheoretischer Bezug </a:t>
            </a:r>
            <a:r>
              <a:rPr lang="de-DE" sz="1600" dirty="0" smtClean="0"/>
              <a:t>(</a:t>
            </a:r>
            <a:r>
              <a:rPr lang="de-DE" sz="1600" dirty="0"/>
              <a:t>es geht nicht um Zahlungsströme</a:t>
            </a:r>
            <a:r>
              <a:rPr lang="de-DE" sz="1600" dirty="0" smtClean="0"/>
              <a:t>)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Vergleichbar dem „</a:t>
            </a:r>
            <a:r>
              <a:rPr lang="de-DE" sz="1800" dirty="0" smtClean="0"/>
              <a:t>TEEB-Ansatz“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Explizit gefordert in „Waldstrategie 2020“ der Bundesregierung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Problem</a:t>
            </a:r>
            <a:r>
              <a:rPr lang="de-DE" b="1" dirty="0" smtClean="0"/>
              <a:t>: Kein widerspruchsfreies &amp; demokratisches </a:t>
            </a:r>
            <a:r>
              <a:rPr lang="de-DE" b="1" dirty="0" smtClean="0"/>
              <a:t>soziales Entscheidungsverfahren </a:t>
            </a:r>
            <a:r>
              <a:rPr lang="de-DE" b="1" dirty="0" smtClean="0"/>
              <a:t>möglich </a:t>
            </a:r>
            <a:r>
              <a:rPr lang="de-DE" dirty="0" smtClean="0"/>
              <a:t>(ARROW-Theorem)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Ökonomische </a:t>
            </a:r>
            <a:r>
              <a:rPr lang="de-DE" sz="1800" dirty="0" smtClean="0"/>
              <a:t>Bewertung als </a:t>
            </a:r>
            <a:r>
              <a:rPr lang="de-DE" sz="1800" i="1" dirty="0" smtClean="0"/>
              <a:t>eines unter mehreren möglichen </a:t>
            </a:r>
            <a:r>
              <a:rPr lang="de-DE" sz="1800" dirty="0" smtClean="0"/>
              <a:t>Entscheidungsverfahren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Vorteile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Kompatibilität zu Marktallokation 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Impliziter Zwang zur Konkretisierung &amp; Quantifizierung</a:t>
            </a:r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Symbol"/>
              <a:buChar char="Þ"/>
            </a:pPr>
            <a:r>
              <a:rPr lang="de-DE" sz="1600" dirty="0" err="1" smtClean="0"/>
              <a:t>Idealiter</a:t>
            </a:r>
            <a:r>
              <a:rPr lang="de-DE" sz="1600" dirty="0" smtClean="0"/>
              <a:t>: Belebung der politischen Diskussion </a:t>
            </a:r>
            <a:endParaRPr lang="de-DE" sz="1600" dirty="0"/>
          </a:p>
          <a:p>
            <a:pPr marL="558900" lvl="1" indent="-342900">
              <a:lnSpc>
                <a:spcPct val="100000"/>
              </a:lnSpc>
              <a:spcAft>
                <a:spcPts val="0"/>
              </a:spcAft>
              <a:buFont typeface="Symbol"/>
              <a:buChar char="Þ"/>
            </a:pPr>
            <a:endParaRPr lang="de-DE" sz="16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Symbol"/>
              <a:buChar char="Þ"/>
            </a:pP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4760" y="987574"/>
            <a:ext cx="1991736" cy="26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7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>
                <a:solidFill>
                  <a:schemeClr val="bg2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chemeClr val="bg2"/>
                </a:solidFill>
              </a:rPr>
              <a:t>Methode</a:t>
            </a:r>
            <a:r>
              <a:rPr lang="de-DE" dirty="0">
                <a:solidFill>
                  <a:srgbClr val="63CB99"/>
                </a:solidFill>
              </a:rPr>
              <a:t>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7020312" cy="33291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Projektansatz „</a:t>
            </a:r>
            <a:r>
              <a:rPr lang="de-DE" b="1" dirty="0" err="1" smtClean="0"/>
              <a:t>ReWaLe</a:t>
            </a:r>
            <a:r>
              <a:rPr lang="de-DE" b="1" dirty="0" smtClean="0"/>
              <a:t>“ </a:t>
            </a:r>
            <a:r>
              <a:rPr lang="de-DE" dirty="0" smtClean="0"/>
              <a:t>(Regionalisierung </a:t>
            </a:r>
            <a:r>
              <a:rPr lang="de-DE" dirty="0" smtClean="0"/>
              <a:t>der Werte </a:t>
            </a:r>
            <a:r>
              <a:rPr lang="de-DE" dirty="0" smtClean="0"/>
              <a:t>v. Waldökosystemleistungen in Deutschland)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Analyse vorhandener Bewertungsstudien </a:t>
            </a:r>
            <a:br>
              <a:rPr lang="de-DE" dirty="0" smtClean="0"/>
            </a:br>
            <a:r>
              <a:rPr lang="de-DE" dirty="0" smtClean="0"/>
              <a:t>auf räumliche Erklärungsvariablen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Ergänzende Primärerhebungen, wo nötig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 smtClean="0"/>
              <a:t>Räumliche Verortung per „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/>
              <a:t>Transfer</a:t>
            </a:r>
            <a:r>
              <a:rPr lang="de-DE" dirty="0" smtClean="0"/>
              <a:t>“</a:t>
            </a:r>
            <a:endParaRPr lang="de-DE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/>
          </a:p>
          <a:p>
            <a:pPr marL="269875" indent="-217488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Laufzeit 2016-2018</a:t>
            </a:r>
          </a:p>
          <a:p>
            <a:pPr marL="269875" indent="-217488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Kooperation TUB Berlin (Jürgen </a:t>
            </a:r>
            <a:r>
              <a:rPr lang="de-DE" sz="1800" dirty="0" err="1" smtClean="0"/>
              <a:t>Meyerhoff</a:t>
            </a:r>
            <a:r>
              <a:rPr lang="de-DE" sz="1800" dirty="0" smtClean="0"/>
              <a:t>)</a:t>
            </a:r>
            <a:endParaRPr lang="de-DE" sz="1800" dirty="0" smtClean="0"/>
          </a:p>
          <a:p>
            <a:pPr marL="269875" indent="-217488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800" dirty="0" smtClean="0"/>
              <a:t>Förderung durch Fachagentur </a:t>
            </a:r>
            <a:r>
              <a:rPr lang="de-DE" sz="1800" dirty="0" smtClean="0"/>
              <a:t>Nachwachsende Rohstoffe</a:t>
            </a:r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92" y="3147814"/>
            <a:ext cx="887449" cy="64807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79" y="1002965"/>
            <a:ext cx="2738330" cy="14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http://www.fnr.de/fileadmin/allgemein/images/logos/logo_bmel_foerderzusatz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75806"/>
            <a:ext cx="1153141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8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chemeClr val="bg2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chemeClr val="bg2"/>
                </a:solidFill>
              </a:rPr>
              <a:t>  </a:t>
            </a:r>
            <a:r>
              <a:rPr lang="de-DE" dirty="0">
                <a:solidFill>
                  <a:schemeClr val="bg2"/>
                </a:solidFill>
              </a:rPr>
              <a:t>Methode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5580152" cy="33291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Projektziele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Kenntnis der ökonomischen Werte</a:t>
            </a:r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Räumliche Variabilität</a:t>
            </a:r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Wechselbeziehungen</a:t>
            </a:r>
            <a:endParaRPr lang="de-DE" dirty="0"/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Zusammenführung der Werte/Beziehungen</a:t>
            </a:r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Räumliches Modell</a:t>
            </a: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err="1" smtClean="0"/>
              <a:t>Szenarienanalysen</a:t>
            </a:r>
            <a:endParaRPr lang="de-DE" dirty="0" smtClean="0"/>
          </a:p>
          <a:p>
            <a:pPr marL="269875" indent="-217488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Ermittlung von Optimierungspotentialen</a:t>
            </a:r>
          </a:p>
          <a:p>
            <a:pPr marL="269875" indent="-217488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Erarbeitung von Entscheidungshilfen für die Politik</a:t>
            </a:r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6" y="1074973"/>
            <a:ext cx="2738330" cy="14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34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chemeClr val="bg2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chemeClr val="bg2"/>
                </a:solidFill>
              </a:rPr>
              <a:t>  </a:t>
            </a:r>
            <a:r>
              <a:rPr lang="de-DE" dirty="0">
                <a:solidFill>
                  <a:schemeClr val="bg2"/>
                </a:solidFill>
              </a:rPr>
              <a:t>Methode   </a:t>
            </a:r>
            <a:r>
              <a:rPr lang="de-DE" dirty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>
                <a:solidFill>
                  <a:srgbClr val="63CB99"/>
                </a:solidFill>
              </a:rPr>
              <a:t>  </a:t>
            </a:r>
            <a:r>
              <a:rPr lang="de-DE" dirty="0" smtClean="0">
                <a:solidFill>
                  <a:srgbClr val="63CB99"/>
                </a:solidFill>
              </a:rPr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080000"/>
            <a:ext cx="7020312" cy="357998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Bewertete Waldleistungen</a:t>
            </a:r>
            <a:endParaRPr lang="de-DE" b="1" dirty="0" smtClean="0"/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Rohholzproduktion</a:t>
            </a:r>
            <a:endParaRPr lang="de-DE" dirty="0" smtClean="0"/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C-Speicherung / Klimaschutz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Artenvielfalt / Naturschutz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Erholungsleistung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(Trinkwasserlieferung / -schutz)</a:t>
            </a: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b="1" dirty="0" smtClean="0"/>
              <a:t>Bewertungsansätze:</a:t>
            </a:r>
            <a:r>
              <a:rPr lang="de-DE" dirty="0" smtClean="0"/>
              <a:t> </a:t>
            </a:r>
            <a:r>
              <a:rPr lang="de-DE" dirty="0" smtClean="0"/>
              <a:t>je nach bewerteter Leistung</a:t>
            </a:r>
          </a:p>
          <a:p>
            <a:pPr marL="269875" lvl="1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Marktpreise (</a:t>
            </a:r>
            <a:r>
              <a:rPr lang="de-DE" dirty="0" err="1" smtClean="0"/>
              <a:t>Rohholz</a:t>
            </a:r>
            <a:r>
              <a:rPr lang="de-DE" dirty="0" smtClean="0"/>
              <a:t>, C-Speicherung)</a:t>
            </a:r>
          </a:p>
          <a:p>
            <a:pPr marL="269875" lvl="1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Analyse von Preisbestimmungsgründen („</a:t>
            </a:r>
            <a:r>
              <a:rPr lang="de-DE" dirty="0" err="1" smtClean="0"/>
              <a:t>hpm</a:t>
            </a:r>
            <a:r>
              <a:rPr lang="de-DE" dirty="0" smtClean="0"/>
              <a:t>“; Trinkwasser) </a:t>
            </a:r>
          </a:p>
          <a:p>
            <a:pPr marL="269875" lvl="1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Umfragebasierte Methoden (Choice-Experimente, CVM, TCM)</a:t>
            </a:r>
            <a:endParaRPr lang="de-DE" dirty="0" smtClean="0"/>
          </a:p>
          <a:p>
            <a:pPr marL="612775" lvl="1" indent="-342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6" y="1074973"/>
            <a:ext cx="2738330" cy="14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29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676496" cy="729000"/>
          </a:xfrm>
        </p:spPr>
        <p:txBody>
          <a:bodyPr/>
          <a:lstStyle/>
          <a:p>
            <a:r>
              <a:rPr lang="de-DE" dirty="0">
                <a:solidFill>
                  <a:srgbClr val="63CB99"/>
                </a:solidFill>
              </a:rPr>
              <a:t>Hintergrund</a:t>
            </a: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</a:t>
            </a:r>
            <a:r>
              <a:rPr lang="de-DE" dirty="0" smtClean="0">
                <a:solidFill>
                  <a:srgbClr val="63CB99"/>
                </a:solidFill>
              </a:rPr>
              <a:t>  </a:t>
            </a:r>
            <a:r>
              <a:rPr lang="de-DE" dirty="0">
                <a:solidFill>
                  <a:srgbClr val="63CB99"/>
                </a:solidFill>
              </a:rPr>
              <a:t>Methode   </a:t>
            </a:r>
            <a:r>
              <a:rPr lang="de-DE" dirty="0">
                <a:sym typeface="Wingdings 3"/>
              </a:rPr>
              <a:t></a:t>
            </a:r>
            <a:r>
              <a:rPr lang="de-DE" dirty="0"/>
              <a:t>  </a:t>
            </a:r>
            <a:r>
              <a:rPr lang="de-DE" dirty="0" smtClean="0"/>
              <a:t>Ergebnisse  </a:t>
            </a:r>
            <a:r>
              <a:rPr lang="de-DE" dirty="0" smtClean="0">
                <a:solidFill>
                  <a:srgbClr val="63CB99"/>
                </a:solidFill>
                <a:sym typeface="Wingdings 3"/>
              </a:rPr>
              <a:t>  Ausblick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59999" y="1080000"/>
            <a:ext cx="4716057" cy="33291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Befragungsdatenbank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Literaturauswertung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Metadaten zu allen </a:t>
            </a:r>
            <a:r>
              <a:rPr lang="de-DE" dirty="0" smtClean="0"/>
              <a:t>78 Bewertungsstudien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Deutschland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Österreich</a:t>
            </a:r>
          </a:p>
          <a:p>
            <a:pPr marL="485775" lvl="1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Schweiz</a:t>
            </a:r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endParaRPr lang="de-DE" dirty="0" smtClean="0"/>
          </a:p>
          <a:p>
            <a:pPr marL="53875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tabLst>
                <a:tab pos="269875" algn="l"/>
              </a:tabLst>
            </a:pPr>
            <a:r>
              <a:rPr lang="de-DE" dirty="0" smtClean="0"/>
              <a:t>Download verfügbar</a:t>
            </a:r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Instituts-Webseiten</a:t>
            </a:r>
          </a:p>
          <a:p>
            <a:pPr marL="269775" indent="-215900">
              <a:lnSpc>
                <a:spcPct val="100000"/>
              </a:lnSpc>
              <a:spcAft>
                <a:spcPts val="0"/>
              </a:spcAft>
              <a:buClr>
                <a:srgbClr val="00AA82"/>
              </a:buClr>
              <a:buSzPct val="125000"/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</a:extLst>
          </a:blip>
          <a:srcRect r="32936"/>
          <a:stretch/>
        </p:blipFill>
        <p:spPr bwMode="auto">
          <a:xfrm>
            <a:off x="5076056" y="1179900"/>
            <a:ext cx="4104456" cy="28320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>
              <a:schemeClr val="accent1">
                <a:alpha val="40000"/>
              </a:schemeClr>
            </a:glo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934" y="4018043"/>
            <a:ext cx="8514693" cy="589900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548000" y="4860000"/>
            <a:ext cx="5544000" cy="2700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49. Forstpolitiktreffen,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Stupava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(SK)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2"/>
          </p:nvPr>
        </p:nvSpPr>
        <p:spPr>
          <a:xfrm>
            <a:off x="360000" y="4860000"/>
            <a:ext cx="972000" cy="202500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6.4.2017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78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980</Words>
  <Application>Microsoft Office PowerPoint</Application>
  <PresentationFormat>Bildschirmpräsentation (16:9)</PresentationFormat>
  <Paragraphs>294</Paragraphs>
  <Slides>19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Thünen blau</vt:lpstr>
      <vt:lpstr>Thünen grün</vt:lpstr>
      <vt:lpstr>Thünen blaugrün</vt:lpstr>
      <vt:lpstr>Thünen rot</vt:lpstr>
      <vt:lpstr>1_Thünen grün</vt:lpstr>
      <vt:lpstr>Quantifizierung und Regionalisierung der</vt:lpstr>
      <vt:lpstr>Übersicht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Hintergrund     Methode     Ergebnisse    Ausblick</vt:lpstr>
      <vt:lpstr>PowerPoint-Präsentation</vt:lpstr>
      <vt:lpstr>Hintergrund     Methode     Ergebnisse    Ausblick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Thünen</dc:title>
  <dc:creator>Dr. Martin Lorenz</dc:creator>
  <cp:lastModifiedBy>nb03-144</cp:lastModifiedBy>
  <cp:revision>304</cp:revision>
  <cp:lastPrinted>2017-04-04T15:48:31Z</cp:lastPrinted>
  <dcterms:created xsi:type="dcterms:W3CDTF">2012-08-01T11:27:56Z</dcterms:created>
  <dcterms:modified xsi:type="dcterms:W3CDTF">2017-04-04T15:56:31Z</dcterms:modified>
</cp:coreProperties>
</file>