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80" r:id="rId4"/>
    <p:sldId id="284" r:id="rId5"/>
    <p:sldId id="281" r:id="rId6"/>
    <p:sldId id="283" r:id="rId7"/>
    <p:sldId id="274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7A99-0374-44AF-8789-1E8E8EE9FB85}" type="datetimeFigureOut">
              <a:rPr lang="sk-SK" smtClean="0"/>
              <a:pPr/>
              <a:t>13.12.2017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F9FA9-E6DF-4FBE-8D0A-125319E8FF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904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5604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1209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25895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78219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8728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3689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F9FA9-E6DF-4FBE-8D0A-125319E8FF5C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049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A484-EE06-451C-A794-1BFDEE5DEC61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146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323D-7849-4940-8F57-3F88EC34777E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026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12EB0-C82E-4250-A81D-064177C9D8E1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449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4893-1418-4C3B-BEAF-3A95676BD02B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433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AF86-C4AE-4807-B9C8-E23D7F532054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497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0246-DE18-48C6-A967-132BE9A36979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051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04F1-11D4-4015-84B1-BC8732249578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4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ECB9-E4A6-4F0A-A7FD-5454116876C9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63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9B02-7DC4-4643-BB6F-12E0AC762DEB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099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114C-3778-4066-A25D-6E913E6435A4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069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AA392-3A0D-41F7-8245-86E8B18EF351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179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538BE-0E7F-442B-8DA2-A83B4BEAB7EA}" type="datetime1">
              <a:rPr lang="sk-SK" smtClean="0"/>
              <a:pPr/>
              <a:t>13.12.2017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smtClean="0"/>
              <a:t>Financovanie Lesy -  Drevo 2016, Technická univerzita vo Zvolene, 24. 11. 2016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DC090-23C5-4D71-86C6-DA835F68B76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89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poles.sk/" TargetMode="External"/><Relationship Id="rId4" Type="http://schemas.openxmlformats.org/officeDocument/2006/relationships/hyperlink" Target="mailto:jaroslav.salka@tuzvo.s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639614"/>
            <a:ext cx="9144000" cy="2763574"/>
          </a:xfrm>
        </p:spPr>
        <p:txBody>
          <a:bodyPr>
            <a:normAutofit fontScale="90000"/>
          </a:bodyPr>
          <a:lstStyle/>
          <a:p>
            <a:r>
              <a:rPr lang="sk-SK" sz="5300" dirty="0" smtClean="0"/>
              <a:t/>
            </a:r>
            <a:br>
              <a:rPr lang="sk-SK" sz="5300" dirty="0" smtClean="0"/>
            </a:br>
            <a:r>
              <a:rPr lang="sk-SK" sz="5300" b="1" dirty="0" smtClean="0"/>
              <a:t>Teoretický model výskumu poradenstva prostredníctvom odborného lesného hospodára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IMPEVALES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95864" y="4624338"/>
            <a:ext cx="9144000" cy="1655762"/>
          </a:xfrm>
        </p:spPr>
        <p:txBody>
          <a:bodyPr/>
          <a:lstStyle/>
          <a:p>
            <a:r>
              <a:rPr lang="sk-SK" dirty="0" smtClean="0"/>
              <a:t>Jaroslav Šálka, Zuzana Sarvašová, Zuzana Dobšinská, Martina Štěrbová, Katarína Sujová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97863" y="204936"/>
            <a:ext cx="7596274" cy="1219306"/>
          </a:xfrm>
          <a:prstGeom prst="rect">
            <a:avLst/>
          </a:prstGeom>
        </p:spPr>
      </p:pic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1</a:t>
            </a:fld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1335" y="143610"/>
            <a:ext cx="146926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5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Poradenstvo poskytované OLH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analýza </a:t>
            </a:r>
            <a:r>
              <a:rPr lang="sk-SK" dirty="0">
                <a:latin typeface="Arial" panose="020B0604020202020204" pitchFamily="34" charset="0"/>
                <a:ea typeface="Times New Roman" panose="02020603050405020304" pitchFamily="18" charset="0"/>
              </a:rPr>
              <a:t>súčasného stavu poskytovania poradenských služieb v sektore LH na </a:t>
            </a:r>
            <a:r>
              <a:rPr lang="sk-SK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Slovensku</a:t>
            </a:r>
          </a:p>
          <a:p>
            <a:r>
              <a:rPr lang="sk-SK" dirty="0"/>
              <a:t>vypracovanie dotazníka týkajúceho sa uplatňovania poradenského </a:t>
            </a:r>
            <a:r>
              <a:rPr lang="sk-SK" dirty="0" smtClean="0"/>
              <a:t>procesu prostredníctvom OLH </a:t>
            </a:r>
            <a:r>
              <a:rPr lang="sk-SK" dirty="0"/>
              <a:t>na </a:t>
            </a:r>
            <a:r>
              <a:rPr lang="sk-SK" dirty="0" smtClean="0"/>
              <a:t>Slovensku</a:t>
            </a:r>
          </a:p>
          <a:p>
            <a:r>
              <a:rPr lang="sk-SK" dirty="0"/>
              <a:t>vypracovanie dotazníka pre adresátov poradenstva, teda subjektom, ktorým OLH poskytuje </a:t>
            </a:r>
            <a:r>
              <a:rPr lang="sk-SK" dirty="0" smtClean="0"/>
              <a:t>služby</a:t>
            </a:r>
          </a:p>
          <a:p>
            <a:r>
              <a:rPr lang="sk-SK" dirty="0" smtClean="0"/>
              <a:t>identifikácia implementačných nedostatkov a faktorov, ktoré ich spôsobujú</a:t>
            </a:r>
          </a:p>
          <a:p>
            <a:r>
              <a:rPr lang="sk-SK" dirty="0" err="1" smtClean="0"/>
              <a:t>evalvácia</a:t>
            </a:r>
            <a:r>
              <a:rPr lang="sk-SK" dirty="0" smtClean="0"/>
              <a:t> celkových účinkov opatrení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2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</p:spTree>
    <p:extLst>
      <p:ext uri="{BB962C8B-B14F-4D97-AF65-F5344CB8AC3E}">
        <p14:creationId xmlns:p14="http://schemas.microsoft.com/office/powerpoint/2010/main" val="8468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/>
              <a:t>Informačné nástroje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560786"/>
            <a:ext cx="10804634" cy="46161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k-SK" dirty="0"/>
              <a:t>sú všetky politické regulačné zásahy, ktoré na formálnej úrovni ovplyvňujú konanie a správanie spoločnosti a hospodárstva výlučne prostredníctvom informácií </a:t>
            </a:r>
            <a:r>
              <a:rPr lang="sk-SK" dirty="0" smtClean="0"/>
              <a:t> ...</a:t>
            </a:r>
            <a:endParaRPr lang="sk-SK" dirty="0"/>
          </a:p>
          <a:p>
            <a:pPr marL="0" indent="0">
              <a:buNone/>
            </a:pPr>
            <a:r>
              <a:rPr lang="sk-SK" dirty="0" smtClean="0"/>
              <a:t>Poradenstvo ako informačný nástroj lesníckej politiky je </a:t>
            </a:r>
            <a:r>
              <a:rPr lang="sk-SK" dirty="0"/>
              <a:t>sprostredkovanie takých informácií, ktoré využije adresát poradenstva pri riešení svojich vlastných problémov ...</a:t>
            </a:r>
          </a:p>
          <a:p>
            <a:r>
              <a:rPr lang="sk-SK" dirty="0"/>
              <a:t>je </a:t>
            </a:r>
            <a:r>
              <a:rPr lang="sk-SK" b="1" dirty="0"/>
              <a:t>povinné</a:t>
            </a:r>
            <a:r>
              <a:rPr lang="sk-SK" dirty="0"/>
              <a:t> alebo </a:t>
            </a:r>
            <a:r>
              <a:rPr lang="sk-SK" b="1" dirty="0"/>
              <a:t>dobrovoľné</a:t>
            </a:r>
            <a:r>
              <a:rPr lang="sk-SK" dirty="0"/>
              <a:t> ...</a:t>
            </a:r>
          </a:p>
          <a:p>
            <a:r>
              <a:rPr lang="sk-SK" dirty="0"/>
              <a:t>uskutočňuje sa </a:t>
            </a:r>
            <a:r>
              <a:rPr lang="sk-SK" b="1" dirty="0"/>
              <a:t>súkromne</a:t>
            </a:r>
            <a:r>
              <a:rPr lang="sk-SK" dirty="0"/>
              <a:t> alebo </a:t>
            </a:r>
            <a:r>
              <a:rPr lang="sk-SK" b="1" dirty="0"/>
              <a:t>verejne</a:t>
            </a:r>
            <a:r>
              <a:rPr lang="sk-SK" dirty="0"/>
              <a:t> </a:t>
            </a:r>
            <a:r>
              <a:rPr lang="sk-SK" dirty="0" smtClean="0"/>
              <a:t>...</a:t>
            </a:r>
          </a:p>
          <a:p>
            <a:r>
              <a:rPr lang="sk-SK" dirty="0" smtClean="0"/>
              <a:t>financuje sa zo </a:t>
            </a:r>
            <a:r>
              <a:rPr lang="sk-SK" b="1" dirty="0" smtClean="0"/>
              <a:t>súkromných</a:t>
            </a:r>
            <a:r>
              <a:rPr lang="sk-SK" dirty="0" smtClean="0"/>
              <a:t> alebo </a:t>
            </a:r>
            <a:r>
              <a:rPr lang="sk-SK" b="1" dirty="0" smtClean="0"/>
              <a:t>verejných</a:t>
            </a:r>
            <a:r>
              <a:rPr lang="sk-SK" dirty="0" smtClean="0"/>
              <a:t> zdrojov ... </a:t>
            </a:r>
            <a:endParaRPr lang="sk-SK" dirty="0"/>
          </a:p>
          <a:p>
            <a:r>
              <a:rPr lang="sk-SK" dirty="0"/>
              <a:t>môže byť </a:t>
            </a:r>
            <a:r>
              <a:rPr lang="sk-SK" b="1" dirty="0"/>
              <a:t>odborné</a:t>
            </a:r>
            <a:r>
              <a:rPr lang="sk-SK" dirty="0"/>
              <a:t> alebo </a:t>
            </a:r>
            <a:r>
              <a:rPr lang="sk-SK" b="1" dirty="0"/>
              <a:t>ekonomicko-právne</a:t>
            </a:r>
            <a:r>
              <a:rPr lang="sk-SK" dirty="0"/>
              <a:t> ...</a:t>
            </a:r>
          </a:p>
          <a:p>
            <a:endParaRPr lang="sk-SK" dirty="0"/>
          </a:p>
          <a:p>
            <a:r>
              <a:rPr lang="sk-SK" dirty="0" smtClean="0"/>
              <a:t>Pôdohospodársky Poradenský Systém ?</a:t>
            </a:r>
          </a:p>
          <a:p>
            <a:r>
              <a:rPr lang="sk-SK" dirty="0" smtClean="0"/>
              <a:t>Program </a:t>
            </a:r>
            <a:r>
              <a:rPr lang="sk-SK" dirty="0"/>
              <a:t>starostlivosti o lesy ?</a:t>
            </a:r>
          </a:p>
          <a:p>
            <a:r>
              <a:rPr lang="sk-SK" b="1" dirty="0">
                <a:solidFill>
                  <a:srgbClr val="FF0000"/>
                </a:solidFill>
              </a:rPr>
              <a:t>Odborný lesný hospodár ?</a:t>
            </a:r>
          </a:p>
          <a:p>
            <a:r>
              <a:rPr lang="sk-SK" dirty="0"/>
              <a:t>Štátna správa lesného hospodárstva ?</a:t>
            </a:r>
          </a:p>
          <a:p>
            <a:r>
              <a:rPr lang="sk-SK" dirty="0"/>
              <a:t>Lesnícka ochranárska služba ?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3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</p:spTree>
    <p:extLst>
      <p:ext uri="{BB962C8B-B14F-4D97-AF65-F5344CB8AC3E}">
        <p14:creationId xmlns:p14="http://schemas.microsoft.com/office/powerpoint/2010/main" val="274402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r>
              <a:rPr lang="sk-SK" b="1" dirty="0" smtClean="0"/>
              <a:t>Účinnosť nástrojov lesníckej politiky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957572" y="1647497"/>
            <a:ext cx="5097076" cy="4616177"/>
          </a:xfrm>
        </p:spPr>
        <p:txBody>
          <a:bodyPr>
            <a:normAutofit/>
          </a:bodyPr>
          <a:lstStyle/>
          <a:p>
            <a:pPr marL="190500" lvl="1" indent="0" algn="just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sk-SK" sz="2000" b="1" i="1" kern="0" dirty="0">
                <a:solidFill>
                  <a:srgbClr val="000000"/>
                </a:solidFill>
                <a:latin typeface="Times New Roman"/>
              </a:rPr>
              <a:t>Regulatívne nástroje 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štátna moc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vysoká precíznosť účinku</a:t>
            </a:r>
          </a:p>
          <a:p>
            <a:pPr marL="190500" lvl="1" indent="0" algn="just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sk-SK" sz="2000" b="1" i="1" kern="0" dirty="0">
                <a:solidFill>
                  <a:srgbClr val="000000"/>
                </a:solidFill>
                <a:latin typeface="Times New Roman"/>
              </a:rPr>
              <a:t>Ekonomické nástroje</a:t>
            </a:r>
            <a:r>
              <a:rPr lang="sk-SK" sz="2000" kern="0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peniaze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stredná precíznosť účinku</a:t>
            </a:r>
          </a:p>
          <a:p>
            <a:pPr marL="190500" lvl="1" indent="0" algn="just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sk-SK" sz="2000" b="1" i="1" kern="0" dirty="0">
                <a:solidFill>
                  <a:srgbClr val="000000"/>
                </a:solidFill>
                <a:latin typeface="Times New Roman"/>
              </a:rPr>
              <a:t>Informačné nástroje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informácie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slabá precíznosť účinku</a:t>
            </a:r>
          </a:p>
          <a:p>
            <a:pPr marL="182563" lvl="1" indent="0" algn="just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sk-SK" sz="2000" b="1" i="1" kern="0" dirty="0">
                <a:solidFill>
                  <a:srgbClr val="000000"/>
                </a:solidFill>
                <a:latin typeface="Times New Roman"/>
              </a:rPr>
              <a:t>Dobrovoľné nástroje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dobrovoľný záväzok</a:t>
            </a:r>
          </a:p>
          <a:p>
            <a:pPr marL="723900" lvl="2" indent="-342900" algn="just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sk-SK" kern="0" dirty="0">
                <a:solidFill>
                  <a:srgbClr val="000000"/>
                </a:solidFill>
                <a:latin typeface="Times New Roman"/>
              </a:rPr>
              <a:t>slabá precíznosť účinku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4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  <p:sp>
        <p:nvSpPr>
          <p:cNvPr id="4" name="Šípka nadol 3"/>
          <p:cNvSpPr/>
          <p:nvPr/>
        </p:nvSpPr>
        <p:spPr>
          <a:xfrm>
            <a:off x="406182" y="1647497"/>
            <a:ext cx="1372157" cy="44301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Tlačidlo akcie: Pomocník 4">
            <a:hlinkClick r:id="" action="ppaction://noaction" highlightClick="1"/>
          </p:cNvPr>
          <p:cNvSpPr/>
          <p:nvPr/>
        </p:nvSpPr>
        <p:spPr>
          <a:xfrm>
            <a:off x="5830613" y="2270235"/>
            <a:ext cx="2057400" cy="3003331"/>
          </a:xfrm>
          <a:prstGeom prst="actionButtonHelp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382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889567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Poradenstvo OLH – sprostredkovanie informácií</a:t>
            </a:r>
            <a:endParaRPr lang="sk-SK" b="1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5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99765" y="1463039"/>
            <a:ext cx="6826844" cy="4435475"/>
            <a:chOff x="2683" y="6100"/>
            <a:chExt cx="6133" cy="6080"/>
          </a:xfrm>
        </p:grpSpPr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4846" y="6100"/>
              <a:ext cx="2789" cy="432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t"/>
            <a:lstStyle/>
            <a:p>
              <a:pPr marL="533400" indent="-533400" algn="ctr"/>
              <a:r>
                <a:rPr lang="cs-CZ" altLang="zh-CN" b="1" dirty="0" err="1" smtClean="0">
                  <a:latin typeface="Times New Roman" pitchFamily="18" charset="0"/>
                  <a:ea typeface="SimSun" pitchFamily="2" charset="-122"/>
                </a:rPr>
                <a:t>Záujmy</a:t>
              </a:r>
              <a:r>
                <a:rPr lang="cs-CZ" altLang="zh-CN" b="1" dirty="0" smtClean="0">
                  <a:latin typeface="Times New Roman" pitchFamily="18" charset="0"/>
                  <a:ea typeface="SimSun" pitchFamily="2" charset="-122"/>
                </a:rPr>
                <a:t> </a:t>
              </a:r>
              <a:r>
                <a:rPr lang="cs-CZ" altLang="zh-CN" b="1" dirty="0" err="1" smtClean="0">
                  <a:latin typeface="Times New Roman" pitchFamily="18" charset="0"/>
                  <a:ea typeface="SimSun" pitchFamily="2" charset="-122"/>
                </a:rPr>
                <a:t>obhospodarovateľa</a:t>
              </a:r>
              <a:r>
                <a:rPr lang="cs-CZ" altLang="zh-CN" b="1" dirty="0" smtClean="0">
                  <a:latin typeface="Times New Roman" pitchFamily="18" charset="0"/>
                  <a:ea typeface="SimSun" pitchFamily="2" charset="-122"/>
                </a:rPr>
                <a:t> lesa</a:t>
              </a:r>
              <a:endParaRPr lang="sk-SK" b="1" dirty="0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4843" y="7135"/>
              <a:ext cx="2340" cy="2345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683" y="7135"/>
              <a:ext cx="2160" cy="23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cs-CZ" altLang="zh-CN" sz="1000" b="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endParaRPr>
            </a:p>
            <a:p>
              <a:pPr algn="ctr"/>
              <a:r>
                <a:rPr lang="cs-CZ" altLang="zh-CN" sz="1800" b="1" dirty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Program </a:t>
              </a:r>
              <a:r>
                <a:rPr lang="cs-CZ" altLang="zh-CN" sz="1800" b="1" dirty="0" err="1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verejného</a:t>
              </a:r>
              <a:r>
                <a:rPr lang="cs-CZ" altLang="zh-CN" sz="1800" b="1" dirty="0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 poradenstva</a:t>
              </a:r>
            </a:p>
            <a:p>
              <a:pPr marL="285750" indent="-285750" algn="ctr">
                <a:buFontTx/>
                <a:buChar char="-"/>
              </a:pPr>
              <a:r>
                <a:rPr lang="cs-CZ" b="1" dirty="0" err="1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zvyšovanie</a:t>
              </a:r>
              <a:r>
                <a:rPr lang="cs-CZ" b="1" dirty="0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 </a:t>
              </a:r>
              <a:r>
                <a:rPr lang="cs-CZ" b="1" dirty="0" err="1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povedomia</a:t>
              </a:r>
              <a:endParaRPr lang="cs-CZ" b="1" dirty="0" smtClean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endParaRPr>
            </a:p>
            <a:p>
              <a:pPr marL="285750" indent="-285750" algn="ctr">
                <a:buFontTx/>
                <a:buChar char="-"/>
              </a:pPr>
              <a:r>
                <a:rPr lang="cs-CZ" sz="1800" b="1" dirty="0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praktické </a:t>
              </a:r>
              <a:r>
                <a:rPr lang="cs-CZ" sz="1800" b="1" dirty="0" err="1" smtClean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</a:rPr>
                <a:t>riešenia</a:t>
              </a:r>
              <a:endParaRPr lang="sk-SK" sz="18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6097" y="8400"/>
              <a:ext cx="2719" cy="198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6100" y="10380"/>
              <a:ext cx="2716" cy="1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cs-CZ" altLang="zh-CN" sz="1200" b="0" dirty="0">
                <a:latin typeface="Times New Roman" pitchFamily="18" charset="0"/>
                <a:ea typeface="SimSun" pitchFamily="2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cs-CZ" altLang="zh-CN" sz="1800" b="1" dirty="0" err="1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ea typeface="SimSun" pitchFamily="2" charset="-122"/>
                </a:rPr>
                <a:t>Záujmy</a:t>
              </a:r>
              <a:r>
                <a:rPr lang="cs-CZ" altLang="zh-CN" sz="1800" b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ea typeface="SimSun" pitchFamily="2" charset="-122"/>
                </a:rPr>
                <a:t> </a:t>
              </a:r>
              <a:r>
                <a:rPr lang="cs-CZ" altLang="zh-CN" sz="1800" b="1" dirty="0" err="1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ea typeface="SimSun" pitchFamily="2" charset="-122"/>
                </a:rPr>
                <a:t>sprostredkovateľa</a:t>
              </a:r>
              <a:r>
                <a:rPr lang="cs-CZ" altLang="zh-CN" sz="1800" b="1" dirty="0" smtClean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ea typeface="SimSun" pitchFamily="2" charset="-122"/>
                </a:rPr>
                <a:t> poradenstva (OLH)</a:t>
              </a:r>
              <a:endParaRPr lang="sk-SK" sz="18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6103" y="8400"/>
              <a:ext cx="1080" cy="108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4840" y="750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>
              <a:off x="4840" y="768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Line 14"/>
            <p:cNvSpPr>
              <a:spLocks noChangeShapeType="1"/>
            </p:cNvSpPr>
            <p:nvPr/>
          </p:nvSpPr>
          <p:spPr bwMode="auto">
            <a:xfrm>
              <a:off x="4840" y="786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4840" y="804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4840" y="822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4840" y="876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4840" y="894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Line 19"/>
            <p:cNvSpPr>
              <a:spLocks noChangeShapeType="1"/>
            </p:cNvSpPr>
            <p:nvPr/>
          </p:nvSpPr>
          <p:spPr bwMode="auto">
            <a:xfrm>
              <a:off x="4840" y="912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>
              <a:off x="4840" y="9300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Line 21"/>
            <p:cNvSpPr>
              <a:spLocks noChangeShapeType="1"/>
            </p:cNvSpPr>
            <p:nvPr/>
          </p:nvSpPr>
          <p:spPr bwMode="auto">
            <a:xfrm>
              <a:off x="628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>
              <a:off x="646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>
              <a:off x="682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9" name="Line 24"/>
            <p:cNvSpPr>
              <a:spLocks noChangeShapeType="1"/>
            </p:cNvSpPr>
            <p:nvPr/>
          </p:nvSpPr>
          <p:spPr bwMode="auto">
            <a:xfrm>
              <a:off x="700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H="1">
              <a:off x="736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1" name="Line 26"/>
            <p:cNvSpPr>
              <a:spLocks noChangeShapeType="1"/>
            </p:cNvSpPr>
            <p:nvPr/>
          </p:nvSpPr>
          <p:spPr bwMode="auto">
            <a:xfrm>
              <a:off x="754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772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3" name="Line 28"/>
            <p:cNvSpPr>
              <a:spLocks noChangeShapeType="1"/>
            </p:cNvSpPr>
            <p:nvPr/>
          </p:nvSpPr>
          <p:spPr bwMode="auto">
            <a:xfrm>
              <a:off x="790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4" name="Line 29"/>
            <p:cNvSpPr>
              <a:spLocks noChangeShapeType="1"/>
            </p:cNvSpPr>
            <p:nvPr/>
          </p:nvSpPr>
          <p:spPr bwMode="auto">
            <a:xfrm flipH="1">
              <a:off x="8080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5" name="Line 30"/>
            <p:cNvSpPr>
              <a:spLocks noChangeShapeType="1"/>
            </p:cNvSpPr>
            <p:nvPr/>
          </p:nvSpPr>
          <p:spPr bwMode="auto">
            <a:xfrm>
              <a:off x="8263" y="8400"/>
              <a:ext cx="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" name="BlokTextu 4"/>
          <p:cNvSpPr txBox="1"/>
          <p:nvPr/>
        </p:nvSpPr>
        <p:spPr>
          <a:xfrm>
            <a:off x="551650" y="4168871"/>
            <a:ext cx="18352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rgbClr val="FF0000"/>
                </a:solidFill>
              </a:rPr>
              <a:t>Trvalo udržateľný rozvoj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rgbClr val="FF0000"/>
                </a:solidFill>
              </a:rPr>
              <a:t>Multifunkčné lesné hospodárstvo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rgbClr val="FF0000"/>
                </a:solidFill>
              </a:rPr>
              <a:t>Optimalizácia stavu lesa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6" name="BlokTextu 35"/>
          <p:cNvSpPr txBox="1"/>
          <p:nvPr/>
        </p:nvSpPr>
        <p:spPr>
          <a:xfrm>
            <a:off x="6131783" y="1542688"/>
            <a:ext cx="33635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Dlhodobý a stabilný príjem zo svojho majetku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Znižovanie nákladov a zvyšovanie príjmu</a:t>
            </a:r>
            <a:endParaRPr lang="sk-SK" dirty="0"/>
          </a:p>
        </p:txBody>
      </p:sp>
      <p:sp>
        <p:nvSpPr>
          <p:cNvPr id="37" name="BlokTextu 36"/>
          <p:cNvSpPr txBox="1"/>
          <p:nvPr/>
        </p:nvSpPr>
        <p:spPr>
          <a:xfrm>
            <a:off x="7801697" y="3495634"/>
            <a:ext cx="26936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Dlhodobý a stabilný príjem zo svojej práce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Odborná a manažérska prestíž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Spolumajiteľ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Poskytovanie iného odborného a ekonomického poradenstva</a:t>
            </a:r>
            <a:endParaRPr lang="sk-SK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Šípka doprava 5"/>
          <p:cNvSpPr/>
          <p:nvPr/>
        </p:nvSpPr>
        <p:spPr>
          <a:xfrm rot="16739176">
            <a:off x="1397665" y="3959806"/>
            <a:ext cx="659154" cy="418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8" name="Šípka doprava 37"/>
          <p:cNvSpPr/>
          <p:nvPr/>
        </p:nvSpPr>
        <p:spPr>
          <a:xfrm rot="10800000">
            <a:off x="5665505" y="1853969"/>
            <a:ext cx="659154" cy="418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9" name="Šípka doprava 38"/>
          <p:cNvSpPr/>
          <p:nvPr/>
        </p:nvSpPr>
        <p:spPr>
          <a:xfrm rot="10800000">
            <a:off x="7154422" y="4359702"/>
            <a:ext cx="659154" cy="418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pSp>
        <p:nvGrpSpPr>
          <p:cNvPr id="4" name="Skupina 3"/>
          <p:cNvGrpSpPr/>
          <p:nvPr/>
        </p:nvGrpSpPr>
        <p:grpSpPr>
          <a:xfrm>
            <a:off x="3813187" y="2873568"/>
            <a:ext cx="1968697" cy="1620365"/>
            <a:chOff x="3813187" y="2873568"/>
            <a:chExt cx="1968697" cy="1620365"/>
          </a:xfrm>
        </p:grpSpPr>
        <p:sp>
          <p:nvSpPr>
            <p:cNvPr id="40" name="Ovál 39"/>
            <p:cNvSpPr/>
            <p:nvPr/>
          </p:nvSpPr>
          <p:spPr>
            <a:xfrm>
              <a:off x="3813187" y="2919695"/>
              <a:ext cx="1968697" cy="142519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  <a:effectLst>
              <a:glow rad="38100">
                <a:schemeClr val="accent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3" name="Šípka doprava 2"/>
            <p:cNvSpPr/>
            <p:nvPr/>
          </p:nvSpPr>
          <p:spPr>
            <a:xfrm rot="18485140">
              <a:off x="5465549" y="2872170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1" name="Šípka doprava 40"/>
            <p:cNvSpPr/>
            <p:nvPr/>
          </p:nvSpPr>
          <p:spPr>
            <a:xfrm rot="3535462">
              <a:off x="5219868" y="4193972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2" name="Šípka doprava 41"/>
            <p:cNvSpPr/>
            <p:nvPr/>
          </p:nvSpPr>
          <p:spPr>
            <a:xfrm rot="13356739">
              <a:off x="3898295" y="2873568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43" name="Šípka doprava 42"/>
            <p:cNvSpPr/>
            <p:nvPr/>
          </p:nvSpPr>
          <p:spPr>
            <a:xfrm rot="8008849">
              <a:off x="3986379" y="4132714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</p:spTree>
    <p:extLst>
      <p:ext uri="{BB962C8B-B14F-4D97-AF65-F5344CB8AC3E}">
        <p14:creationId xmlns:p14="http://schemas.microsoft.com/office/powerpoint/2010/main" val="247929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179" y="3786065"/>
            <a:ext cx="7110248" cy="2935410"/>
          </a:xfrm>
          <a:prstGeom prst="rect">
            <a:avLst/>
          </a:prstGeom>
        </p:spPr>
      </p:pic>
      <p:sp>
        <p:nvSpPr>
          <p:cNvPr id="43" name="Šípka doprava 42"/>
          <p:cNvSpPr/>
          <p:nvPr/>
        </p:nvSpPr>
        <p:spPr>
          <a:xfrm rot="5830858">
            <a:off x="6130539" y="3233841"/>
            <a:ext cx="1834883" cy="6276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2" name="Šípka doprava 41"/>
          <p:cNvSpPr/>
          <p:nvPr/>
        </p:nvSpPr>
        <p:spPr>
          <a:xfrm rot="2759031">
            <a:off x="4305563" y="3704744"/>
            <a:ext cx="1948296" cy="9865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" name="Obrázok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889567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Poradenstvo OLH – zosilnenie účinku cez nástrojový mix</a:t>
            </a:r>
            <a:endParaRPr lang="sk-SK" b="1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6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930282"/>
              </p:ext>
            </p:extLst>
          </p:nvPr>
        </p:nvGraphicFramePr>
        <p:xfrm>
          <a:off x="1340068" y="1330038"/>
          <a:ext cx="9112470" cy="2327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4191">
                  <a:extLst>
                    <a:ext uri="{9D8B030D-6E8A-4147-A177-3AD203B41FA5}">
                      <a16:colId xmlns:a16="http://schemas.microsoft.com/office/drawing/2014/main" xmlns="" val="3953652468"/>
                    </a:ext>
                  </a:extLst>
                </a:gridCol>
                <a:gridCol w="1151575">
                  <a:extLst>
                    <a:ext uri="{9D8B030D-6E8A-4147-A177-3AD203B41FA5}">
                      <a16:colId xmlns:a16="http://schemas.microsoft.com/office/drawing/2014/main" xmlns="" val="1266222491"/>
                    </a:ext>
                  </a:extLst>
                </a:gridCol>
                <a:gridCol w="1049552">
                  <a:extLst>
                    <a:ext uri="{9D8B030D-6E8A-4147-A177-3AD203B41FA5}">
                      <a16:colId xmlns:a16="http://schemas.microsoft.com/office/drawing/2014/main" xmlns="" val="1629456594"/>
                    </a:ext>
                  </a:extLst>
                </a:gridCol>
                <a:gridCol w="1387366">
                  <a:extLst>
                    <a:ext uri="{9D8B030D-6E8A-4147-A177-3AD203B41FA5}">
                      <a16:colId xmlns:a16="http://schemas.microsoft.com/office/drawing/2014/main" xmlns="" val="3880686068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xmlns="" val="2118149244"/>
                    </a:ext>
                  </a:extLst>
                </a:gridCol>
                <a:gridCol w="1174531">
                  <a:extLst>
                    <a:ext uri="{9D8B030D-6E8A-4147-A177-3AD203B41FA5}">
                      <a16:colId xmlns:a16="http://schemas.microsoft.com/office/drawing/2014/main" xmlns="" val="3303192729"/>
                    </a:ext>
                  </a:extLst>
                </a:gridCol>
                <a:gridCol w="1300655">
                  <a:extLst>
                    <a:ext uri="{9D8B030D-6E8A-4147-A177-3AD203B41FA5}">
                      <a16:colId xmlns:a16="http://schemas.microsoft.com/office/drawing/2014/main" xmlns="" val="2884493527"/>
                    </a:ext>
                  </a:extLst>
                </a:gridCol>
                <a:gridCol w="1411014">
                  <a:extLst>
                    <a:ext uri="{9D8B030D-6E8A-4147-A177-3AD203B41FA5}">
                      <a16:colId xmlns:a16="http://schemas.microsoft.com/office/drawing/2014/main" xmlns="" val="3771551404"/>
                    </a:ext>
                  </a:extLst>
                </a:gridCol>
              </a:tblGrid>
              <a:tr h="808077">
                <a:tc rowSpan="2"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Odborný lesný hospodár</a:t>
                      </a:r>
                      <a:endParaRPr lang="sk-SK" sz="1600" dirty="0"/>
                    </a:p>
                  </a:txBody>
                  <a:tcPr vert="vert"/>
                </a:tc>
                <a:tc gridSpan="4">
                  <a:txBody>
                    <a:bodyPr/>
                    <a:lstStyle/>
                    <a:p>
                      <a:r>
                        <a:rPr lang="sk-SK" sz="1600" dirty="0" smtClean="0"/>
                        <a:t>Regulatívne nástroje</a:t>
                      </a:r>
                      <a:endParaRPr lang="sk-SK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Informačné nástroje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Ekonomické nástroje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Dobrovoľné nástroje</a:t>
                      </a:r>
                      <a:endParaRPr lang="sk-SK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6645789"/>
                  </a:ext>
                </a:extLst>
              </a:tr>
              <a:tr h="1519146"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Povinnosť pre </a:t>
                      </a:r>
                      <a:r>
                        <a:rPr lang="sk-SK" sz="1600" dirty="0" err="1" smtClean="0"/>
                        <a:t>obhospo-darovateľa</a:t>
                      </a:r>
                      <a:r>
                        <a:rPr lang="sk-SK" sz="1600" dirty="0" smtClean="0"/>
                        <a:t> mať OLH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Regulácia</a:t>
                      </a:r>
                      <a:r>
                        <a:rPr lang="sk-SK" sz="1600" baseline="0" dirty="0" smtClean="0"/>
                        <a:t> výmery 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Povinnosť odbornej spôsobilosti a preškoľovania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dirty="0" smtClean="0"/>
                        <a:t>Práva a povinnosti OLH</a:t>
                      </a:r>
                    </a:p>
                    <a:p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err="1" smtClean="0"/>
                        <a:t>PSoL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Financovanie </a:t>
                      </a:r>
                      <a:r>
                        <a:rPr lang="sk-SK" sz="1600" dirty="0" err="1" smtClean="0"/>
                        <a:t>PSoL</a:t>
                      </a:r>
                      <a:r>
                        <a:rPr lang="sk-SK" sz="1600" dirty="0" smtClean="0"/>
                        <a:t> z verejných zdrojov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Certifikácia lesa</a:t>
                      </a:r>
                      <a:endParaRPr lang="sk-SK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78728"/>
                  </a:ext>
                </a:extLst>
              </a:tr>
            </a:tbl>
          </a:graphicData>
        </a:graphic>
      </p:graphicFrame>
      <p:sp>
        <p:nvSpPr>
          <p:cNvPr id="44" name="Šípka doprava 43"/>
          <p:cNvSpPr/>
          <p:nvPr/>
        </p:nvSpPr>
        <p:spPr>
          <a:xfrm rot="7420884">
            <a:off x="7079807" y="3778031"/>
            <a:ext cx="1693026" cy="222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5" name="Šípka doprava 44"/>
          <p:cNvSpPr/>
          <p:nvPr/>
        </p:nvSpPr>
        <p:spPr>
          <a:xfrm rot="8243756">
            <a:off x="7169443" y="3889667"/>
            <a:ext cx="2768132" cy="2081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pSp>
        <p:nvGrpSpPr>
          <p:cNvPr id="13" name="Skupina 12"/>
          <p:cNvGrpSpPr/>
          <p:nvPr/>
        </p:nvGrpSpPr>
        <p:grpSpPr>
          <a:xfrm>
            <a:off x="6172250" y="4529866"/>
            <a:ext cx="1253358" cy="1049167"/>
            <a:chOff x="3813187" y="2873568"/>
            <a:chExt cx="1968697" cy="1620365"/>
          </a:xfrm>
        </p:grpSpPr>
        <p:sp>
          <p:nvSpPr>
            <p:cNvPr id="14" name="Ovál 13"/>
            <p:cNvSpPr/>
            <p:nvPr/>
          </p:nvSpPr>
          <p:spPr>
            <a:xfrm>
              <a:off x="3813187" y="2919695"/>
              <a:ext cx="1968697" cy="142519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  <a:effectLst>
              <a:glow rad="38100">
                <a:schemeClr val="accent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5" name="Šípka doprava 14"/>
            <p:cNvSpPr/>
            <p:nvPr/>
          </p:nvSpPr>
          <p:spPr>
            <a:xfrm rot="18485140">
              <a:off x="5465549" y="2872170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6" name="Šípka doprava 15"/>
            <p:cNvSpPr/>
            <p:nvPr/>
          </p:nvSpPr>
          <p:spPr>
            <a:xfrm rot="3535462">
              <a:off x="5219868" y="4193972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7" name="Šípka doprava 16"/>
            <p:cNvSpPr/>
            <p:nvPr/>
          </p:nvSpPr>
          <p:spPr>
            <a:xfrm rot="13356739">
              <a:off x="3898295" y="2873568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  <p:sp>
          <p:nvSpPr>
            <p:cNvPr id="18" name="Šípka doprava 17"/>
            <p:cNvSpPr/>
            <p:nvPr/>
          </p:nvSpPr>
          <p:spPr>
            <a:xfrm rot="8008849">
              <a:off x="3986379" y="4132714"/>
              <a:ext cx="268904" cy="331018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/>
            </a:p>
          </p:txBody>
        </p:sp>
      </p:grpSp>
    </p:spTree>
    <p:extLst>
      <p:ext uri="{BB962C8B-B14F-4D97-AF65-F5344CB8AC3E}">
        <p14:creationId xmlns:p14="http://schemas.microsoft.com/office/powerpoint/2010/main" val="196397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69263" cy="17740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8496" y="365125"/>
            <a:ext cx="9705304" cy="1325563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4000" b="1" dirty="0" smtClean="0"/>
              <a:t>Ďakujem za pozornosť</a:t>
            </a:r>
          </a:p>
          <a:p>
            <a:pPr marL="0" indent="0" algn="ctr">
              <a:buNone/>
            </a:pPr>
            <a:r>
              <a:rPr lang="sk-SK" dirty="0" err="1" smtClean="0">
                <a:hlinkClick r:id="rId4"/>
              </a:rPr>
              <a:t>jaroslav.salka@tuzvo.sk</a:t>
            </a:r>
            <a:endParaRPr lang="sk-SK" dirty="0" smtClean="0"/>
          </a:p>
          <a:p>
            <a:pPr marL="0" indent="0" algn="ctr">
              <a:buNone/>
            </a:pPr>
            <a:r>
              <a:rPr lang="sk-SK" dirty="0" smtClean="0">
                <a:hlinkClick r:id="rId5"/>
              </a:rPr>
              <a:t>www.ipoles.sk</a:t>
            </a: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dirty="0" smtClean="0">
                <a:cs typeface="Times New Roman" pitchFamily="18" charset="0"/>
              </a:rPr>
              <a:t>Táto práca bola podporovaná Agentúrou na podporu výskumu a vývoja na základe zmluvy  č.</a:t>
            </a:r>
            <a:r>
              <a:rPr lang="sk-SK" dirty="0" smtClean="0"/>
              <a:t> APVV-15-0715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C090-23C5-4D71-86C6-DA835F68B769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53048" y="6077608"/>
            <a:ext cx="5500352" cy="643868"/>
          </a:xfrm>
        </p:spPr>
        <p:txBody>
          <a:bodyPr/>
          <a:lstStyle/>
          <a:p>
            <a:r>
              <a:rPr lang="sk-SK" dirty="0"/>
              <a:t>AKTUÁLNE </a:t>
            </a:r>
            <a:r>
              <a:rPr lang="sk-SK" dirty="0" smtClean="0"/>
              <a:t>OTÁZKY EKONOMIKY </a:t>
            </a:r>
            <a:r>
              <a:rPr lang="sk-SK" dirty="0"/>
              <a:t>A </a:t>
            </a:r>
            <a:r>
              <a:rPr lang="sk-SK" dirty="0" smtClean="0"/>
              <a:t>POLITIKY LESNÉHO </a:t>
            </a:r>
            <a:r>
              <a:rPr lang="sk-SK" dirty="0"/>
              <a:t>HOSPODÁRSTVA SR, </a:t>
            </a:r>
            <a:endParaRPr lang="sk-SK" dirty="0" smtClean="0"/>
          </a:p>
          <a:p>
            <a:r>
              <a:rPr lang="sk-SK" dirty="0" smtClean="0"/>
              <a:t>13</a:t>
            </a:r>
            <a:r>
              <a:rPr lang="sk-SK" dirty="0"/>
              <a:t>. december 2017</a:t>
            </a:r>
          </a:p>
        </p:txBody>
      </p:sp>
    </p:spTree>
    <p:extLst>
      <p:ext uri="{BB962C8B-B14F-4D97-AF65-F5344CB8AC3E}">
        <p14:creationId xmlns:p14="http://schemas.microsoft.com/office/powerpoint/2010/main" val="54693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291</Words>
  <Application>Microsoft Office PowerPoint</Application>
  <PresentationFormat>Širokouhlá</PresentationFormat>
  <Paragraphs>99</Paragraphs>
  <Slides>7</Slides>
  <Notes>7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4" baseType="lpstr">
      <vt:lpstr>SimSun</vt:lpstr>
      <vt:lpstr>Arial</vt:lpstr>
      <vt:lpstr>Calibri</vt:lpstr>
      <vt:lpstr>Calibri Light</vt:lpstr>
      <vt:lpstr>Times New Roman</vt:lpstr>
      <vt:lpstr>Wingdings</vt:lpstr>
      <vt:lpstr>Motív Office</vt:lpstr>
      <vt:lpstr> Teoretický model výskumu poradenstva prostredníctvom odborného lesného hospodára  IMPEVALES</vt:lpstr>
      <vt:lpstr>Poradenstvo poskytované OLH</vt:lpstr>
      <vt:lpstr>Informačné nástroje</vt:lpstr>
      <vt:lpstr>Účinnosť nástrojov lesníckej politiky</vt:lpstr>
      <vt:lpstr>Poradenstvo OLH – sprostredkovanie informácií</vt:lpstr>
      <vt:lpstr>Poradenstvo OLH – zosilnenie účinku cez nástrojový mix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Dobšinská</dc:creator>
  <cp:lastModifiedBy>Zuzana Sarvašová</cp:lastModifiedBy>
  <cp:revision>58</cp:revision>
  <dcterms:created xsi:type="dcterms:W3CDTF">2016-11-23T07:41:13Z</dcterms:created>
  <dcterms:modified xsi:type="dcterms:W3CDTF">2017-12-13T06:13:38Z</dcterms:modified>
</cp:coreProperties>
</file>