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8" r:id="rId3"/>
    <p:sldId id="279" r:id="rId4"/>
    <p:sldId id="272" r:id="rId5"/>
    <p:sldId id="281" r:id="rId6"/>
    <p:sldId id="280" r:id="rId7"/>
    <p:sldId id="282" r:id="rId8"/>
    <p:sldId id="283" r:id="rId9"/>
    <p:sldId id="286" r:id="rId10"/>
    <p:sldId id="285" r:id="rId11"/>
    <p:sldId id="274" r:id="rId12"/>
    <p:sldId id="287" r:id="rId13"/>
  </p:sldIdLst>
  <p:sldSz cx="12192000" cy="6858000"/>
  <p:notesSz cx="6781800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6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44" y="96"/>
      </p:cViewPr>
      <p:guideLst>
        <p:guide orient="horz" pos="2160"/>
        <p:guide pos="6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F24D7-7B6E-490A-ACF3-713337F8FCC8}" type="datetimeFigureOut">
              <a:rPr lang="en-GB" smtClean="0"/>
              <a:t>13/12/2017</a:t>
            </a:fld>
            <a:endParaRPr lang="en-GB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3878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41451" y="9428584"/>
            <a:ext cx="293878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0D772-0494-4E81-8ECA-412CE4A09F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560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7A99-0374-44AF-8789-1E8E8EE9FB85}" type="datetimeFigureOut">
              <a:rPr lang="sk-SK" smtClean="0"/>
              <a:pPr/>
              <a:t>13.12.2017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143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8180" y="4777194"/>
            <a:ext cx="54254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F9FA9-E6DF-4FBE-8D0A-125319E8FF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904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5182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9690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04942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2856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1209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499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512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2630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4435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4947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7872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287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dirty="0" smtClean="0"/>
              <a:t>NLC, 13. 12. 2017</a:t>
            </a: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1464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0262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4493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4333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24971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0515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>
          <a:xfrm>
            <a:off x="839788" y="6356350"/>
            <a:ext cx="2743200" cy="365125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7429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0639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0997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0693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1796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 dirty="0" smtClean="0"/>
              <a:t>Aktuálne otázky ekonomiky a politiky LH SR 2017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89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poles.sk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828800"/>
            <a:ext cx="9144000" cy="2574388"/>
          </a:xfrm>
        </p:spPr>
        <p:txBody>
          <a:bodyPr>
            <a:normAutofit fontScale="90000"/>
          </a:bodyPr>
          <a:lstStyle/>
          <a:p>
            <a:r>
              <a:rPr lang="sk-SK" sz="5300" dirty="0" smtClean="0"/>
              <a:t/>
            </a:r>
            <a:br>
              <a:rPr lang="sk-SK" sz="5300" dirty="0" smtClean="0"/>
            </a:br>
            <a:r>
              <a:rPr lang="sk-SK" sz="5300" b="1" dirty="0" smtClean="0"/>
              <a:t>Implementačné a </a:t>
            </a:r>
            <a:r>
              <a:rPr lang="sk-SK" sz="5300" b="1" dirty="0" err="1" smtClean="0"/>
              <a:t>evalvačné</a:t>
            </a:r>
            <a:r>
              <a:rPr lang="sk-SK" sz="5300" b="1" dirty="0" smtClean="0"/>
              <a:t> analýzy nástrojov lesníckej politiky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IMPEVALES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95864" y="4624338"/>
            <a:ext cx="9144000" cy="1655762"/>
          </a:xfrm>
        </p:spPr>
        <p:txBody>
          <a:bodyPr/>
          <a:lstStyle/>
          <a:p>
            <a:r>
              <a:rPr lang="sk-SK" dirty="0"/>
              <a:t>Zuzana Sarvašová, Jaroslav </a:t>
            </a:r>
            <a:r>
              <a:rPr lang="sk-SK" dirty="0" smtClean="0"/>
              <a:t>Šálka, </a:t>
            </a:r>
            <a:r>
              <a:rPr lang="sk-SK" dirty="0"/>
              <a:t>Martina </a:t>
            </a:r>
            <a:r>
              <a:rPr lang="sk-SK" dirty="0" err="1" smtClean="0"/>
              <a:t>Štěrbová</a:t>
            </a:r>
            <a:r>
              <a:rPr lang="sk-SK" dirty="0" smtClean="0"/>
              <a:t>, Zuzana Dobšinská, Katarína </a:t>
            </a:r>
            <a:r>
              <a:rPr lang="sk-SK" dirty="0" err="1" smtClean="0"/>
              <a:t>Sujová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97863" y="204936"/>
            <a:ext cx="7596274" cy="1219306"/>
          </a:xfrm>
          <a:prstGeom prst="rect">
            <a:avLst/>
          </a:prstGeom>
        </p:spPr>
      </p:pic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345824" y="6361327"/>
            <a:ext cx="5500352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1</a:t>
            </a:fld>
            <a:endParaRPr lang="sk-SK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1335" y="143610"/>
            <a:ext cx="1469263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55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Konflikty s OLH</a:t>
            </a: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10</a:t>
            </a:fld>
            <a:endParaRPr lang="sk-SK"/>
          </a:p>
        </p:txBody>
      </p:sp>
      <p:pic>
        <p:nvPicPr>
          <p:cNvPr id="6" name="Picture 3" descr="chart118126475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631" y="3429000"/>
            <a:ext cx="5388428" cy="2267857"/>
          </a:xfrm>
          <a:prstGeom prst="rect">
            <a:avLst/>
          </a:prstGeom>
        </p:spPr>
      </p:pic>
      <p:pic>
        <p:nvPicPr>
          <p:cNvPr id="7" name="Picture 3" descr="chart1181277480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1622" y="3390123"/>
            <a:ext cx="5388428" cy="2630714"/>
          </a:xfrm>
          <a:prstGeom prst="rect">
            <a:avLst/>
          </a:prstGeom>
        </p:spPr>
      </p:pic>
      <p:sp>
        <p:nvSpPr>
          <p:cNvPr id="3" name="Obdĺžnik 2"/>
          <p:cNvSpPr/>
          <p:nvPr/>
        </p:nvSpPr>
        <p:spPr>
          <a:xfrm>
            <a:off x="1317968" y="2107819"/>
            <a:ext cx="10618393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Na základe 94 % odpovedí ku konfliktom s OLH pri riešení otázok, v ktorých potrebujú vlastníci lesov poradiť, nedochádza. </a:t>
            </a:r>
            <a:endParaRPr lang="sk-SK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69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sz="4000" b="1" dirty="0" smtClean="0"/>
              <a:t>Ďakujem za pozornosť</a:t>
            </a:r>
          </a:p>
          <a:p>
            <a:pPr marL="0" indent="0" algn="ctr">
              <a:buNone/>
            </a:pPr>
            <a:r>
              <a:rPr lang="sk-SK" sz="4800" b="1" dirty="0">
                <a:solidFill>
                  <a:schemeClr val="accent6">
                    <a:lumMod val="75000"/>
                  </a:schemeClr>
                </a:solidFill>
              </a:rPr>
              <a:t>Projekt IMPEVALES nájdete na</a:t>
            </a:r>
            <a:endParaRPr lang="sk-SK" sz="4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sk-SK" sz="4000" dirty="0" smtClean="0">
                <a:hlinkClick r:id="rId4"/>
              </a:rPr>
              <a:t>www.ipoles.sk</a:t>
            </a:r>
            <a:endParaRPr lang="sk-SK" sz="4000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dirty="0" smtClean="0">
                <a:cs typeface="Times New Roman" pitchFamily="18" charset="0"/>
              </a:rPr>
              <a:t>Táto práca bola podporovaná Agentúrou na podporu výskumu a vývoja na základe zmluvy  č.</a:t>
            </a:r>
            <a:r>
              <a:rPr lang="sk-SK" dirty="0" smtClean="0"/>
              <a:t> APVV-15-0715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3371581" y="6356349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4693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Diskusia</a:t>
            </a:r>
            <a:endParaRPr lang="sk-SK" b="1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12</a:t>
            </a:fld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1055688" y="1549018"/>
            <a:ext cx="1061839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k-SK" sz="4800" b="1" dirty="0">
                <a:solidFill>
                  <a:schemeClr val="accent6">
                    <a:lumMod val="75000"/>
                  </a:schemeClr>
                </a:solidFill>
              </a:rPr>
              <a:t>Pozitíva poradenstva, </a:t>
            </a:r>
            <a:r>
              <a:rPr lang="sk-SK" sz="4800" b="1" dirty="0" smtClean="0">
                <a:solidFill>
                  <a:schemeClr val="accent6">
                    <a:lumMod val="75000"/>
                  </a:schemeClr>
                </a:solidFill>
              </a:rPr>
              <a:t>prečo ste </a:t>
            </a:r>
            <a:r>
              <a:rPr lang="sk-SK" sz="4800" b="1" dirty="0">
                <a:solidFill>
                  <a:schemeClr val="accent6">
                    <a:lumMod val="75000"/>
                  </a:schemeClr>
                </a:solidFill>
              </a:rPr>
              <a:t>s poradenstvom </a:t>
            </a:r>
            <a:r>
              <a:rPr lang="sk-SK" sz="4800" b="1" dirty="0" smtClean="0">
                <a:solidFill>
                  <a:schemeClr val="accent6">
                    <a:lumMod val="75000"/>
                  </a:schemeClr>
                </a:solidFill>
              </a:rPr>
              <a:t>OLH spokojní?</a:t>
            </a:r>
            <a:endParaRPr lang="en-GB" sz="4800" dirty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endParaRPr lang="sk-SK" sz="4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sk-SK" sz="4800" b="1" dirty="0" smtClean="0">
                <a:solidFill>
                  <a:schemeClr val="accent6">
                    <a:lumMod val="75000"/>
                  </a:schemeClr>
                </a:solidFill>
              </a:rPr>
              <a:t>Problémy </a:t>
            </a:r>
            <a:r>
              <a:rPr lang="sk-SK" sz="4800" b="1" dirty="0">
                <a:solidFill>
                  <a:schemeClr val="accent6">
                    <a:lumMod val="75000"/>
                  </a:schemeClr>
                </a:solidFill>
              </a:rPr>
              <a:t>poradenstva, ktorým sa treba venovať aby </a:t>
            </a:r>
            <a:r>
              <a:rPr lang="sk-SK" sz="4800" b="1" dirty="0" smtClean="0">
                <a:solidFill>
                  <a:schemeClr val="accent6">
                    <a:lumMod val="75000"/>
                  </a:schemeClr>
                </a:solidFill>
              </a:rPr>
              <a:t>bolo poradenstvo OLH účinné.</a:t>
            </a:r>
            <a:endParaRPr lang="en-GB" sz="4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99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Poradenstvo poskytované OLH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42550" y="1774090"/>
            <a:ext cx="10917195" cy="4351338"/>
          </a:xfrm>
        </p:spPr>
        <p:txBody>
          <a:bodyPr/>
          <a:lstStyle/>
          <a:p>
            <a:r>
              <a:rPr lang="sk-SK" dirty="0" smtClean="0"/>
              <a:t>Dotazníkový prieskum týkajúci </a:t>
            </a:r>
            <a:r>
              <a:rPr lang="sk-SK" dirty="0"/>
              <a:t>sa uplatňovania </a:t>
            </a:r>
            <a:r>
              <a:rPr lang="sk-SK" dirty="0" smtClean="0"/>
              <a:t>poradenstva medzi OLH</a:t>
            </a:r>
          </a:p>
          <a:p>
            <a:pPr marL="0" indent="0" algn="ctr">
              <a:buNone/>
            </a:pPr>
            <a:r>
              <a:rPr lang="sk-SK" dirty="0"/>
              <a:t>322 navrátených dotazníkov, z nich 120 aktuálne činnosti OLH nevykonáva</a:t>
            </a:r>
            <a:endParaRPr lang="sk-SK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47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aktívnych OLH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v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neštátnych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lesoch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sk-SK" dirty="0"/>
          </a:p>
          <a:p>
            <a:endParaRPr lang="sk-SK" dirty="0" smtClean="0"/>
          </a:p>
          <a:p>
            <a:r>
              <a:rPr lang="sk-SK" dirty="0"/>
              <a:t>Dotazníkový prieskum týkajúci sa </a:t>
            </a:r>
            <a:r>
              <a:rPr lang="sk-SK" dirty="0" smtClean="0"/>
              <a:t>poradenstva prostredníctvom OLH medzi neštátnymi obhospodarovateľmi lesa</a:t>
            </a:r>
            <a:endParaRPr lang="sk-SK" dirty="0"/>
          </a:p>
          <a:p>
            <a:pPr marL="0" indent="0" algn="ctr">
              <a:buNone/>
            </a:pP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107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neštátnych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lesníckych subjektov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685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Respondenti</a:t>
            </a: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3</a:t>
            </a:fld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>
          <a:xfrm>
            <a:off x="372704" y="1767781"/>
            <a:ext cx="5552301" cy="4665663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sk-SK" u="sng" dirty="0">
                <a:solidFill>
                  <a:schemeClr val="accent6">
                    <a:lumMod val="50000"/>
                  </a:schemeClr>
                </a:solidFill>
              </a:rPr>
              <a:t>Majitelia a obhospodarovatelia</a:t>
            </a:r>
            <a:r>
              <a:rPr lang="sk-SK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sk-SK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Zástupný symbol obsahu 3"/>
          <p:cNvSpPr txBox="1">
            <a:spLocks/>
          </p:cNvSpPr>
          <p:nvPr/>
        </p:nvSpPr>
        <p:spPr>
          <a:xfrm>
            <a:off x="6104238" y="1769711"/>
            <a:ext cx="5552301" cy="46656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/>
          </a:p>
        </p:txBody>
      </p:sp>
      <p:grpSp>
        <p:nvGrpSpPr>
          <p:cNvPr id="3" name="Skupina 2"/>
          <p:cNvGrpSpPr/>
          <p:nvPr/>
        </p:nvGrpSpPr>
        <p:grpSpPr>
          <a:xfrm>
            <a:off x="629015" y="2317481"/>
            <a:ext cx="8978723" cy="1923660"/>
            <a:chOff x="629015" y="2317481"/>
            <a:chExt cx="8978723" cy="1923660"/>
          </a:xfrm>
        </p:grpSpPr>
        <p:pic>
          <p:nvPicPr>
            <p:cNvPr id="14" name="Picture 3" descr="chart1180883220.png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629015" y="2317481"/>
              <a:ext cx="3433715" cy="192366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15" name="Picture 3" descr="chart704353340.png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6247160" y="2330099"/>
              <a:ext cx="3360578" cy="187558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  <p:grpSp>
        <p:nvGrpSpPr>
          <p:cNvPr id="6" name="Skupina 5"/>
          <p:cNvGrpSpPr/>
          <p:nvPr/>
        </p:nvGrpSpPr>
        <p:grpSpPr>
          <a:xfrm>
            <a:off x="1561482" y="2694136"/>
            <a:ext cx="9320703" cy="1668009"/>
            <a:chOff x="1561482" y="2694136"/>
            <a:chExt cx="9320703" cy="1668009"/>
          </a:xfrm>
        </p:grpSpPr>
        <p:pic>
          <p:nvPicPr>
            <p:cNvPr id="18" name="Picture 3" descr="chart1180899680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561482" y="2694136"/>
              <a:ext cx="3548945" cy="1493664"/>
            </a:xfrm>
            <a:prstGeom prst="rect">
              <a:avLst/>
            </a:prstGeom>
            <a:ln>
              <a:solidFill>
                <a:schemeClr val="accent5"/>
              </a:solidFill>
            </a:ln>
          </p:spPr>
        </p:pic>
        <p:pic>
          <p:nvPicPr>
            <p:cNvPr id="21" name="Picture 3" descr="chart704355720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966606" y="2714174"/>
              <a:ext cx="3915579" cy="1647971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</p:pic>
      </p:grpSp>
      <p:sp>
        <p:nvSpPr>
          <p:cNvPr id="5" name="Obdĺžnik 4"/>
          <p:cNvSpPr/>
          <p:nvPr/>
        </p:nvSpPr>
        <p:spPr>
          <a:xfrm>
            <a:off x="6221991" y="1796369"/>
            <a:ext cx="54345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u="sng" dirty="0">
                <a:solidFill>
                  <a:schemeClr val="accent6">
                    <a:lumMod val="50000"/>
                  </a:schemeClr>
                </a:solidFill>
              </a:rPr>
              <a:t>OLH</a:t>
            </a:r>
            <a:r>
              <a:rPr lang="sk-SK" sz="2800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sk-SK" sz="2800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7" name="Skupina 6"/>
          <p:cNvGrpSpPr/>
          <p:nvPr/>
        </p:nvGrpSpPr>
        <p:grpSpPr>
          <a:xfrm>
            <a:off x="828959" y="3299364"/>
            <a:ext cx="9384769" cy="1869917"/>
            <a:chOff x="828959" y="3299364"/>
            <a:chExt cx="9384769" cy="1869917"/>
          </a:xfrm>
        </p:grpSpPr>
        <p:pic>
          <p:nvPicPr>
            <p:cNvPr id="16" name="Picture 3" descr="chart1180906870.png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28959" y="3356651"/>
              <a:ext cx="3655482" cy="181263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17" name="Picture 3" descr="chart704360100.png"/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6452435" y="3299364"/>
              <a:ext cx="3761293" cy="181263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  <p:grpSp>
        <p:nvGrpSpPr>
          <p:cNvPr id="11" name="Skupina 10"/>
          <p:cNvGrpSpPr/>
          <p:nvPr/>
        </p:nvGrpSpPr>
        <p:grpSpPr>
          <a:xfrm>
            <a:off x="2288869" y="3743528"/>
            <a:ext cx="9288316" cy="2019288"/>
            <a:chOff x="2288869" y="3743528"/>
            <a:chExt cx="9288316" cy="2019288"/>
          </a:xfrm>
        </p:grpSpPr>
        <p:pic>
          <p:nvPicPr>
            <p:cNvPr id="19" name="Picture 3" descr="chart1181039490.png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288869" y="3743528"/>
              <a:ext cx="3427019" cy="2019288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</p:pic>
        <p:pic>
          <p:nvPicPr>
            <p:cNvPr id="22" name="Picture 3" descr="chart704360550.png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924135" y="3758170"/>
              <a:ext cx="3653050" cy="1928578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</p:pic>
      </p:grpSp>
      <p:grpSp>
        <p:nvGrpSpPr>
          <p:cNvPr id="25" name="Skupina 24"/>
          <p:cNvGrpSpPr/>
          <p:nvPr/>
        </p:nvGrpSpPr>
        <p:grpSpPr>
          <a:xfrm>
            <a:off x="775101" y="3933102"/>
            <a:ext cx="9337649" cy="2644358"/>
            <a:chOff x="775101" y="3933102"/>
            <a:chExt cx="9337649" cy="2644358"/>
          </a:xfrm>
        </p:grpSpPr>
        <p:grpSp>
          <p:nvGrpSpPr>
            <p:cNvPr id="12" name="Skupina 11"/>
            <p:cNvGrpSpPr/>
            <p:nvPr/>
          </p:nvGrpSpPr>
          <p:grpSpPr>
            <a:xfrm>
              <a:off x="775101" y="3933102"/>
              <a:ext cx="9337649" cy="2644358"/>
              <a:chOff x="775101" y="3933102"/>
              <a:chExt cx="9337649" cy="2644358"/>
            </a:xfrm>
          </p:grpSpPr>
          <p:pic>
            <p:nvPicPr>
              <p:cNvPr id="20" name="Picture 3" descr="chart1181043760.png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75101" y="4331816"/>
                <a:ext cx="3253445" cy="2245644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</p:pic>
          <p:pic>
            <p:nvPicPr>
              <p:cNvPr id="23" name="Picture 3" descr="chart704367030.png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479893" y="3933102"/>
                <a:ext cx="3632857" cy="2507527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</p:pic>
        </p:grpSp>
        <p:sp>
          <p:nvSpPr>
            <p:cNvPr id="24" name="Obdĺžnik 23"/>
            <p:cNvSpPr/>
            <p:nvPr/>
          </p:nvSpPr>
          <p:spPr>
            <a:xfrm>
              <a:off x="6731000" y="3996267"/>
              <a:ext cx="1269697" cy="3355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45414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err="1" smtClean="0"/>
              <a:t>Info</a:t>
            </a:r>
            <a:r>
              <a:rPr lang="sk-SK" b="1" dirty="0" smtClean="0"/>
              <a:t> o OLH</a:t>
            </a: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4</a:t>
            </a:fld>
            <a:endParaRPr lang="sk-SK"/>
          </a:p>
        </p:txBody>
      </p:sp>
      <p:sp>
        <p:nvSpPr>
          <p:cNvPr id="7" name="Zástupný symbol obsahu 3"/>
          <p:cNvSpPr>
            <a:spLocks noGrp="1"/>
          </p:cNvSpPr>
          <p:nvPr>
            <p:ph idx="1"/>
          </p:nvPr>
        </p:nvSpPr>
        <p:spPr>
          <a:xfrm>
            <a:off x="238898" y="1769710"/>
            <a:ext cx="5717060" cy="4665663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sk-SK" u="sng" dirty="0">
                <a:solidFill>
                  <a:schemeClr val="accent6">
                    <a:lumMod val="50000"/>
                  </a:schemeClr>
                </a:solidFill>
              </a:rPr>
              <a:t>Majitelia a obhospodarovatelia</a:t>
            </a:r>
            <a:r>
              <a:rPr lang="sk-SK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sk-SK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Zástupný symbol obsahu 3"/>
          <p:cNvSpPr txBox="1">
            <a:spLocks/>
          </p:cNvSpPr>
          <p:nvPr/>
        </p:nvSpPr>
        <p:spPr>
          <a:xfrm>
            <a:off x="6104238" y="1769711"/>
            <a:ext cx="5552301" cy="46656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/>
          </a:p>
        </p:txBody>
      </p:sp>
      <p:sp>
        <p:nvSpPr>
          <p:cNvPr id="12" name="Obdĺžnik 11"/>
          <p:cNvSpPr/>
          <p:nvPr/>
        </p:nvSpPr>
        <p:spPr>
          <a:xfrm>
            <a:off x="6221991" y="1796369"/>
            <a:ext cx="54345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u="sng" dirty="0">
                <a:solidFill>
                  <a:schemeClr val="accent6">
                    <a:lumMod val="50000"/>
                  </a:schemeClr>
                </a:solidFill>
              </a:rPr>
              <a:t>OLH</a:t>
            </a:r>
            <a:r>
              <a:rPr lang="sk-SK" sz="2800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sk-SK" sz="2800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3" name="Picture 3" descr="chart70437519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4856" y="2398612"/>
            <a:ext cx="3254043" cy="1917366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5" name="Picture 3" descr="chart704373800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7355" y="2398612"/>
            <a:ext cx="3078149" cy="1917366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6" name="Picture 3" descr="chart704380160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4856" y="4489819"/>
            <a:ext cx="2980188" cy="1856346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7" name="Picture 3" descr="chart1181109650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0631" y="2319589"/>
            <a:ext cx="3205014" cy="1996389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8" name="Picture 3" descr="chart1181115050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0631" y="4540996"/>
            <a:ext cx="2874387" cy="1790443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9" name="Picture 3" descr="chart1181133060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75675" y="4540996"/>
            <a:ext cx="2898734" cy="1805608"/>
          </a:xfrm>
          <a:prstGeom prst="rect">
            <a:avLst/>
          </a:prstGeom>
          <a:ln>
            <a:solidFill>
              <a:srgbClr val="0070C0"/>
            </a:solidFill>
          </a:ln>
        </p:spPr>
      </p:pic>
      <p:grpSp>
        <p:nvGrpSpPr>
          <p:cNvPr id="5" name="Skupina 4"/>
          <p:cNvGrpSpPr/>
          <p:nvPr/>
        </p:nvGrpSpPr>
        <p:grpSpPr>
          <a:xfrm>
            <a:off x="2275676" y="2332044"/>
            <a:ext cx="2898734" cy="2078752"/>
            <a:chOff x="1049658" y="2990335"/>
            <a:chExt cx="2856556" cy="1683156"/>
          </a:xfrm>
        </p:grpSpPr>
        <p:pic>
          <p:nvPicPr>
            <p:cNvPr id="20" name="Picture 3" descr="chart1181154040.png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49658" y="2990335"/>
              <a:ext cx="2856556" cy="168315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</p:pic>
        <p:sp>
          <p:nvSpPr>
            <p:cNvPr id="3" name="BlokTextu 2"/>
            <p:cNvSpPr txBox="1"/>
            <p:nvPr/>
          </p:nvSpPr>
          <p:spPr>
            <a:xfrm>
              <a:off x="2200487" y="3855308"/>
              <a:ext cx="1512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1200" dirty="0" smtClean="0"/>
                <a:t>Náklady na OLH z celkových</a:t>
              </a:r>
              <a:endParaRPr lang="en-GB" sz="1200" dirty="0"/>
            </a:p>
          </p:txBody>
        </p:sp>
      </p:grpSp>
      <p:sp>
        <p:nvSpPr>
          <p:cNvPr id="4" name="Obdĺžnik 3"/>
          <p:cNvSpPr/>
          <p:nvPr/>
        </p:nvSpPr>
        <p:spPr>
          <a:xfrm>
            <a:off x="9268553" y="4516345"/>
            <a:ext cx="23091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>
                <a:ea typeface="Calibri" panose="020F0502020204030204" pitchFamily="34" charset="0"/>
              </a:rPr>
              <a:t>Približne </a:t>
            </a:r>
            <a:r>
              <a:rPr lang="sk-SK" dirty="0" smtClean="0">
                <a:ea typeface="Calibri" panose="020F0502020204030204" pitchFamily="34" charset="0"/>
              </a:rPr>
              <a:t>23 % </a:t>
            </a:r>
            <a:r>
              <a:rPr lang="sk-SK" dirty="0">
                <a:ea typeface="Calibri" panose="020F0502020204030204" pitchFamily="34" charset="0"/>
              </a:rPr>
              <a:t>OLH pracuje v subjektoch, kde majú majetkovú účasť a v </a:t>
            </a:r>
            <a:r>
              <a:rPr lang="sk-SK" dirty="0" smtClean="0">
                <a:ea typeface="Calibri" panose="020F0502020204030204" pitchFamily="34" charset="0"/>
              </a:rPr>
              <a:t>17 % </a:t>
            </a:r>
            <a:r>
              <a:rPr lang="sk-SK" dirty="0">
                <a:ea typeface="Calibri" panose="020F0502020204030204" pitchFamily="34" charset="0"/>
              </a:rPr>
              <a:t>je aj členom riadiacich orgánov.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246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6"/>
            <a:ext cx="9705304" cy="887026"/>
          </a:xfrm>
        </p:spPr>
        <p:txBody>
          <a:bodyPr>
            <a:normAutofit/>
          </a:bodyPr>
          <a:lstStyle/>
          <a:p>
            <a:r>
              <a:rPr lang="sk-SK" b="1" dirty="0" smtClean="0"/>
              <a:t>Činnosti OLH</a:t>
            </a:r>
            <a:r>
              <a:rPr lang="en-GB" b="1" dirty="0" smtClean="0"/>
              <a:t> </a:t>
            </a:r>
            <a:endParaRPr lang="sk-SK" b="1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5</a:t>
            </a:fld>
            <a:endParaRPr lang="sk-SK"/>
          </a:p>
        </p:txBody>
      </p:sp>
      <p:pic>
        <p:nvPicPr>
          <p:cNvPr id="11" name="Picture 3" descr="chart704385810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6499594" y="1252152"/>
            <a:ext cx="4629536" cy="5344352"/>
          </a:xfrm>
          <a:prstGeom prst="rect">
            <a:avLst/>
          </a:prstGeom>
        </p:spPr>
      </p:pic>
      <p:pic>
        <p:nvPicPr>
          <p:cNvPr id="13" name="Picture 3" descr="chart1181216470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6167" y="1252152"/>
            <a:ext cx="4926227" cy="5390653"/>
          </a:xfrm>
          <a:prstGeom prst="rect">
            <a:avLst/>
          </a:prstGeom>
        </p:spPr>
      </p:pic>
      <p:sp>
        <p:nvSpPr>
          <p:cNvPr id="5" name="Obdĺžnik 4"/>
          <p:cNvSpPr/>
          <p:nvPr/>
        </p:nvSpPr>
        <p:spPr>
          <a:xfrm>
            <a:off x="2704563" y="982738"/>
            <a:ext cx="2081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u="sng" dirty="0" smtClean="0">
                <a:solidFill>
                  <a:schemeClr val="accent6">
                    <a:lumMod val="50000"/>
                  </a:schemeClr>
                </a:solidFill>
              </a:rPr>
              <a:t>Obhospodarovatelia</a:t>
            </a:r>
            <a:endParaRPr lang="sk-SK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151091" y="4163225"/>
            <a:ext cx="38761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49 % poskytuje poradenskú činnosť</a:t>
            </a:r>
          </a:p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34 % sprostredkováva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lesnícke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práce a vykonáva činnosti lesníka</a:t>
            </a:r>
          </a:p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25 % robí predaj dreva </a:t>
            </a:r>
          </a:p>
        </p:txBody>
      </p:sp>
      <p:grpSp>
        <p:nvGrpSpPr>
          <p:cNvPr id="34" name="Skupina 33"/>
          <p:cNvGrpSpPr/>
          <p:nvPr/>
        </p:nvGrpSpPr>
        <p:grpSpPr>
          <a:xfrm>
            <a:off x="104972" y="1218280"/>
            <a:ext cx="1244527" cy="4474265"/>
            <a:chOff x="104972" y="1218280"/>
            <a:chExt cx="1244527" cy="4474265"/>
          </a:xfrm>
        </p:grpSpPr>
        <p:grpSp>
          <p:nvGrpSpPr>
            <p:cNvPr id="24" name="Skupina 23"/>
            <p:cNvGrpSpPr/>
            <p:nvPr/>
          </p:nvGrpSpPr>
          <p:grpSpPr>
            <a:xfrm>
              <a:off x="333572" y="5226795"/>
              <a:ext cx="782595" cy="465750"/>
              <a:chOff x="333571" y="5218357"/>
              <a:chExt cx="782595" cy="465750"/>
            </a:xfrm>
          </p:grpSpPr>
          <p:sp>
            <p:nvSpPr>
              <p:cNvPr id="4" name="Obdĺžnik 3"/>
              <p:cNvSpPr/>
              <p:nvPr/>
            </p:nvSpPr>
            <p:spPr>
              <a:xfrm>
                <a:off x="404475" y="5218357"/>
                <a:ext cx="6992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k-SK" dirty="0">
                    <a:solidFill>
                      <a:schemeClr val="accent6">
                        <a:lumMod val="50000"/>
                      </a:schemeClr>
                    </a:solidFill>
                  </a:rPr>
                  <a:t>ť</a:t>
                </a:r>
                <a:r>
                  <a:rPr lang="sk-SK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ažba</a:t>
                </a:r>
                <a:endParaRPr lang="sk-SK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" name="Šípka doprava 14"/>
              <p:cNvSpPr/>
              <p:nvPr/>
            </p:nvSpPr>
            <p:spPr>
              <a:xfrm>
                <a:off x="333571" y="5552302"/>
                <a:ext cx="782595" cy="13180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2" name="Skupina 21"/>
            <p:cNvGrpSpPr/>
            <p:nvPr/>
          </p:nvGrpSpPr>
          <p:grpSpPr>
            <a:xfrm>
              <a:off x="369814" y="2773553"/>
              <a:ext cx="782595" cy="412889"/>
              <a:chOff x="333572" y="2745158"/>
              <a:chExt cx="782595" cy="412889"/>
            </a:xfrm>
          </p:grpSpPr>
          <p:sp>
            <p:nvSpPr>
              <p:cNvPr id="16" name="Šípka doprava 15"/>
              <p:cNvSpPr/>
              <p:nvPr/>
            </p:nvSpPr>
            <p:spPr>
              <a:xfrm>
                <a:off x="333572" y="3026242"/>
                <a:ext cx="782595" cy="13180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bdĺžnik 18"/>
              <p:cNvSpPr/>
              <p:nvPr/>
            </p:nvSpPr>
            <p:spPr>
              <a:xfrm>
                <a:off x="377995" y="2745158"/>
                <a:ext cx="7132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LHE</a:t>
                </a:r>
                <a:endParaRPr lang="sk-SK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21" name="Skupina 20"/>
            <p:cNvGrpSpPr/>
            <p:nvPr/>
          </p:nvGrpSpPr>
          <p:grpSpPr>
            <a:xfrm>
              <a:off x="104972" y="1218280"/>
              <a:ext cx="782595" cy="412889"/>
              <a:chOff x="333572" y="1597663"/>
              <a:chExt cx="782595" cy="412889"/>
            </a:xfrm>
          </p:grpSpPr>
          <p:sp>
            <p:nvSpPr>
              <p:cNvPr id="17" name="Šípka doprava 16"/>
              <p:cNvSpPr/>
              <p:nvPr/>
            </p:nvSpPr>
            <p:spPr>
              <a:xfrm>
                <a:off x="333572" y="1878747"/>
                <a:ext cx="782595" cy="13180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bdĺžnik 19"/>
              <p:cNvSpPr/>
              <p:nvPr/>
            </p:nvSpPr>
            <p:spPr>
              <a:xfrm>
                <a:off x="357178" y="1597663"/>
                <a:ext cx="7132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PSL</a:t>
                </a:r>
                <a:endParaRPr lang="sk-SK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30" name="Skupina 29"/>
            <p:cNvGrpSpPr/>
            <p:nvPr/>
          </p:nvGrpSpPr>
          <p:grpSpPr>
            <a:xfrm>
              <a:off x="285710" y="1621831"/>
              <a:ext cx="1063789" cy="410369"/>
              <a:chOff x="272100" y="1736429"/>
              <a:chExt cx="1063789" cy="410369"/>
            </a:xfrm>
          </p:grpSpPr>
          <p:sp>
            <p:nvSpPr>
              <p:cNvPr id="28" name="Šípka doprava 27"/>
              <p:cNvSpPr/>
              <p:nvPr/>
            </p:nvSpPr>
            <p:spPr>
              <a:xfrm>
                <a:off x="335324" y="2014993"/>
                <a:ext cx="782595" cy="13180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bdĺžnik 28"/>
              <p:cNvSpPr/>
              <p:nvPr/>
            </p:nvSpPr>
            <p:spPr>
              <a:xfrm>
                <a:off x="272100" y="1736429"/>
                <a:ext cx="106378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ochrana</a:t>
                </a:r>
                <a:endParaRPr lang="sk-SK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9474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Poradenská činnosť OLH</a:t>
            </a: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6</a:t>
            </a:fld>
            <a:endParaRPr lang="sk-SK"/>
          </a:p>
        </p:txBody>
      </p:sp>
      <p:pic>
        <p:nvPicPr>
          <p:cNvPr id="22" name="Picture 3" descr="chart118124850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7879" y="126227"/>
            <a:ext cx="3958660" cy="6664410"/>
          </a:xfrm>
          <a:prstGeom prst="rect">
            <a:avLst/>
          </a:prstGeom>
        </p:spPr>
      </p:pic>
      <p:grpSp>
        <p:nvGrpSpPr>
          <p:cNvPr id="27" name="Skupina 26"/>
          <p:cNvGrpSpPr/>
          <p:nvPr/>
        </p:nvGrpSpPr>
        <p:grpSpPr>
          <a:xfrm>
            <a:off x="688457" y="1242024"/>
            <a:ext cx="6901954" cy="2884155"/>
            <a:chOff x="47026" y="1382497"/>
            <a:chExt cx="7621047" cy="3066847"/>
          </a:xfrm>
        </p:grpSpPr>
        <p:pic>
          <p:nvPicPr>
            <p:cNvPr id="23" name="Picture 3" descr="chart1181231140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026" y="1690687"/>
              <a:ext cx="4096605" cy="2758657"/>
            </a:xfrm>
            <a:prstGeom prst="rect">
              <a:avLst/>
            </a:prstGeom>
          </p:spPr>
        </p:pic>
        <p:sp>
          <p:nvSpPr>
            <p:cNvPr id="24" name="Obdĺžnik 23"/>
            <p:cNvSpPr/>
            <p:nvPr/>
          </p:nvSpPr>
          <p:spPr>
            <a:xfrm>
              <a:off x="3004933" y="1382497"/>
              <a:ext cx="157863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dirty="0" err="1"/>
                <a:t>zdroje</a:t>
              </a:r>
              <a:r>
                <a:rPr lang="en-GB" sz="1600" dirty="0"/>
                <a:t> </a:t>
              </a:r>
              <a:r>
                <a:rPr lang="en-GB" sz="1600" dirty="0" err="1" smtClean="0"/>
                <a:t>informácií</a:t>
              </a:r>
              <a:endParaRPr lang="en-GB" sz="1600" dirty="0"/>
            </a:p>
          </p:txBody>
        </p:sp>
        <p:pic>
          <p:nvPicPr>
            <p:cNvPr id="26" name="Picture 3" descr="chart704394370.png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3718410" y="1690688"/>
              <a:ext cx="3949663" cy="2758656"/>
            </a:xfrm>
            <a:prstGeom prst="rect">
              <a:avLst/>
            </a:prstGeom>
          </p:spPr>
        </p:pic>
      </p:grpSp>
      <p:grpSp>
        <p:nvGrpSpPr>
          <p:cNvPr id="31" name="Skupina 30"/>
          <p:cNvGrpSpPr/>
          <p:nvPr/>
        </p:nvGrpSpPr>
        <p:grpSpPr>
          <a:xfrm>
            <a:off x="622554" y="4589687"/>
            <a:ext cx="6975091" cy="1831607"/>
            <a:chOff x="622554" y="4589687"/>
            <a:chExt cx="6975091" cy="1831607"/>
          </a:xfrm>
        </p:grpSpPr>
        <p:grpSp>
          <p:nvGrpSpPr>
            <p:cNvPr id="25" name="Skupina 24"/>
            <p:cNvGrpSpPr/>
            <p:nvPr/>
          </p:nvGrpSpPr>
          <p:grpSpPr>
            <a:xfrm>
              <a:off x="4351151" y="4589687"/>
              <a:ext cx="3246494" cy="1831607"/>
              <a:chOff x="345204" y="4524743"/>
              <a:chExt cx="3246494" cy="1831607"/>
            </a:xfrm>
          </p:grpSpPr>
          <p:pic>
            <p:nvPicPr>
              <p:cNvPr id="21" name="Picture 3" descr="chart708592830.png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204" y="4593905"/>
                <a:ext cx="2991120" cy="1762445"/>
              </a:xfrm>
              <a:prstGeom prst="rect">
                <a:avLst/>
              </a:prstGeom>
            </p:spPr>
          </p:pic>
          <p:sp>
            <p:nvSpPr>
              <p:cNvPr id="14" name="Obdĺžnik 13"/>
              <p:cNvSpPr/>
              <p:nvPr/>
            </p:nvSpPr>
            <p:spPr>
              <a:xfrm>
                <a:off x="813966" y="4524743"/>
                <a:ext cx="2777732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sz="1600" dirty="0" smtClean="0"/>
                  <a:t> čas venovaný poradenstvu</a:t>
                </a:r>
                <a:endParaRPr lang="sk-SK" sz="1600" u="sng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28" name="Obdĺžnik 27"/>
            <p:cNvSpPr/>
            <p:nvPr/>
          </p:nvSpPr>
          <p:spPr>
            <a:xfrm>
              <a:off x="622554" y="4852048"/>
              <a:ext cx="3941985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k-SK" dirty="0" smtClean="0">
                  <a:solidFill>
                    <a:schemeClr val="accent6">
                      <a:lumMod val="75000"/>
                    </a:schemeClr>
                  </a:solidFill>
                </a:rPr>
                <a:t>69 %  OLH vyhľadáva informácie aktívne </a:t>
              </a:r>
            </a:p>
            <a:p>
              <a:r>
                <a:rPr lang="sk-SK" dirty="0" smtClean="0">
                  <a:solidFill>
                    <a:schemeClr val="accent6">
                      <a:lumMod val="75000"/>
                    </a:schemeClr>
                  </a:solidFill>
                </a:rPr>
                <a:t>47 % </a:t>
              </a:r>
              <a:r>
                <a:rPr lang="sk-SK" dirty="0">
                  <a:solidFill>
                    <a:schemeClr val="accent6">
                      <a:lumMod val="75000"/>
                    </a:schemeClr>
                  </a:solidFill>
                </a:rPr>
                <a:t>radí </a:t>
              </a:r>
              <a:r>
                <a:rPr lang="sk-SK" dirty="0" smtClean="0">
                  <a:solidFill>
                    <a:schemeClr val="accent6">
                      <a:lumMod val="75000"/>
                    </a:schemeClr>
                  </a:solidFill>
                </a:rPr>
                <a:t>na </a:t>
              </a:r>
              <a:r>
                <a:rPr lang="sk-SK" dirty="0">
                  <a:solidFill>
                    <a:schemeClr val="accent6">
                      <a:lumMod val="75000"/>
                    </a:schemeClr>
                  </a:solidFill>
                </a:rPr>
                <a:t>základe otázok majiteľov </a:t>
              </a:r>
              <a:endParaRPr lang="sk-SK" dirty="0" smtClean="0">
                <a:solidFill>
                  <a:schemeClr val="accent6">
                    <a:lumMod val="75000"/>
                  </a:schemeClr>
                </a:solidFill>
              </a:endParaRPr>
            </a:p>
            <a:p>
              <a:r>
                <a:rPr lang="sk-SK" dirty="0" smtClean="0">
                  <a:solidFill>
                    <a:schemeClr val="accent6">
                      <a:lumMod val="75000"/>
                    </a:schemeClr>
                  </a:solidFill>
                </a:rPr>
                <a:t>23 % </a:t>
              </a:r>
              <a:r>
                <a:rPr lang="sk-SK" dirty="0">
                  <a:solidFill>
                    <a:schemeClr val="accent6">
                      <a:lumMod val="75000"/>
                    </a:schemeClr>
                  </a:solidFill>
                </a:rPr>
                <a:t>radí </a:t>
              </a:r>
              <a:r>
                <a:rPr lang="sk-SK" dirty="0" smtClean="0">
                  <a:solidFill>
                    <a:schemeClr val="accent6">
                      <a:lumMod val="75000"/>
                    </a:schemeClr>
                  </a:solidFill>
                </a:rPr>
                <a:t>z</a:t>
              </a:r>
              <a:r>
                <a:rPr lang="sk-SK" dirty="0">
                  <a:solidFill>
                    <a:schemeClr val="accent6">
                      <a:lumMod val="75000"/>
                    </a:schemeClr>
                  </a:solidFill>
                </a:rPr>
                <a:t> vlastnej </a:t>
              </a:r>
              <a:r>
                <a:rPr lang="sk-SK" dirty="0" smtClean="0">
                  <a:solidFill>
                    <a:schemeClr val="accent6">
                      <a:lumMod val="75000"/>
                    </a:schemeClr>
                  </a:solidFill>
                </a:rPr>
                <a:t>iniciatívy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30" name="Obdĺžnik 29"/>
          <p:cNvSpPr/>
          <p:nvPr/>
        </p:nvSpPr>
        <p:spPr>
          <a:xfrm>
            <a:off x="622554" y="4012518"/>
            <a:ext cx="72363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95 %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obhospodarovateľov z prieskumu tvrdí, že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OLH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je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ochotný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poradiť pri problémoch s 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obhospodarovaním ich lesného majetku</a:t>
            </a:r>
            <a:endParaRPr lang="sk-SK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37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Poradenská činnosť OLH - hodnotenie</a:t>
            </a: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7</a:t>
            </a:fld>
            <a:endParaRPr lang="sk-SK"/>
          </a:p>
        </p:txBody>
      </p:sp>
      <p:sp>
        <p:nvSpPr>
          <p:cNvPr id="4" name="Obdĺžnik 3"/>
          <p:cNvSpPr/>
          <p:nvPr/>
        </p:nvSpPr>
        <p:spPr>
          <a:xfrm>
            <a:off x="1745609" y="1377753"/>
            <a:ext cx="41456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/>
              <a:t>Má</a:t>
            </a:r>
            <a:r>
              <a:rPr lang="en-GB" dirty="0"/>
              <a:t> OLH </a:t>
            </a:r>
            <a:r>
              <a:rPr lang="en-GB" dirty="0" err="1"/>
              <a:t>dostatok</a:t>
            </a:r>
            <a:r>
              <a:rPr lang="en-GB" dirty="0"/>
              <a:t> </a:t>
            </a:r>
            <a:r>
              <a:rPr lang="en-GB" dirty="0" err="1"/>
              <a:t>informácií</a:t>
            </a:r>
            <a:r>
              <a:rPr lang="en-GB" dirty="0"/>
              <a:t> </a:t>
            </a:r>
            <a:r>
              <a:rPr lang="en-GB" dirty="0" err="1"/>
              <a:t>poradiť</a:t>
            </a:r>
            <a:r>
              <a:rPr lang="en-GB" dirty="0"/>
              <a:t> </a:t>
            </a:r>
            <a:r>
              <a:rPr lang="en-GB" dirty="0" err="1"/>
              <a:t>vám</a:t>
            </a:r>
            <a:r>
              <a:rPr lang="en-GB" dirty="0"/>
              <a:t> 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5" name="Obdĺžnik 4"/>
          <p:cNvSpPr/>
          <p:nvPr/>
        </p:nvSpPr>
        <p:spPr>
          <a:xfrm>
            <a:off x="1738519" y="3713556"/>
            <a:ext cx="3900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Má OLH dostatok času na poradenstvo?</a:t>
            </a:r>
            <a:endParaRPr lang="en-GB" dirty="0"/>
          </a:p>
        </p:txBody>
      </p:sp>
      <p:pic>
        <p:nvPicPr>
          <p:cNvPr id="29" name="Picture 3" descr="chart118126135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9719" y="4231709"/>
            <a:ext cx="4808173" cy="2023642"/>
          </a:xfrm>
          <a:prstGeom prst="rect">
            <a:avLst/>
          </a:prstGeom>
        </p:spPr>
      </p:pic>
      <p:grpSp>
        <p:nvGrpSpPr>
          <p:cNvPr id="13" name="Skupina 12"/>
          <p:cNvGrpSpPr/>
          <p:nvPr/>
        </p:nvGrpSpPr>
        <p:grpSpPr>
          <a:xfrm>
            <a:off x="4961845" y="1761856"/>
            <a:ext cx="3711812" cy="1562211"/>
            <a:chOff x="4961845" y="1761856"/>
            <a:chExt cx="3711812" cy="1562211"/>
          </a:xfrm>
        </p:grpSpPr>
        <p:pic>
          <p:nvPicPr>
            <p:cNvPr id="32" name="Picture 3" descr="chart1181263360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61845" y="1761856"/>
              <a:ext cx="3711812" cy="1562211"/>
            </a:xfrm>
            <a:prstGeom prst="rect">
              <a:avLst/>
            </a:prstGeom>
          </p:spPr>
        </p:pic>
        <p:sp>
          <p:nvSpPr>
            <p:cNvPr id="6" name="Obdĺžnik 5"/>
            <p:cNvSpPr/>
            <p:nvPr/>
          </p:nvSpPr>
          <p:spPr>
            <a:xfrm>
              <a:off x="6650419" y="2680290"/>
              <a:ext cx="17153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dirty="0"/>
                <a:t>aj z iných </a:t>
              </a:r>
              <a:r>
                <a:rPr lang="pl-PL" dirty="0" smtClean="0"/>
                <a:t>oblastí</a:t>
              </a:r>
              <a:endParaRPr lang="en-GB" dirty="0"/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1213629" y="1807376"/>
            <a:ext cx="3748216" cy="1690493"/>
            <a:chOff x="1213629" y="1807376"/>
            <a:chExt cx="3748216" cy="1690493"/>
          </a:xfrm>
        </p:grpSpPr>
        <p:pic>
          <p:nvPicPr>
            <p:cNvPr id="19" name="Picture 3" descr="chart1181262210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213629" y="1807376"/>
              <a:ext cx="3748216" cy="1690493"/>
            </a:xfrm>
            <a:prstGeom prst="rect">
              <a:avLst/>
            </a:prstGeom>
          </p:spPr>
        </p:pic>
        <p:sp>
          <p:nvSpPr>
            <p:cNvPr id="33" name="Obdĺžnik 32"/>
            <p:cNvSpPr/>
            <p:nvPr/>
          </p:nvSpPr>
          <p:spPr>
            <a:xfrm>
              <a:off x="3114665" y="2792638"/>
              <a:ext cx="11478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dirty="0" smtClean="0"/>
                <a:t>z lesníctva</a:t>
              </a:r>
              <a:endParaRPr lang="en-GB" dirty="0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6536129" y="3254445"/>
            <a:ext cx="4972131" cy="3000906"/>
            <a:chOff x="6536129" y="3254445"/>
            <a:chExt cx="4972131" cy="3000906"/>
          </a:xfrm>
        </p:grpSpPr>
        <p:pic>
          <p:nvPicPr>
            <p:cNvPr id="17" name="Picture 3" descr="chart1181260210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36129" y="3254445"/>
              <a:ext cx="4817671" cy="3000906"/>
            </a:xfrm>
            <a:prstGeom prst="rect">
              <a:avLst/>
            </a:prstGeom>
          </p:spPr>
        </p:pic>
        <p:grpSp>
          <p:nvGrpSpPr>
            <p:cNvPr id="11" name="Skupina 10"/>
            <p:cNvGrpSpPr/>
            <p:nvPr/>
          </p:nvGrpSpPr>
          <p:grpSpPr>
            <a:xfrm>
              <a:off x="8822725" y="3415491"/>
              <a:ext cx="2685535" cy="984898"/>
              <a:chOff x="8822725" y="3415491"/>
              <a:chExt cx="2685535" cy="984898"/>
            </a:xfrm>
          </p:grpSpPr>
          <p:sp>
            <p:nvSpPr>
              <p:cNvPr id="7" name="BlokTextu 6"/>
              <p:cNvSpPr txBox="1"/>
              <p:nvPr/>
            </p:nvSpPr>
            <p:spPr>
              <a:xfrm>
                <a:off x="8822725" y="3415491"/>
                <a:ext cx="26855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/>
                  <a:t>vo všetkých oblastiach</a:t>
                </a:r>
                <a:endParaRPr lang="en-GB" dirty="0"/>
              </a:p>
            </p:txBody>
          </p:sp>
          <p:sp>
            <p:nvSpPr>
              <p:cNvPr id="34" name="BlokTextu 33"/>
              <p:cNvSpPr txBox="1"/>
              <p:nvPr/>
            </p:nvSpPr>
            <p:spPr>
              <a:xfrm>
                <a:off x="9506466" y="4031057"/>
                <a:ext cx="15322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/>
                  <a:t>v lesníctve</a:t>
                </a:r>
                <a:endParaRPr lang="en-GB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888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/>
        </p:nvGrpSpPr>
        <p:grpSpPr>
          <a:xfrm>
            <a:off x="5141905" y="1177586"/>
            <a:ext cx="5388428" cy="2660969"/>
            <a:chOff x="5792694" y="3844180"/>
            <a:chExt cx="5388428" cy="2660969"/>
          </a:xfrm>
        </p:grpSpPr>
        <p:pic>
          <p:nvPicPr>
            <p:cNvPr id="26" name="Picture 3" descr="chart1181270070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92694" y="4237292"/>
              <a:ext cx="5388428" cy="2267857"/>
            </a:xfrm>
            <a:prstGeom prst="rect">
              <a:avLst/>
            </a:prstGeom>
          </p:spPr>
        </p:pic>
        <p:sp>
          <p:nvSpPr>
            <p:cNvPr id="21" name="Obdĺžnik 20"/>
            <p:cNvSpPr/>
            <p:nvPr/>
          </p:nvSpPr>
          <p:spPr>
            <a:xfrm>
              <a:off x="6826960" y="3844180"/>
              <a:ext cx="435416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dirty="0"/>
                <a:t>Je </a:t>
              </a:r>
              <a:r>
                <a:rPr lang="en-GB" dirty="0" err="1"/>
                <a:t>využívanie</a:t>
              </a:r>
              <a:r>
                <a:rPr lang="en-GB" dirty="0"/>
                <a:t> </a:t>
              </a:r>
              <a:r>
                <a:rPr lang="en-GB" dirty="0" err="1"/>
                <a:t>iných</a:t>
              </a:r>
              <a:r>
                <a:rPr lang="en-GB" dirty="0"/>
                <a:t> </a:t>
              </a:r>
              <a:r>
                <a:rPr lang="en-GB" dirty="0" err="1"/>
                <a:t>poradenských</a:t>
              </a:r>
              <a:r>
                <a:rPr lang="en-GB" dirty="0"/>
                <a:t> </a:t>
              </a:r>
              <a:r>
                <a:rPr lang="en-GB" dirty="0" err="1"/>
                <a:t>služieb</a:t>
              </a:r>
              <a:r>
                <a:rPr lang="en-GB" dirty="0"/>
                <a:t> pre </a:t>
              </a:r>
              <a:r>
                <a:rPr lang="en-GB" dirty="0" err="1"/>
                <a:t>vás</a:t>
              </a:r>
              <a:r>
                <a:rPr lang="en-GB" dirty="0"/>
                <a:t> </a:t>
              </a:r>
              <a:r>
                <a:rPr lang="en-GB" dirty="0" err="1"/>
                <a:t>finančne</a:t>
              </a:r>
              <a:r>
                <a:rPr lang="en-GB" dirty="0"/>
                <a:t> </a:t>
              </a:r>
              <a:r>
                <a:rPr lang="en-GB" dirty="0" err="1"/>
                <a:t>nákladné</a:t>
              </a:r>
              <a:r>
                <a:rPr lang="en-GB" dirty="0"/>
                <a:t>?</a:t>
              </a:r>
            </a:p>
          </p:txBody>
        </p:sp>
      </p:grpSp>
      <p:pic>
        <p:nvPicPr>
          <p:cNvPr id="10" name="Obrázok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Poradenská činnosť OLH - náklady</a:t>
            </a: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8</a:t>
            </a:fld>
            <a:endParaRPr lang="sk-SK"/>
          </a:p>
        </p:txBody>
      </p:sp>
      <p:grpSp>
        <p:nvGrpSpPr>
          <p:cNvPr id="14" name="Skupina 13"/>
          <p:cNvGrpSpPr/>
          <p:nvPr/>
        </p:nvGrpSpPr>
        <p:grpSpPr>
          <a:xfrm>
            <a:off x="464652" y="4046070"/>
            <a:ext cx="5567661" cy="2267857"/>
            <a:chOff x="1049658" y="1498491"/>
            <a:chExt cx="5567661" cy="2267857"/>
          </a:xfrm>
        </p:grpSpPr>
        <p:pic>
          <p:nvPicPr>
            <p:cNvPr id="20" name="Picture 3" descr="chart1181264750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49658" y="1498491"/>
              <a:ext cx="5388428" cy="2267857"/>
            </a:xfrm>
            <a:prstGeom prst="rect">
              <a:avLst/>
            </a:prstGeom>
          </p:spPr>
        </p:pic>
        <p:sp>
          <p:nvSpPr>
            <p:cNvPr id="3" name="Obdĺžnik 2"/>
            <p:cNvSpPr/>
            <p:nvPr/>
          </p:nvSpPr>
          <p:spPr>
            <a:xfrm>
              <a:off x="2411687" y="1600694"/>
              <a:ext cx="4205632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dirty="0" err="1"/>
                <a:t>Platíte</a:t>
              </a:r>
              <a:r>
                <a:rPr lang="en-GB" dirty="0"/>
                <a:t> </a:t>
              </a:r>
              <a:r>
                <a:rPr lang="en-GB" dirty="0" err="1"/>
                <a:t>za</a:t>
              </a:r>
              <a:r>
                <a:rPr lang="en-GB" dirty="0"/>
                <a:t> </a:t>
              </a:r>
              <a:r>
                <a:rPr lang="en-GB" dirty="0" err="1"/>
                <a:t>poradenstvo</a:t>
              </a:r>
              <a:r>
                <a:rPr lang="en-GB" dirty="0"/>
                <a:t> OLH, </a:t>
              </a:r>
              <a:r>
                <a:rPr lang="en-GB" dirty="0" err="1"/>
                <a:t>ktoré</a:t>
              </a:r>
              <a:r>
                <a:rPr lang="en-GB" dirty="0"/>
                <a:t> </a:t>
              </a:r>
              <a:r>
                <a:rPr lang="en-GB" dirty="0" err="1"/>
                <a:t>vám</a:t>
              </a:r>
              <a:r>
                <a:rPr lang="en-GB" dirty="0"/>
                <a:t> </a:t>
              </a:r>
              <a:r>
                <a:rPr lang="en-GB" dirty="0" err="1"/>
                <a:t>poskytne</a:t>
              </a:r>
              <a:r>
                <a:rPr lang="en-GB" dirty="0"/>
                <a:t> </a:t>
              </a:r>
              <a:r>
                <a:rPr lang="en-GB" dirty="0" err="1"/>
                <a:t>nad</a:t>
              </a:r>
              <a:r>
                <a:rPr lang="en-GB" dirty="0"/>
                <a:t> </a:t>
              </a:r>
              <a:r>
                <a:rPr lang="en-GB" dirty="0" err="1"/>
                <a:t>rámec</a:t>
              </a:r>
              <a:r>
                <a:rPr lang="en-GB" dirty="0"/>
                <a:t> </a:t>
              </a:r>
              <a:r>
                <a:rPr lang="en-GB" dirty="0" err="1"/>
                <a:t>svojich</a:t>
              </a:r>
              <a:r>
                <a:rPr lang="en-GB" dirty="0"/>
                <a:t> </a:t>
              </a:r>
              <a:r>
                <a:rPr lang="en-GB" dirty="0" err="1"/>
                <a:t>zákonných</a:t>
              </a:r>
              <a:r>
                <a:rPr lang="en-GB" dirty="0"/>
                <a:t> </a:t>
              </a:r>
              <a:r>
                <a:rPr lang="en-GB" dirty="0" err="1"/>
                <a:t>povinností</a:t>
              </a:r>
              <a:r>
                <a:rPr lang="en-GB" dirty="0"/>
                <a:t> </a:t>
              </a:r>
              <a:r>
                <a:rPr lang="en-GB" dirty="0" err="1"/>
                <a:t>osobitne</a:t>
              </a:r>
              <a:r>
                <a:rPr lang="en-GB" dirty="0"/>
                <a:t>?</a:t>
              </a:r>
            </a:p>
          </p:txBody>
        </p:sp>
      </p:grpSp>
      <p:grpSp>
        <p:nvGrpSpPr>
          <p:cNvPr id="18" name="Skupina 17"/>
          <p:cNvGrpSpPr/>
          <p:nvPr/>
        </p:nvGrpSpPr>
        <p:grpSpPr>
          <a:xfrm>
            <a:off x="452190" y="1392588"/>
            <a:ext cx="5514340" cy="2445967"/>
            <a:chOff x="1102979" y="4097398"/>
            <a:chExt cx="5514340" cy="2445967"/>
          </a:xfrm>
        </p:grpSpPr>
        <p:pic>
          <p:nvPicPr>
            <p:cNvPr id="23" name="Picture 3" descr="chart1181268850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02979" y="4275508"/>
              <a:ext cx="5388428" cy="2267857"/>
            </a:xfrm>
            <a:prstGeom prst="rect">
              <a:avLst/>
            </a:prstGeom>
          </p:spPr>
        </p:pic>
        <p:sp>
          <p:nvSpPr>
            <p:cNvPr id="16" name="Obdĺžnik 15"/>
            <p:cNvSpPr/>
            <p:nvPr/>
          </p:nvSpPr>
          <p:spPr>
            <a:xfrm>
              <a:off x="2148076" y="4097398"/>
              <a:ext cx="446924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dirty="0" err="1"/>
                <a:t>Využívate</a:t>
              </a:r>
              <a:r>
                <a:rPr lang="en-GB" dirty="0"/>
                <a:t> </a:t>
              </a:r>
              <a:r>
                <a:rPr lang="en-GB" dirty="0" err="1"/>
                <a:t>iné</a:t>
              </a:r>
              <a:r>
                <a:rPr lang="en-GB" dirty="0"/>
                <a:t> </a:t>
              </a:r>
              <a:r>
                <a:rPr lang="en-GB" dirty="0" err="1"/>
                <a:t>poradenské</a:t>
              </a:r>
              <a:r>
                <a:rPr lang="en-GB" dirty="0"/>
                <a:t> </a:t>
              </a:r>
              <a:r>
                <a:rPr lang="en-GB" dirty="0" err="1"/>
                <a:t>služby</a:t>
              </a:r>
              <a:r>
                <a:rPr lang="en-GB" dirty="0"/>
                <a:t> </a:t>
              </a:r>
              <a:r>
                <a:rPr lang="en-GB" dirty="0" err="1"/>
                <a:t>mimo</a:t>
              </a:r>
              <a:r>
                <a:rPr lang="en-GB" dirty="0"/>
                <a:t> </a:t>
              </a:r>
              <a:r>
                <a:rPr lang="en-GB" dirty="0" smtClean="0"/>
                <a:t>OLH?</a:t>
              </a:r>
              <a:endParaRPr lang="en-GB" dirty="0"/>
            </a:p>
          </p:txBody>
        </p:sp>
      </p:grpSp>
      <p:pic>
        <p:nvPicPr>
          <p:cNvPr id="30" name="Picture 3" descr="chart1181271570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16386" y="3756246"/>
            <a:ext cx="5388428" cy="2630714"/>
          </a:xfrm>
          <a:prstGeom prst="rect">
            <a:avLst/>
          </a:prstGeom>
        </p:spPr>
      </p:pic>
      <p:sp>
        <p:nvSpPr>
          <p:cNvPr id="24" name="Obdĺžnik 23"/>
          <p:cNvSpPr/>
          <p:nvPr/>
        </p:nvSpPr>
        <p:spPr>
          <a:xfrm>
            <a:off x="7005869" y="3921460"/>
            <a:ext cx="46582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OLH </a:t>
            </a:r>
            <a:r>
              <a:rPr lang="sk-SK" dirty="0" smtClean="0"/>
              <a:t>by si zabezpečovali aj keby nebol zo zákona</a:t>
            </a:r>
            <a:endParaRPr lang="en-GB" dirty="0"/>
          </a:p>
        </p:txBody>
      </p:sp>
      <p:sp>
        <p:nvSpPr>
          <p:cNvPr id="31" name="Obdĺžnik 30"/>
          <p:cNvSpPr/>
          <p:nvPr/>
        </p:nvSpPr>
        <p:spPr>
          <a:xfrm>
            <a:off x="7780431" y="4628201"/>
            <a:ext cx="17347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OLH </a:t>
            </a:r>
            <a:r>
              <a:rPr lang="sk-SK" dirty="0" smtClean="0"/>
              <a:t>by zvažovali</a:t>
            </a:r>
            <a:endParaRPr lang="en-GB" dirty="0"/>
          </a:p>
        </p:txBody>
      </p:sp>
      <p:sp>
        <p:nvSpPr>
          <p:cNvPr id="35" name="Obdĺžnik 34"/>
          <p:cNvSpPr/>
          <p:nvPr/>
        </p:nvSpPr>
        <p:spPr>
          <a:xfrm>
            <a:off x="7309323" y="5390873"/>
            <a:ext cx="1688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OLH </a:t>
            </a:r>
            <a:r>
              <a:rPr lang="sk-SK" dirty="0" smtClean="0"/>
              <a:t>je zbytočný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71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1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Problémy poradenstva OLH</a:t>
            </a:r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2704563" y="6356350"/>
            <a:ext cx="5448837" cy="365125"/>
          </a:xfrm>
        </p:spPr>
        <p:txBody>
          <a:bodyPr/>
          <a:lstStyle/>
          <a:p>
            <a:r>
              <a:rPr lang="sk-SK" dirty="0"/>
              <a:t>Aktuálne otázky ekonomiky a politiky LH SR 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9</a:t>
            </a:fld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979853" y="1810436"/>
            <a:ext cx="7670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 smtClean="0"/>
              <a:t> 83 % n</a:t>
            </a:r>
            <a:r>
              <a:rPr lang="en-GB" dirty="0" err="1" smtClean="0"/>
              <a:t>edostatočn</a:t>
            </a:r>
            <a:r>
              <a:rPr lang="sk-SK" dirty="0" smtClean="0"/>
              <a:t>á</a:t>
            </a:r>
            <a:r>
              <a:rPr lang="en-GB" dirty="0" smtClean="0"/>
              <a:t> </a:t>
            </a:r>
            <a:r>
              <a:rPr lang="en-GB" dirty="0" err="1" smtClean="0"/>
              <a:t>finančná</a:t>
            </a:r>
            <a:r>
              <a:rPr lang="en-GB" dirty="0" smtClean="0"/>
              <a:t> </a:t>
            </a:r>
            <a:r>
              <a:rPr lang="en-GB" dirty="0" err="1"/>
              <a:t>podpora</a:t>
            </a:r>
            <a:r>
              <a:rPr lang="en-GB" dirty="0"/>
              <a:t> </a:t>
            </a:r>
            <a:r>
              <a:rPr lang="en-GB" dirty="0" err="1"/>
              <a:t>poradenských</a:t>
            </a:r>
            <a:r>
              <a:rPr lang="en-GB" dirty="0"/>
              <a:t> </a:t>
            </a:r>
            <a:r>
              <a:rPr lang="en-GB" dirty="0" err="1"/>
              <a:t>služieb</a:t>
            </a:r>
            <a:r>
              <a:rPr lang="en-GB" dirty="0"/>
              <a:t> OLH zo </a:t>
            </a:r>
            <a:r>
              <a:rPr lang="en-GB" dirty="0" err="1"/>
              <a:t>strany</a:t>
            </a:r>
            <a:r>
              <a:rPr lang="en-GB" dirty="0"/>
              <a:t> </a:t>
            </a:r>
            <a:r>
              <a:rPr lang="en-GB" dirty="0" err="1"/>
              <a:t>štátu</a:t>
            </a:r>
            <a:endParaRPr lang="en-GB" dirty="0"/>
          </a:p>
        </p:txBody>
      </p:sp>
      <p:sp>
        <p:nvSpPr>
          <p:cNvPr id="4" name="Obdĺžnik 3"/>
          <p:cNvSpPr/>
          <p:nvPr/>
        </p:nvSpPr>
        <p:spPr>
          <a:xfrm>
            <a:off x="1055688" y="2274432"/>
            <a:ext cx="107012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81 % n</a:t>
            </a:r>
            <a:r>
              <a:rPr lang="en-GB" dirty="0" err="1" smtClean="0"/>
              <a:t>edostatočné</a:t>
            </a:r>
            <a:r>
              <a:rPr lang="en-GB" dirty="0" smtClean="0"/>
              <a:t> </a:t>
            </a:r>
            <a:r>
              <a:rPr lang="en-GB" dirty="0" err="1"/>
              <a:t>finančné</a:t>
            </a:r>
            <a:r>
              <a:rPr lang="en-GB" dirty="0"/>
              <a:t> </a:t>
            </a:r>
            <a:r>
              <a:rPr lang="en-GB" dirty="0" err="1"/>
              <a:t>ohodnotenie</a:t>
            </a:r>
            <a:r>
              <a:rPr lang="en-GB" dirty="0"/>
              <a:t> </a:t>
            </a:r>
            <a:r>
              <a:rPr lang="en-GB" dirty="0" err="1"/>
              <a:t>práce</a:t>
            </a:r>
            <a:r>
              <a:rPr lang="en-GB" dirty="0"/>
              <a:t> OLH pre </a:t>
            </a:r>
            <a:r>
              <a:rPr lang="en-GB" dirty="0" err="1"/>
              <a:t>realizáciu</a:t>
            </a:r>
            <a:r>
              <a:rPr lang="en-GB" dirty="0"/>
              <a:t> </a:t>
            </a:r>
            <a:r>
              <a:rPr lang="en-GB" dirty="0" err="1"/>
              <a:t>poradenstva</a:t>
            </a:r>
            <a:r>
              <a:rPr lang="en-GB" dirty="0"/>
              <a:t> </a:t>
            </a:r>
            <a:r>
              <a:rPr lang="en-GB" dirty="0" err="1"/>
              <a:t>nad</a:t>
            </a:r>
            <a:r>
              <a:rPr lang="en-GB" dirty="0"/>
              <a:t> </a:t>
            </a:r>
            <a:r>
              <a:rPr lang="en-GB" dirty="0" err="1"/>
              <a:t>rámec</a:t>
            </a:r>
            <a:r>
              <a:rPr lang="en-GB" dirty="0"/>
              <a:t> </a:t>
            </a:r>
            <a:r>
              <a:rPr lang="en-GB" dirty="0" err="1"/>
              <a:t>zákonných</a:t>
            </a:r>
            <a:r>
              <a:rPr lang="en-GB" dirty="0"/>
              <a:t> </a:t>
            </a:r>
            <a:r>
              <a:rPr lang="en-GB" dirty="0" err="1"/>
              <a:t>povinností</a:t>
            </a:r>
            <a:r>
              <a:rPr lang="en-GB" dirty="0"/>
              <a:t> OLH</a:t>
            </a:r>
          </a:p>
        </p:txBody>
      </p:sp>
      <p:sp>
        <p:nvSpPr>
          <p:cNvPr id="5" name="Obdĺžnik 4"/>
          <p:cNvSpPr/>
          <p:nvPr/>
        </p:nvSpPr>
        <p:spPr>
          <a:xfrm>
            <a:off x="1005957" y="4430026"/>
            <a:ext cx="76447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 47 % n</a:t>
            </a:r>
            <a:r>
              <a:rPr lang="en-GB" dirty="0" err="1" smtClean="0"/>
              <a:t>edostatočná</a:t>
            </a:r>
            <a:r>
              <a:rPr lang="en-GB" dirty="0" smtClean="0"/>
              <a:t> </a:t>
            </a:r>
            <a:r>
              <a:rPr lang="en-GB" dirty="0" err="1"/>
              <a:t>informačná</a:t>
            </a:r>
            <a:r>
              <a:rPr lang="en-GB" dirty="0"/>
              <a:t> </a:t>
            </a:r>
            <a:r>
              <a:rPr lang="en-GB" dirty="0" err="1"/>
              <a:t>podpora</a:t>
            </a:r>
            <a:r>
              <a:rPr lang="en-GB" dirty="0"/>
              <a:t> OLH zo </a:t>
            </a:r>
            <a:r>
              <a:rPr lang="en-GB" dirty="0" err="1"/>
              <a:t>strany</a:t>
            </a:r>
            <a:r>
              <a:rPr lang="en-GB" dirty="0"/>
              <a:t> </a:t>
            </a:r>
            <a:r>
              <a:rPr lang="en-GB" dirty="0" err="1"/>
              <a:t>štátnej</a:t>
            </a:r>
            <a:r>
              <a:rPr lang="en-GB" dirty="0"/>
              <a:t> </a:t>
            </a:r>
            <a:r>
              <a:rPr lang="en-GB" dirty="0" err="1"/>
              <a:t>správy</a:t>
            </a:r>
            <a:r>
              <a:rPr lang="en-GB" dirty="0"/>
              <a:t> LH</a:t>
            </a:r>
          </a:p>
        </p:txBody>
      </p:sp>
      <p:sp>
        <p:nvSpPr>
          <p:cNvPr id="11" name="Obdĺžnik 10"/>
          <p:cNvSpPr/>
          <p:nvPr/>
        </p:nvSpPr>
        <p:spPr>
          <a:xfrm>
            <a:off x="1055688" y="3867452"/>
            <a:ext cx="7965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55 % n</a:t>
            </a:r>
            <a:r>
              <a:rPr lang="en-GB" dirty="0" err="1" smtClean="0"/>
              <a:t>edostatočné</a:t>
            </a:r>
            <a:r>
              <a:rPr lang="en-GB" dirty="0" smtClean="0"/>
              <a:t> </a:t>
            </a:r>
            <a:r>
              <a:rPr lang="en-GB" dirty="0" err="1"/>
              <a:t>alebo</a:t>
            </a:r>
            <a:r>
              <a:rPr lang="en-GB" dirty="0"/>
              <a:t> </a:t>
            </a:r>
            <a:r>
              <a:rPr lang="en-GB" dirty="0" err="1"/>
              <a:t>chýbajúce</a:t>
            </a:r>
            <a:r>
              <a:rPr lang="en-GB" dirty="0"/>
              <a:t> </a:t>
            </a:r>
            <a:r>
              <a:rPr lang="en-GB" dirty="0" err="1"/>
              <a:t>informácie</a:t>
            </a:r>
            <a:r>
              <a:rPr lang="en-GB" dirty="0"/>
              <a:t> z </a:t>
            </a:r>
            <a:r>
              <a:rPr lang="en-GB" dirty="0" err="1"/>
              <a:t>iných</a:t>
            </a:r>
            <a:r>
              <a:rPr lang="en-GB" dirty="0"/>
              <a:t> </a:t>
            </a:r>
            <a:r>
              <a:rPr lang="en-GB" dirty="0" err="1"/>
              <a:t>oblastí</a:t>
            </a:r>
            <a:r>
              <a:rPr lang="en-GB" dirty="0"/>
              <a:t> </a:t>
            </a:r>
            <a:r>
              <a:rPr lang="en-GB" dirty="0" err="1"/>
              <a:t>mimo</a:t>
            </a:r>
            <a:r>
              <a:rPr lang="en-GB" dirty="0"/>
              <a:t> LH</a:t>
            </a:r>
          </a:p>
        </p:txBody>
      </p:sp>
      <p:sp>
        <p:nvSpPr>
          <p:cNvPr id="12" name="Obdĺžnik 11"/>
          <p:cNvSpPr/>
          <p:nvPr/>
        </p:nvSpPr>
        <p:spPr>
          <a:xfrm>
            <a:off x="1055688" y="3015717"/>
            <a:ext cx="999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56 % s</a:t>
            </a:r>
            <a:r>
              <a:rPr lang="en-GB" dirty="0" err="1" smtClean="0"/>
              <a:t>labá</a:t>
            </a:r>
            <a:r>
              <a:rPr lang="en-GB" dirty="0" smtClean="0"/>
              <a:t> </a:t>
            </a:r>
            <a:r>
              <a:rPr lang="en-GB" dirty="0" err="1"/>
              <a:t>koordinácia</a:t>
            </a:r>
            <a:r>
              <a:rPr lang="en-GB" dirty="0"/>
              <a:t> </a:t>
            </a:r>
            <a:r>
              <a:rPr lang="en-GB" dirty="0" err="1"/>
              <a:t>inštitúcií</a:t>
            </a:r>
            <a:r>
              <a:rPr lang="en-GB" dirty="0"/>
              <a:t> </a:t>
            </a:r>
            <a:r>
              <a:rPr lang="en-GB" dirty="0" err="1"/>
              <a:t>aktívnych</a:t>
            </a:r>
            <a:r>
              <a:rPr lang="en-GB" dirty="0"/>
              <a:t> v </a:t>
            </a:r>
            <a:r>
              <a:rPr lang="en-GB" dirty="0" err="1"/>
              <a:t>rámci</a:t>
            </a:r>
            <a:r>
              <a:rPr lang="en-GB" dirty="0"/>
              <a:t> </a:t>
            </a:r>
            <a:r>
              <a:rPr lang="en-GB" dirty="0" err="1"/>
              <a:t>lesníckeho</a:t>
            </a:r>
            <a:r>
              <a:rPr lang="en-GB" dirty="0"/>
              <a:t> </a:t>
            </a:r>
            <a:r>
              <a:rPr lang="en-GB" dirty="0" err="1"/>
              <a:t>poradenstva</a:t>
            </a:r>
            <a:r>
              <a:rPr lang="en-GB" dirty="0"/>
              <a:t> (</a:t>
            </a:r>
            <a:r>
              <a:rPr lang="en-GB" dirty="0" err="1"/>
              <a:t>štátna</a:t>
            </a:r>
            <a:r>
              <a:rPr lang="en-GB" dirty="0"/>
              <a:t> </a:t>
            </a:r>
            <a:r>
              <a:rPr lang="en-GB" dirty="0" err="1"/>
              <a:t>správa</a:t>
            </a:r>
            <a:r>
              <a:rPr lang="en-GB" dirty="0"/>
              <a:t>, OLH, </a:t>
            </a:r>
            <a:r>
              <a:rPr lang="en-GB" dirty="0" err="1"/>
              <a:t>výskum</a:t>
            </a:r>
            <a:r>
              <a:rPr lang="en-GB" dirty="0"/>
              <a:t>, LOS, </a:t>
            </a:r>
            <a:r>
              <a:rPr lang="en-GB" dirty="0" err="1"/>
              <a:t>združenia</a:t>
            </a:r>
            <a:r>
              <a:rPr lang="en-GB" dirty="0"/>
              <a:t> </a:t>
            </a:r>
            <a:r>
              <a:rPr lang="en-GB" dirty="0" err="1"/>
              <a:t>majiteľov</a:t>
            </a:r>
            <a:r>
              <a:rPr lang="en-GB" dirty="0"/>
              <a:t> a </a:t>
            </a:r>
            <a:r>
              <a:rPr lang="en-GB" dirty="0" err="1" smtClean="0"/>
              <a:t>obhospodarovateľov</a:t>
            </a:r>
            <a:r>
              <a:rPr lang="sk-SK" dirty="0" smtClean="0"/>
              <a:t>)</a:t>
            </a:r>
            <a:endParaRPr lang="en-GB" dirty="0"/>
          </a:p>
        </p:txBody>
      </p:sp>
      <p:sp>
        <p:nvSpPr>
          <p:cNvPr id="13" name="Obdĺžnik 12"/>
          <p:cNvSpPr/>
          <p:nvPr/>
        </p:nvSpPr>
        <p:spPr>
          <a:xfrm>
            <a:off x="1055688" y="4992600"/>
            <a:ext cx="5737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31 % nezáujem </a:t>
            </a:r>
            <a:r>
              <a:rPr lang="pl-PL" dirty="0"/>
              <a:t>o poradenstvo zo strany obhospodarovateľa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88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497</Words>
  <Application>Microsoft Office PowerPoint</Application>
  <PresentationFormat>Širokouhlá</PresentationFormat>
  <Paragraphs>104</Paragraphs>
  <Slides>12</Slides>
  <Notes>12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Motív Office</vt:lpstr>
      <vt:lpstr> Implementačné a evalvačné analýzy nástrojov lesníckej politiky IMPEVALES</vt:lpstr>
      <vt:lpstr>Poradenstvo poskytované OLH</vt:lpstr>
      <vt:lpstr>Respondenti</vt:lpstr>
      <vt:lpstr>Info o OLH</vt:lpstr>
      <vt:lpstr>Činnosti OLH </vt:lpstr>
      <vt:lpstr>Poradenská činnosť OLH</vt:lpstr>
      <vt:lpstr>Poradenská činnosť OLH - hodnotenie</vt:lpstr>
      <vt:lpstr>Poradenská činnosť OLH - náklady</vt:lpstr>
      <vt:lpstr>Problémy poradenstva OLH</vt:lpstr>
      <vt:lpstr>Konflikty s OLH</vt:lpstr>
      <vt:lpstr>Prezentácia programu PowerPoint</vt:lpstr>
      <vt:lpstr>Diskusia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Dobšinská</dc:creator>
  <cp:lastModifiedBy>Zuzana Sarvašová</cp:lastModifiedBy>
  <cp:revision>82</cp:revision>
  <cp:lastPrinted>2017-12-12T13:17:30Z</cp:lastPrinted>
  <dcterms:created xsi:type="dcterms:W3CDTF">2016-11-23T07:41:13Z</dcterms:created>
  <dcterms:modified xsi:type="dcterms:W3CDTF">2017-12-13T07:15:19Z</dcterms:modified>
</cp:coreProperties>
</file>