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7" r:id="rId3"/>
    <p:sldId id="270" r:id="rId4"/>
    <p:sldId id="258" r:id="rId5"/>
    <p:sldId id="271" r:id="rId6"/>
    <p:sldId id="266" r:id="rId7"/>
    <p:sldId id="261" r:id="rId8"/>
    <p:sldId id="262" r:id="rId9"/>
    <p:sldId id="263" r:id="rId10"/>
    <p:sldId id="265" r:id="rId11"/>
  </p:sldIdLst>
  <p:sldSz cx="9144000" cy="6858000" type="screen4x3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9" autoAdjust="0"/>
    <p:restoredTop sz="92479" autoAdjust="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4D01D-5601-492F-AAE2-B44B31C095A7}" type="doc">
      <dgm:prSet loTypeId="urn:microsoft.com/office/officeart/2005/8/layout/vList2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sk-SK"/>
        </a:p>
      </dgm:t>
    </dgm:pt>
    <dgm:pt modelId="{0D70AD9C-FCC3-4EF0-B1E3-F9C0E8F33956}" type="pres">
      <dgm:prSet presAssocID="{B354D01D-5601-492F-AAE2-B44B31C095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</dgm:ptLst>
  <dgm:cxnLst>
    <dgm:cxn modelId="{0F05517D-443F-4E3D-BC76-AFDED07D9A6E}" type="presOf" srcId="{B354D01D-5601-492F-AAE2-B44B31C095A7}" destId="{0D70AD9C-FCC3-4EF0-B1E3-F9C0E8F33956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91E99-26C2-4AB2-8C6C-5A1600831786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8B3B4-748C-45A9-9AB1-368B82CE3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6768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25D75-B166-44FF-B4AA-B9FCE40A8E52}" type="datetimeFigureOut">
              <a:rPr lang="en-GB" smtClean="0"/>
              <a:pPr/>
              <a:t>12/12/2017</a:t>
            </a:fld>
            <a:endParaRPr lang="en-GB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396A3-8BFA-440A-B193-17B1D22D09B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1357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 dirty="0"/>
          </a:p>
        </p:txBody>
      </p:sp>
      <p:sp>
        <p:nvSpPr>
          <p:cNvPr id="14340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B584B0A-4CF9-45D6-94AC-15D22B28714B}" type="slidenum">
              <a:rPr lang="ru-RU" altLang="sk-SK" smtClean="0">
                <a:latin typeface="Arial" charset="0"/>
              </a:rPr>
              <a:pPr eaLnBrk="1" hangingPunct="1"/>
              <a:t>1</a:t>
            </a:fld>
            <a:endParaRPr lang="ru-RU" altLang="sk-SK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239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396A3-8BFA-440A-B193-17B1D22D09BC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25078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396A3-8BFA-440A-B193-17B1D22D09B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25078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396A3-8BFA-440A-B193-17B1D22D09B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25078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396A3-8BFA-440A-B193-17B1D22D09B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25078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396A3-8BFA-440A-B193-17B1D22D09BC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2507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40D99A1-9C58-491F-BD0D-1F2B7F24AE98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Obdĺž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ĺž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ĺž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ĺž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C2928-D7D4-4059-9EEA-9B043FD51076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B927-C1B5-4049-BEC0-6E8B1D2C0DC9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uho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0CE69-ABC1-4EAD-847A-B43CEC2BD939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CF22F34-6AA4-42DB-9B30-E96255A02D8B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Obdĺž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B9AB1-4503-4640-9383-185B64CA773F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8C308-F33F-415D-88BD-F2E8944FF9D4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E5D3-04B6-4264-A802-F38665AA185E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ovnoramenný trojuho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EC3A-0856-4A6D-B074-131A398F2618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Rovná spojnic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uho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FB9E-C7EC-49E5-BF3D-328F9911195F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uho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obsah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sk-SK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9F674-800F-4430-AD4F-77DE0D26CE7A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uho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/>
              <a:t>Upravte štýl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B7D5541-3D66-4D91-9E82-97841476AB1F}" type="datetime1">
              <a:rPr lang="en-GB" smtClean="0"/>
              <a:pPr/>
              <a:t>12/12/2017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/>
              <a:t>AKTUÁLNE OTÁZKY EKONOMIKY A POLITIKY LESNÉHO HOSPODÁRSTVA SR Zvolen, 13.12.2017</a:t>
            </a:r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29B37D-7691-4043-AD83-5CEF8B97DE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Rovná spojnic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ovná spojnic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uho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microsoft.com/office/2007/relationships/diagramDrawing" Target="../diagrams/drawing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403350" y="0"/>
          <a:ext cx="4248770" cy="981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6" name="Obdĺžnik 4"/>
          <p:cNvSpPr>
            <a:spLocks noChangeArrowheads="1"/>
          </p:cNvSpPr>
          <p:nvPr/>
        </p:nvSpPr>
        <p:spPr bwMode="auto">
          <a:xfrm>
            <a:off x="1259632" y="5210035"/>
            <a:ext cx="6691118" cy="41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15000"/>
              </a:lnSpc>
            </a:pPr>
            <a:r>
              <a:rPr lang="sk-SK" altLang="sk-SK" b="1" dirty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Hubert Paluš,    Ján Parobek,    Samuel Šimo-Svrček</a:t>
            </a:r>
            <a:endParaRPr lang="sk-SK" altLang="sk-SK" sz="1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28662" y="3929066"/>
            <a:ext cx="77460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400" cap="all" dirty="0"/>
              <a:t>Uplatnenie </a:t>
            </a:r>
            <a:r>
              <a:rPr lang="sk-SK" sz="2400" cap="all" dirty="0" smtClean="0"/>
              <a:t> princípov  </a:t>
            </a:r>
            <a:r>
              <a:rPr lang="sk-SK" sz="2400" cap="all" dirty="0"/>
              <a:t>zelenej ekonomiky </a:t>
            </a:r>
            <a:r>
              <a:rPr lang="sk-SK" sz="2400" cap="all" dirty="0" smtClean="0"/>
              <a:t/>
            </a:r>
            <a:br>
              <a:rPr lang="sk-SK" sz="2400" cap="all" dirty="0" smtClean="0"/>
            </a:br>
            <a:r>
              <a:rPr lang="sk-SK" sz="2400" cap="all" dirty="0" smtClean="0"/>
              <a:t> v </a:t>
            </a:r>
            <a:r>
              <a:rPr lang="sk-SK" sz="2400" cap="all" dirty="0" err="1" smtClean="0"/>
              <a:t>lesníCko-drevárskom</a:t>
            </a:r>
            <a:r>
              <a:rPr lang="sk-SK" sz="2400" cap="all" dirty="0" smtClean="0"/>
              <a:t> </a:t>
            </a:r>
            <a:r>
              <a:rPr lang="sk-SK" sz="2400" cap="all" dirty="0"/>
              <a:t>komplexe</a:t>
            </a:r>
            <a:endParaRPr lang="en-GB" sz="2400" cap="all" dirty="0"/>
          </a:p>
        </p:txBody>
      </p:sp>
      <p:pic>
        <p:nvPicPr>
          <p:cNvPr id="8198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165" y="5953997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1" name="Obrázok 10" descr="4-590e5b4bc3f91a33d1436ae9deea293d86c527fd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pic>
        <p:nvPicPr>
          <p:cNvPr id="13" name="Obrázok 12" descr="b4b8ee55a2580b726549365e754ad53d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622796" y="214291"/>
            <a:ext cx="2677354" cy="30462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2580033"/>
      </p:ext>
    </p:extLst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779912" y="3016371"/>
            <a:ext cx="4968552" cy="23049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altLang="sk-SK" sz="1800" dirty="0">
                <a:ea typeface="Calibri" pitchFamily="34" charset="0"/>
                <a:cs typeface="Times New Roman" pitchFamily="18" charset="0"/>
              </a:rPr>
              <a:t>Ing</a:t>
            </a:r>
            <a:r>
              <a:rPr lang="sk-SK" altLang="sk-SK" sz="1800" dirty="0" smtClean="0">
                <a:ea typeface="Calibri" pitchFamily="34" charset="0"/>
                <a:cs typeface="Times New Roman" pitchFamily="18" charset="0"/>
              </a:rPr>
              <a:t>.  </a:t>
            </a:r>
            <a:r>
              <a:rPr lang="sk-SK" altLang="sk-SK" sz="1800" dirty="0">
                <a:ea typeface="Calibri" pitchFamily="34" charset="0"/>
                <a:cs typeface="Times New Roman" pitchFamily="18" charset="0"/>
              </a:rPr>
              <a:t>Samuel Šimo-Svrček </a:t>
            </a:r>
            <a:r>
              <a:rPr lang="sk-SK" sz="1800" i="1" dirty="0"/>
              <a:t>				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r>
              <a:rPr lang="en-US" sz="1800" dirty="0"/>
              <a:t>Technic</a:t>
            </a:r>
            <a:r>
              <a:rPr lang="sk-SK" sz="1800" dirty="0"/>
              <a:t>ká univerzita vo </a:t>
            </a:r>
            <a:r>
              <a:rPr lang="en-US" sz="1800" dirty="0"/>
              <a:t>Zvolen</a:t>
            </a:r>
            <a:r>
              <a:rPr lang="sk-SK" sz="1800" dirty="0"/>
              <a:t>e</a:t>
            </a:r>
            <a:endParaRPr lang="en-US" sz="1800" dirty="0"/>
          </a:p>
          <a:p>
            <a:pPr marL="0" indent="0">
              <a:buNone/>
            </a:pPr>
            <a:r>
              <a:rPr lang="sk-SK" sz="1800" dirty="0"/>
              <a:t>Drevárska fakulta</a:t>
            </a:r>
            <a:endParaRPr lang="en-US" sz="1800" dirty="0"/>
          </a:p>
          <a:p>
            <a:pPr marL="0" indent="0">
              <a:buNone/>
            </a:pPr>
            <a:r>
              <a:rPr lang="sk-SK" sz="1800" dirty="0"/>
              <a:t>Katedra marketingu, obchodu a svetového lesníctva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T. G. Masaryka 24</a:t>
            </a:r>
          </a:p>
          <a:p>
            <a:pPr marL="0" indent="0">
              <a:buNone/>
            </a:pPr>
            <a:r>
              <a:rPr lang="en-US" sz="1800" dirty="0"/>
              <a:t>960 53 Zvolen</a:t>
            </a:r>
          </a:p>
          <a:p>
            <a:pPr marL="0" indent="0" algn="r">
              <a:buNone/>
            </a:pPr>
            <a:endParaRPr lang="sk-SK" sz="1800" dirty="0"/>
          </a:p>
        </p:txBody>
      </p:sp>
      <p:pic>
        <p:nvPicPr>
          <p:cNvPr id="13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755576" y="2065332"/>
            <a:ext cx="7129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altLang="sk-SK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ĎAKUJEM ZA POZORNOSŤ</a:t>
            </a:r>
          </a:p>
        </p:txBody>
      </p:sp>
      <p:pic>
        <p:nvPicPr>
          <p:cNvPr id="15" name="Obrázok 14" descr="4-590e5b4bc3f91a33d1436ae9deea293d86c527f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1" name="Zástupný objekt pre pätu 3">
            <a:extLst>
              <a:ext uri="{FF2B5EF4-FFF2-40B4-BE49-F238E27FC236}">
                <a16:creationId xmlns="" xmlns:a16="http://schemas.microsoft.com/office/drawing/2014/main" id="{6D666A6B-5765-4B46-B3E9-6B0F7C645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158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Východiská príspevku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APVV-14-0869 </a:t>
            </a:r>
            <a:r>
              <a:rPr lang="sk-SK" b="1" dirty="0"/>
              <a:t>Výskum</a:t>
            </a:r>
            <a:r>
              <a:rPr lang="en-US" b="1" dirty="0"/>
              <a:t> </a:t>
            </a:r>
            <a:r>
              <a:rPr lang="sk-SK" b="1" dirty="0"/>
              <a:t>využívania</a:t>
            </a:r>
            <a:r>
              <a:rPr lang="en-US" b="1" dirty="0"/>
              <a:t> </a:t>
            </a:r>
            <a:r>
              <a:rPr lang="sk-SK" b="1" dirty="0"/>
              <a:t>dreva</a:t>
            </a:r>
            <a:r>
              <a:rPr lang="en-US" b="1" dirty="0"/>
              <a:t> </a:t>
            </a:r>
            <a:r>
              <a:rPr lang="sk-SK" b="1" dirty="0"/>
              <a:t>ako </a:t>
            </a:r>
          </a:p>
          <a:p>
            <a:pPr algn="just">
              <a:buNone/>
            </a:pPr>
            <a:r>
              <a:rPr lang="sk-SK" b="1" dirty="0"/>
              <a:t>obnoviteľnej</a:t>
            </a:r>
            <a:r>
              <a:rPr lang="en-US" b="1" dirty="0"/>
              <a:t> </a:t>
            </a:r>
            <a:r>
              <a:rPr lang="sk-SK" b="1" dirty="0"/>
              <a:t>suroviny</a:t>
            </a:r>
            <a:r>
              <a:rPr lang="en-US" b="1" dirty="0"/>
              <a:t> v </a:t>
            </a:r>
            <a:r>
              <a:rPr lang="sk-SK" b="1" dirty="0"/>
              <a:t>kontexte</a:t>
            </a:r>
            <a:r>
              <a:rPr lang="en-US" b="1" dirty="0"/>
              <a:t> </a:t>
            </a:r>
            <a:r>
              <a:rPr lang="sk-SK" b="1" dirty="0"/>
              <a:t>zelenej</a:t>
            </a:r>
            <a:r>
              <a:rPr lang="en-US" b="1" dirty="0"/>
              <a:t> </a:t>
            </a:r>
            <a:r>
              <a:rPr lang="sk-SK" b="1" dirty="0"/>
              <a:t>ekonomiky</a:t>
            </a:r>
          </a:p>
          <a:p>
            <a:endParaRPr lang="sk-SK" dirty="0"/>
          </a:p>
          <a:p>
            <a:r>
              <a:rPr lang="sk-SK" dirty="0"/>
              <a:t>Spôsob uplatnenia princípov ZE v LH a DSP</a:t>
            </a:r>
            <a:endParaRPr lang="en-US" dirty="0"/>
          </a:p>
          <a:p>
            <a:pPr lvl="1"/>
            <a:r>
              <a:rPr lang="sk-SK" dirty="0"/>
              <a:t>Charakteristika zelenej ekonomiky</a:t>
            </a:r>
          </a:p>
          <a:p>
            <a:pPr lvl="1"/>
            <a:r>
              <a:rPr lang="sk-SK" dirty="0"/>
              <a:t>Vymedzenie a identifikácia princípov ZE</a:t>
            </a:r>
          </a:p>
          <a:p>
            <a:pPr lvl="1"/>
            <a:r>
              <a:rPr lang="sk-SK" dirty="0"/>
              <a:t>Možnosti uplatnenia princípov ZE v LH a DSP</a:t>
            </a:r>
          </a:p>
          <a:p>
            <a:pPr lvl="1"/>
            <a:r>
              <a:rPr lang="sk-SK" dirty="0"/>
              <a:t>Koncepcia kaskádového využívania dreva a jej prínosy</a:t>
            </a:r>
          </a:p>
          <a:p>
            <a:pPr lvl="1"/>
            <a:r>
              <a:rPr lang="sk-SK" dirty="0"/>
              <a:t>Očakávané prínosy</a:t>
            </a:r>
          </a:p>
          <a:p>
            <a:pPr lvl="1">
              <a:buNone/>
            </a:pPr>
            <a:endParaRPr lang="sk-SK" dirty="0"/>
          </a:p>
        </p:txBody>
      </p:sp>
      <p:pic>
        <p:nvPicPr>
          <p:cNvPr id="8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Obrázok 8" descr="4-590e5b4bc3f91a33d1436ae9deea293d86c527f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0" name="Zástupný objekt pre pätu 3">
            <a:extLst>
              <a:ext uri="{FF2B5EF4-FFF2-40B4-BE49-F238E27FC236}">
                <a16:creationId xmlns="" xmlns:a16="http://schemas.microsoft.com/office/drawing/2014/main" id="{F710DB0C-BE1E-4818-A3DC-6E7EC0B6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56488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Koncept zelenej ekonomiky</a:t>
            </a: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571612"/>
            <a:ext cx="8143932" cy="3857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ázok 4" descr="4-590e5b4bc3f91a33d1436ae9deea293d86c527f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pic>
        <p:nvPicPr>
          <p:cNvPr id="8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sp>
        <p:nvSpPr>
          <p:cNvPr id="9" name="Zástupný objekt pre pätu 3">
            <a:extLst>
              <a:ext uri="{FF2B5EF4-FFF2-40B4-BE49-F238E27FC236}">
                <a16:creationId xmlns="" xmlns:a16="http://schemas.microsoft.com/office/drawing/2014/main" id="{1FFB9B3C-C872-402C-80F0-65FDB96D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/>
          </a:bodyPr>
          <a:lstStyle/>
          <a:p>
            <a:r>
              <a:rPr lang="sk-SK" dirty="0"/>
              <a:t>Charakteristika zelenej ekonomiky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8332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2400" b="1" dirty="0"/>
              <a:t>UNEP</a:t>
            </a:r>
          </a:p>
          <a:p>
            <a:r>
              <a:rPr lang="sk-SK" sz="2400" dirty="0"/>
              <a:t>nástroj na zlepšenie ľudského blahobytu a sociálnej spravodlivosti a zároveň výrazne znižuje riziká pre životné prostredie</a:t>
            </a:r>
          </a:p>
          <a:p>
            <a:r>
              <a:rPr lang="sk-SK" sz="2400" dirty="0"/>
              <a:t>rast riadený investíciami s cieľom redukovať emisie, znečistenie, zvýšiť energetickú účinnosť a účinnosť zdrojov, zabrániť strate biodiverzity a degradácii ekosystémov </a:t>
            </a:r>
          </a:p>
          <a:p>
            <a:endParaRPr lang="sk-SK" sz="2400" dirty="0"/>
          </a:p>
          <a:p>
            <a:pPr marL="0" indent="0">
              <a:buNone/>
            </a:pPr>
            <a:r>
              <a:rPr lang="sk-SK" sz="2400" b="1" dirty="0"/>
              <a:t>OECD</a:t>
            </a:r>
          </a:p>
          <a:p>
            <a:r>
              <a:rPr lang="sk-SK" sz="2400" dirty="0"/>
              <a:t>väčšie využívanie obnoviteľných zdrojov, výraznejšie šetrenie energiami,  ekologické poľnohospodárstvo, využívanie environmentálne priaznivých technológií</a:t>
            </a:r>
          </a:p>
          <a:p>
            <a:r>
              <a:rPr lang="sk-SK" sz="2400" dirty="0"/>
              <a:t>trvalá udržateľnosť sa zabezpečí prostredníctvom rovnováhy medzi sociálnymi, ekonomickými a ekologickými rozmermi rozvoja </a:t>
            </a:r>
          </a:p>
          <a:p>
            <a:endParaRPr lang="sk-SK" sz="2400" dirty="0"/>
          </a:p>
          <a:p>
            <a:endParaRPr lang="sk-SK" sz="2400" dirty="0"/>
          </a:p>
        </p:txBody>
      </p:sp>
      <p:pic>
        <p:nvPicPr>
          <p:cNvPr id="13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4" name="Obrázok 13" descr="4-590e5b4bc3f91a33d1436ae9deea293d86c527f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1" name="Zástupný objekt pre pätu 3">
            <a:extLst>
              <a:ext uri="{FF2B5EF4-FFF2-40B4-BE49-F238E27FC236}">
                <a16:creationId xmlns="" xmlns:a16="http://schemas.microsoft.com/office/drawing/2014/main" id="{81F3A69F-5765-4E05-8F75-4265EC6D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49924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Zelená ekonomika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nástroj trvalo udržateľného rozvoja</a:t>
            </a:r>
          </a:p>
          <a:p>
            <a:r>
              <a:rPr lang="sk-SK" dirty="0"/>
              <a:t>existuje vzájomná závislosť medzi ekonomikou a prostredím</a:t>
            </a:r>
          </a:p>
          <a:p>
            <a:r>
              <a:rPr lang="sk-SK" dirty="0"/>
              <a:t>zabezpečuje dodržiavanie ekologických limitov</a:t>
            </a:r>
          </a:p>
          <a:p>
            <a:r>
              <a:rPr lang="sk-SK" dirty="0"/>
              <a:t>podporuje efektívne využívanie disponibilnej štruktúry obnoviteľných zdrojov energie</a:t>
            </a:r>
          </a:p>
          <a:p>
            <a:r>
              <a:rPr lang="sk-SK" dirty="0"/>
              <a:t>znižuje obsah skleníkových plynov</a:t>
            </a:r>
          </a:p>
          <a:p>
            <a:r>
              <a:rPr lang="sk-SK" dirty="0"/>
              <a:t>podporuje substituovanie fosílnych palív obnoviteľnými zdrojmi energie</a:t>
            </a:r>
          </a:p>
          <a:p>
            <a:r>
              <a:rPr lang="sk-SK" dirty="0"/>
              <a:t>podporuje zvyšovanie úrovne blahobytu </a:t>
            </a:r>
          </a:p>
          <a:p>
            <a:r>
              <a:rPr lang="sk-SK" dirty="0"/>
              <a:t>zabezpečuje biodiverzitu prostredia</a:t>
            </a:r>
          </a:p>
          <a:p>
            <a:r>
              <a:rPr lang="sk-SK" dirty="0"/>
              <a:t>nutná investičná činnosť</a:t>
            </a:r>
            <a:endParaRPr lang="en-US" dirty="0"/>
          </a:p>
        </p:txBody>
      </p:sp>
      <p:pic>
        <p:nvPicPr>
          <p:cNvPr id="10" name="Picture 6" descr="Výsledok vyh&amp;lcaron;adávania obrázkov pre dopyt logo tuzvo">
            <a:extLst>
              <a:ext uri="{FF2B5EF4-FFF2-40B4-BE49-F238E27FC236}">
                <a16:creationId xmlns="" xmlns:a16="http://schemas.microsoft.com/office/drawing/2014/main" id="{DF02D1A7-1BB9-4D4A-B69B-AA3951C5C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1" name="Obrázok 10" descr="4-590e5b4bc3f91a33d1436ae9deea293d86c527fd.jpg">
            <a:extLst>
              <a:ext uri="{FF2B5EF4-FFF2-40B4-BE49-F238E27FC236}">
                <a16:creationId xmlns="" xmlns:a16="http://schemas.microsoft.com/office/drawing/2014/main" id="{F7DF6524-A54E-42AC-8CE2-BA546F27693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2" name="Zástupný objekt pre pätu 3">
            <a:extLst>
              <a:ext uri="{FF2B5EF4-FFF2-40B4-BE49-F238E27FC236}">
                <a16:creationId xmlns="" xmlns:a16="http://schemas.microsoft.com/office/drawing/2014/main" id="{13CE5120-5615-41C6-B36E-2DEB421A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160825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Princípy zelenej ekonomiky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trvalo udržateľného rozvoja</a:t>
            </a:r>
          </a:p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spravodlivosti</a:t>
            </a:r>
          </a:p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dôstojnosti</a:t>
            </a:r>
          </a:p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zdravej planéty</a:t>
            </a:r>
          </a:p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inklúzie</a:t>
            </a:r>
          </a:p>
          <a:p>
            <a:r>
              <a:rPr lang="sk-SK" dirty="0"/>
              <a:t>d</a:t>
            </a:r>
            <a:r>
              <a:rPr lang="sk-SK" dirty="0" smtClean="0"/>
              <a:t>obrá </a:t>
            </a:r>
            <a:r>
              <a:rPr lang="sk-SK" dirty="0"/>
              <a:t>správa veci verejných a princíp zodpovednosti</a:t>
            </a:r>
          </a:p>
          <a:p>
            <a:r>
              <a:rPr lang="sk-SK" dirty="0"/>
              <a:t>p</a:t>
            </a:r>
            <a:r>
              <a:rPr lang="sk-SK" dirty="0" smtClean="0"/>
              <a:t>rincíp </a:t>
            </a:r>
            <a:r>
              <a:rPr lang="sk-SK" dirty="0"/>
              <a:t>odolnosti</a:t>
            </a:r>
          </a:p>
          <a:p>
            <a:r>
              <a:rPr lang="sk-SK" dirty="0"/>
              <a:t>ú</a:t>
            </a:r>
            <a:r>
              <a:rPr lang="sk-SK" dirty="0" smtClean="0"/>
              <a:t>činnosť </a:t>
            </a:r>
            <a:r>
              <a:rPr lang="sk-SK" dirty="0"/>
              <a:t>a princíp dostatočnosti</a:t>
            </a:r>
          </a:p>
          <a:p>
            <a:r>
              <a:rPr lang="sk-SK" dirty="0"/>
              <a:t>g</a:t>
            </a:r>
            <a:r>
              <a:rPr lang="sk-SK" dirty="0" smtClean="0"/>
              <a:t>eneračný </a:t>
            </a:r>
            <a:r>
              <a:rPr lang="sk-SK" dirty="0"/>
              <a:t>princíp</a:t>
            </a:r>
          </a:p>
          <a:p>
            <a:endParaRPr lang="sk-SK" dirty="0"/>
          </a:p>
        </p:txBody>
      </p:sp>
      <p:pic>
        <p:nvPicPr>
          <p:cNvPr id="8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Obrázok 8" descr="4-590e5b4bc3f91a33d1436ae9deea293d86c527f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0" name="Zástupný objekt pre pätu 3">
            <a:extLst>
              <a:ext uri="{FF2B5EF4-FFF2-40B4-BE49-F238E27FC236}">
                <a16:creationId xmlns="" xmlns:a16="http://schemas.microsoft.com/office/drawing/2014/main" id="{638581B5-ECB7-4E35-829A-11A34A4D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1608252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sk-SK" dirty="0"/>
              <a:t>Prínosy LH a DSP k princípom zelenej ekonomiky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05826" y="1196752"/>
            <a:ext cx="8651304" cy="4937760"/>
          </a:xfrm>
        </p:spPr>
        <p:txBody>
          <a:bodyPr>
            <a:normAutofit/>
          </a:bodyPr>
          <a:lstStyle/>
          <a:p>
            <a:pPr>
              <a:spcBef>
                <a:spcPts val="1600"/>
              </a:spcBef>
            </a:pPr>
            <a:r>
              <a:rPr lang="sk-SK" sz="2400" dirty="0"/>
              <a:t>zvýšenie kvality výrobkov v oblasti spracovateľského priemyslu</a:t>
            </a:r>
          </a:p>
          <a:p>
            <a:pPr>
              <a:spcBef>
                <a:spcPts val="1600"/>
              </a:spcBef>
            </a:pPr>
            <a:r>
              <a:rPr lang="sk-SK" sz="2400" dirty="0"/>
              <a:t>zabezpečenie trvalej udržateľnosti pre budúce generácie – tvorba štatisticko-matematických modelov efektívneho využívania zdrojov</a:t>
            </a:r>
          </a:p>
          <a:p>
            <a:pPr>
              <a:spcBef>
                <a:spcPts val="1600"/>
              </a:spcBef>
            </a:pPr>
            <a:r>
              <a:rPr lang="sk-SK" sz="2400" dirty="0"/>
              <a:t>zvýšenie domácej spotreby, podpora drevostavieb</a:t>
            </a:r>
          </a:p>
          <a:p>
            <a:pPr>
              <a:spcBef>
                <a:spcPts val="1600"/>
              </a:spcBef>
            </a:pPr>
            <a:r>
              <a:rPr lang="sk-SK" sz="2400" dirty="0"/>
              <a:t>tvorba nových pracovných miest zo 4 mil. na 30 mil. pracovných miesto do roku 2030</a:t>
            </a:r>
          </a:p>
          <a:p>
            <a:pPr>
              <a:spcBef>
                <a:spcPts val="1600"/>
              </a:spcBef>
            </a:pPr>
            <a:r>
              <a:rPr lang="sk-SK" sz="2400" dirty="0"/>
              <a:t>zníženie tvorby skleníkových plynov v energetickom priemysle, ktorý v súčasnosti tvorí 37,1% CO</a:t>
            </a:r>
            <a:r>
              <a:rPr lang="sk-SK" sz="2400" baseline="-25000" dirty="0"/>
              <a:t>2</a:t>
            </a:r>
          </a:p>
          <a:p>
            <a:pPr>
              <a:spcBef>
                <a:spcPts val="1600"/>
              </a:spcBef>
            </a:pPr>
            <a:r>
              <a:rPr lang="sk-SK" sz="2400" dirty="0"/>
              <a:t>zvýšenie energetickej účinnosti spôsobí, že do roku 2050 EÚ spotrebuje o 30% menej energie</a:t>
            </a:r>
          </a:p>
          <a:p>
            <a:pPr>
              <a:spcBef>
                <a:spcPts val="1600"/>
              </a:spcBef>
            </a:pPr>
            <a:endParaRPr lang="sk-SK" sz="2400" dirty="0"/>
          </a:p>
          <a:p>
            <a:pPr>
              <a:spcBef>
                <a:spcPts val="1600"/>
              </a:spcBef>
            </a:pPr>
            <a:endParaRPr lang="sk-SK" sz="2400" dirty="0"/>
          </a:p>
        </p:txBody>
      </p:sp>
      <p:pic>
        <p:nvPicPr>
          <p:cNvPr id="13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5" name="Obrázok 14" descr="4-590e5b4bc3f91a33d1436ae9deea293d86c527f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1" name="Zástupný objekt pre pätu 3">
            <a:extLst>
              <a:ext uri="{FF2B5EF4-FFF2-40B4-BE49-F238E27FC236}">
                <a16:creationId xmlns="" xmlns:a16="http://schemas.microsoft.com/office/drawing/2014/main" id="{CCD64CBB-8CA1-407C-A9A0-5EB3017A0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59206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/>
          </a:bodyPr>
          <a:lstStyle/>
          <a:p>
            <a:r>
              <a:rPr lang="sk-SK" dirty="0"/>
              <a:t>Koncepcia kaskádového využitia dreva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23528" y="1144025"/>
            <a:ext cx="8568952" cy="4937760"/>
          </a:xfrm>
        </p:spPr>
        <p:txBody>
          <a:bodyPr>
            <a:normAutofit fontScale="92500" lnSpcReduction="20000"/>
          </a:bodyPr>
          <a:lstStyle/>
          <a:p>
            <a:r>
              <a:rPr lang="sk-SK" sz="2400" dirty="0"/>
              <a:t>Inovatívna metóda efektívneho využívania dreva </a:t>
            </a:r>
          </a:p>
          <a:p>
            <a:r>
              <a:rPr lang="sk-SK" sz="2400" dirty="0"/>
              <a:t>recyklačný reťazec – viacnásobný proces recyklácie, tvorba výrobkov s klesajúcou kvalitou a hodnotou</a:t>
            </a:r>
          </a:p>
          <a:p>
            <a:r>
              <a:rPr lang="sk-SK" sz="2400" dirty="0"/>
              <a:t>uprednostňuje využitie dreva spôsobom, ktorý prináša vyššiu pridanú hodnotu</a:t>
            </a:r>
          </a:p>
          <a:p>
            <a:r>
              <a:rPr lang="sk-SK" sz="2400" dirty="0"/>
              <a:t>koncepcia kaskádovania podporuje využívanie dreva na výrobky s dlhodobou životnosťou</a:t>
            </a:r>
          </a:p>
          <a:p>
            <a:r>
              <a:rPr lang="sk-SK" sz="2400" dirty="0"/>
              <a:t>na tvorbu energie by mal byť primárne použitý odpad resp. materiál, ktorý je svojou kvalitou na to určený</a:t>
            </a:r>
          </a:p>
          <a:p>
            <a:r>
              <a:rPr lang="sk-SK" sz="2400" dirty="0"/>
              <a:t>úloha kaskádového využitia dreva v </a:t>
            </a:r>
            <a:r>
              <a:rPr lang="sk-SK" sz="2400" dirty="0" err="1"/>
              <a:t>bio-ekonomike</a:t>
            </a:r>
            <a:r>
              <a:rPr lang="sk-SK" sz="2400" dirty="0"/>
              <a:t> spočíva </a:t>
            </a:r>
            <a:br>
              <a:rPr lang="sk-SK" sz="2400" dirty="0"/>
            </a:br>
            <a:r>
              <a:rPr lang="sk-SK" sz="2400" dirty="0"/>
              <a:t>vo vytvorení trvalo udržateľného systému</a:t>
            </a:r>
          </a:p>
          <a:p>
            <a:r>
              <a:rPr lang="sk-SK" sz="2400" dirty="0"/>
              <a:t>princípy kaskádovania (</a:t>
            </a:r>
            <a:r>
              <a:rPr lang="sk-SK" sz="2400" dirty="0" err="1"/>
              <a:t>Odegard</a:t>
            </a:r>
            <a:r>
              <a:rPr lang="sk-SK" sz="2400" dirty="0"/>
              <a:t> et al. 2012):</a:t>
            </a:r>
          </a:p>
          <a:p>
            <a:pPr marL="274320" lvl="1" indent="0">
              <a:buNone/>
            </a:pPr>
            <a:r>
              <a:rPr lang="sk-SK" sz="2100" dirty="0"/>
              <a:t>		• </a:t>
            </a:r>
            <a:r>
              <a:rPr lang="sk-SK" sz="2100" dirty="0" err="1"/>
              <a:t>kaskádovanie</a:t>
            </a:r>
            <a:r>
              <a:rPr lang="sk-SK" sz="2100" dirty="0"/>
              <a:t> v čase</a:t>
            </a:r>
          </a:p>
          <a:p>
            <a:pPr marL="274320" lvl="1" indent="0">
              <a:buNone/>
            </a:pPr>
            <a:r>
              <a:rPr lang="sk-SK" sz="2100" dirty="0"/>
              <a:t>		• </a:t>
            </a:r>
            <a:r>
              <a:rPr lang="sk-SK" sz="2100" dirty="0" err="1"/>
              <a:t>kaskádovanie</a:t>
            </a:r>
            <a:r>
              <a:rPr lang="sk-SK" sz="2100" dirty="0"/>
              <a:t> v hodnote </a:t>
            </a:r>
          </a:p>
          <a:p>
            <a:pPr marL="274320" lvl="1" indent="0">
              <a:buNone/>
            </a:pPr>
            <a:r>
              <a:rPr lang="sk-SK" sz="2100" dirty="0"/>
              <a:t>		• </a:t>
            </a:r>
            <a:r>
              <a:rPr lang="sk-SK" sz="2100" dirty="0" err="1"/>
              <a:t>kaskádovanie</a:t>
            </a:r>
            <a:r>
              <a:rPr lang="sk-SK" sz="2100" dirty="0"/>
              <a:t> vo funkcii</a:t>
            </a:r>
          </a:p>
        </p:txBody>
      </p:sp>
      <p:pic>
        <p:nvPicPr>
          <p:cNvPr id="13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4" name="Obrázok 13" descr="4-590e5b4bc3f91a33d1436ae9deea293d86c527f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11" name="Zástupný objekt pre pätu 3">
            <a:extLst>
              <a:ext uri="{FF2B5EF4-FFF2-40B4-BE49-F238E27FC236}">
                <a16:creationId xmlns="" xmlns:a16="http://schemas.microsoft.com/office/drawing/2014/main" id="{7D13B811-4B65-42A2-90A3-3C6D84FF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59206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/>
          </a:bodyPr>
          <a:lstStyle/>
          <a:p>
            <a:r>
              <a:rPr lang="sk-SK" sz="2800" dirty="0"/>
              <a:t>Prínos kaskádového využitia dreva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rmAutofit/>
          </a:bodyPr>
          <a:lstStyle/>
          <a:p>
            <a:r>
              <a:rPr lang="sk-SK" sz="2400" dirty="0"/>
              <a:t>efektívne využívanie disponibilnej štruktúry surového dreva</a:t>
            </a:r>
          </a:p>
          <a:p>
            <a:r>
              <a:rPr lang="sk-SK" sz="2400" dirty="0"/>
              <a:t>ukladanie uhlíka vo výrobkoch z dreva</a:t>
            </a:r>
          </a:p>
          <a:p>
            <a:r>
              <a:rPr lang="sk-SK" sz="2400" dirty="0"/>
              <a:t>šetrenie uhlíka substitúciou za fosílne produkty vo fáze výroby</a:t>
            </a:r>
          </a:p>
          <a:p>
            <a:r>
              <a:rPr lang="sk-SK" sz="2400" dirty="0"/>
              <a:t>šetrenie uhlíka substitúciou za fosílne produkty vo fáze používania</a:t>
            </a:r>
          </a:p>
          <a:p>
            <a:r>
              <a:rPr lang="sk-SK" sz="2400" dirty="0"/>
              <a:t>šetrenie uhlíka opätovným použitím finálnych produktov</a:t>
            </a:r>
          </a:p>
          <a:p>
            <a:r>
              <a:rPr lang="sk-SK" sz="2400" dirty="0"/>
              <a:t>šetrenie uhlíka konečným spaľovaním namiesto fosílnych palív</a:t>
            </a:r>
          </a:p>
          <a:p>
            <a:r>
              <a:rPr lang="sk-SK" sz="2400" dirty="0"/>
              <a:t>predlžovanie životného cyklu výrobkov</a:t>
            </a:r>
          </a:p>
        </p:txBody>
      </p:sp>
      <p:pic>
        <p:nvPicPr>
          <p:cNvPr id="13" name="Picture 6" descr="Výsledok vyh&amp;lcaron;adávania obrázkov pre dopyt logo tuzv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209" y="6052405"/>
            <a:ext cx="1099247" cy="624620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4" name="Obrázok 13" descr="4-590e5b4bc3f91a33d1436ae9deea293d86c527f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6000768"/>
            <a:ext cx="1643074" cy="633409"/>
          </a:xfrm>
          <a:prstGeom prst="rect">
            <a:avLst/>
          </a:prstGeom>
        </p:spPr>
      </p:pic>
      <p:sp>
        <p:nvSpPr>
          <p:cNvPr id="4" name="Zástupný objekt pre pätu 3">
            <a:extLst>
              <a:ext uri="{FF2B5EF4-FFF2-40B4-BE49-F238E27FC236}">
                <a16:creationId xmlns="" xmlns:a16="http://schemas.microsoft.com/office/drawing/2014/main" id="{E222AB2C-0CE9-4333-A25B-E83CC687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2795" y="6364715"/>
            <a:ext cx="5738410" cy="365760"/>
          </a:xfrm>
        </p:spPr>
        <p:txBody>
          <a:bodyPr/>
          <a:lstStyle/>
          <a:p>
            <a:pPr algn="ctr"/>
            <a:r>
              <a:rPr lang="en-GB" sz="900" dirty="0"/>
              <a:t>AKTUÁLNE OTÁZKY EKONOMIKY A POLITIKY LESNÉHO HOSPODÁRSTVA SR</a:t>
            </a:r>
            <a:endParaRPr lang="sk-SK" sz="900" dirty="0"/>
          </a:p>
          <a:p>
            <a:pPr algn="ctr"/>
            <a:r>
              <a:rPr lang="sk-SK" sz="900" dirty="0"/>
              <a:t>Zvolen, 13.12.2017</a:t>
            </a:r>
            <a:endParaRPr lang="en-GB" sz="900" dirty="0"/>
          </a:p>
        </p:txBody>
      </p:sp>
    </p:spTree>
    <p:extLst>
      <p:ext uri="{BB962C8B-B14F-4D97-AF65-F5344CB8AC3E}">
        <p14:creationId xmlns="" xmlns:p14="http://schemas.microsoft.com/office/powerpoint/2010/main" val="3592060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ôvod">
  <a:themeElements>
    <a:clrScheme name="Pô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ô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ô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2680</TotalTime>
  <Words>522</Words>
  <Application>Microsoft Office PowerPoint</Application>
  <PresentationFormat>Prezentácia na obrazovke (4:3)</PresentationFormat>
  <Paragraphs>99</Paragraphs>
  <Slides>10</Slides>
  <Notes>6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Pôvod</vt:lpstr>
      <vt:lpstr>Snímka 1</vt:lpstr>
      <vt:lpstr>Východiská príspevku</vt:lpstr>
      <vt:lpstr>Koncept zelenej ekonomiky</vt:lpstr>
      <vt:lpstr>Charakteristika zelenej ekonomiky</vt:lpstr>
      <vt:lpstr>Zelená ekonomika</vt:lpstr>
      <vt:lpstr>Princípy zelenej ekonomiky</vt:lpstr>
      <vt:lpstr>Prínosy LH a DSP k princípom zelenej ekonomiky</vt:lpstr>
      <vt:lpstr>Koncepcia kaskádového využitia dreva</vt:lpstr>
      <vt:lpstr>Prínos kaskádového využitia dreva</vt:lpstr>
      <vt:lpstr>Snímka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Šimo-Svrček</dc:creator>
  <cp:lastModifiedBy>IKT001</cp:lastModifiedBy>
  <cp:revision>81</cp:revision>
  <cp:lastPrinted>2017-10-03T17:41:26Z</cp:lastPrinted>
  <dcterms:created xsi:type="dcterms:W3CDTF">2017-10-02T11:54:40Z</dcterms:created>
  <dcterms:modified xsi:type="dcterms:W3CDTF">2017-12-12T08:45:04Z</dcterms:modified>
</cp:coreProperties>
</file>