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69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7" r:id="rId13"/>
    <p:sldId id="264" r:id="rId14"/>
  </p:sldIdLst>
  <p:sldSz cx="12192000" cy="6858000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59442" autoAdjust="0"/>
  </p:normalViewPr>
  <p:slideViewPr>
    <p:cSldViewPr snapToGrid="0">
      <p:cViewPr varScale="1">
        <p:scale>
          <a:sx n="59" d="100"/>
          <a:sy n="59" d="100"/>
        </p:scale>
        <p:origin x="152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8F80D-83E3-42C5-8D60-97E1FB6D908F}" type="datetimeFigureOut">
              <a:rPr lang="sk-SK" smtClean="0"/>
              <a:t>12.12.2017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F85D3-7815-4531-A9EF-9A2F848A3E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338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 smtClean="0"/>
              <a:t>Dobrý deň, vážení prítomní na Slovensku v lesnom hospodárstve</a:t>
            </a:r>
            <a:r>
              <a:rPr lang="sk-SK" sz="1200" baseline="0" dirty="0" smtClean="0"/>
              <a:t> vznikla od roku 1990 podnikateľská sféra poskytujúca služby lesným podnikom.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Podnikateľskú sféru v lesnom hospodárstve tvoria obchodné spoločnosti, najčastejšie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s.r.o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 samostatne zárobkovo činné osoby – živnostníci. V tomto príspevku podrobne analyzujeme časť podnikateľskej sféry a to obchodné spoločností poskytujúce služby v LH za obdobie rokov 1990 až 2016 z hľadiská ich celkového počtu, regionálneho rozmiestnenia, štruktúry zamestnancov a vybraných finančných a ekonomických údajov. Ako zdroj údajov slúžili databázy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Finstatu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obchodné spoločnosti a údaje z účtovných závierok spoločností, čiže výkaz ziskov a strát a súvaha.</a:t>
            </a:r>
          </a:p>
          <a:p>
            <a:r>
              <a:rPr lang="sk-SK" sz="1200" baseline="0" dirty="0" smtClean="0"/>
              <a:t>Obchodných spoločností poskytujúcich služby v lesnom hospodárstve máme na Slovensku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1 200 až 1 300 a dosahujú ročne výnosy na úrovni 220 až 240 mil. € .</a:t>
            </a:r>
            <a:endParaRPr lang="sk-SK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0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Obchodné spoločností poskytujúce služby v LH odvádzajú do štátneho rozpočtu ročne 5 až 6 mil. € vo forme dane z príjmu a sociálnych a </a:t>
            </a:r>
            <a:r>
              <a:rPr lang="sk-SK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zdravotných odvodov a zamestnávajú 1 500 až 1 600 osôb.</a:t>
            </a:r>
          </a:p>
          <a:p>
            <a:r>
              <a:rPr lang="sk-SK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Priemerná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mzda zamestnancov obchodných spoločností poskytujúcich služby v LH bola vo výške 606 € v roku 2016, resp. 565 € v roku 2015.</a:t>
            </a: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F85D3-7815-4531-A9EF-9A2F848A3E91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187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teórie outsourcingu vyplýva, že podniky spravidla presúvajú na externé subjekty činnosti, ktoré nesúvisia s hlavným poslaním a hlavnou činnosťou podniku. V prípade trhu s lesníckymi službami sa ale na externý subjekt presúvajú hlavné výrobné činnosti ako je napr.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pestovná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 ťažbová činnosť. Z historického hľadiska po prinavrátení vlastníckych a užívacích práv neboli mnohí obhospodarovatelia lesov z dôvodu výraznej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podkapitalizácie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schopní efektívne zabezpečiť realizáciu plánovaných hospodárskych opatrení vo vlastnej réžii a začali vznikať podnikateľské subjekty, ktoré nevlastnia a nevyužívajú lesné pozemky, ale poskytujú služby v rámci lesnej výroby. Lesnícke služby sú poskytované malými a strednými podnikmi, ktoré zamestnávajú do 50 zamestnancov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zvyčajne svoje služby poskytujú l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okálne najmä v okolí sídla svojej obchodnej spoločnosti.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F85D3-7815-4531-A9EF-9A2F848A3E91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1239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Poskytovanie služieb dodávateľským spôsobom začalo s formovaním vlastníckych a užívacích práv k lesnej pôde po roku 1990. V rokoch 1991 až 1993 pôsobilo v lesnom hospodárstve 10 až 15 obchodných spoločností poskytujúcich služby. V roku 2000 to bolo už desať násobne viac. Tento nárast súvisel najmä s prinavracaním lesných majetkov ich pôvodným vlastníkom a kreovaním súkromného sektora v rámci obhospodarovania lesa. Výrazný nárast počtu obchodných spoločností bol aj v rokoch 2003 až 2007, kedy bol nárast zo 191 na 489 subjektov. V tomto období prechádzal na dodávateľský spôsob zabezpečovania lesníckych prác najväčší obhospodarovateľ štátny podnik LESY SR. Trend rastu počtu obchodných spoločností pokračoval aj v období po roku 2007. V posledných rokoch 2014 až 2016 bol prírastok spoločností nižší, čo súvisí pravdepodobne so zavedenými daňovými licenciami. V roku 2016 poskytovalo služby v lesnom hospodárstve 1 264 spoločností.</a:t>
            </a:r>
            <a:endParaRPr lang="sk-SK" sz="16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F85D3-7815-4531-A9EF-9A2F848A3E91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0775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 vývojom počtu obchodných spoločností poskytujúcich služby v LH súvisí aj vývoj počtu nových založených spoločností, kedy môžeme vidieť zvyšovanie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počtu nových obchodných spoločností v rokoch 2003 až 2007, čo pravdepodobne vo veľkej miere súviselo so zmenou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zabezpečovania lesníckych prác v štátnom podniku LESY SR,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najvyšší prírastok počtu bol v roku 2013 a to vo výške 185 subjektov. Tu sa prejavili zmeny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ohľadom SZČO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ktoré prestalo byť výhodné, 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keď </a:t>
            </a:r>
            <a:r>
              <a:rPr lang="sk-SK" dirty="0" smtClean="0">
                <a:effectLst/>
              </a:rPr>
              <a:t>vláda v roku 2013 oklieštila paušálne výdavky, zaviedla ich maximálny strop na 5 040 eur a mesačné uplatňovanie paušálu, narástol im daňový základ, </a:t>
            </a:r>
            <a:r>
              <a:rPr lang="sk-SK" dirty="0" smtClean="0">
                <a:effectLst/>
              </a:rPr>
              <a:t>zvýšili sa sociálne a aj </a:t>
            </a:r>
            <a:r>
              <a:rPr lang="sk-SK" dirty="0" smtClean="0">
                <a:effectLst/>
              </a:rPr>
              <a:t>zdravotné odvody.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 ďalších rokoch 2014 až 2016 bol prírastok spoločností nižší, čo súvisí pravdepodobne so zavedenými daňovými licenciami. </a:t>
            </a:r>
            <a:endParaRPr lang="sk-SK" sz="16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F85D3-7815-4531-A9EF-9A2F848A3E91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442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Spomínané zavedené daňové licencie sa prejavili najmä na rušení obchodných spoločností, kedy stúpol počet zrušených obchodných spoločností z 3 až 4 ročne na 33 v roku 2016.</a:t>
            </a:r>
            <a:endParaRPr lang="sk-SK" sz="16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F85D3-7815-4531-A9EF-9A2F848A3E91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6309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hľadiska regionálneho rozmiestnenia podľa sídla obchodnej spoločností najvyšší podiel je v Žilinskom, Prešovskom a Banskobystrickom kraji a to 23, resp. 20 %. Naproti tomu najnižší počet obchodných spoločností je v Trnavskom a Nitrianskom kraji, len okolo 5 %. Toto regionálne rozmiestnenie obchodných spoločností do značnej miery kopíruje výmeru lesov v jednotlivých krajoch, čo potvrdzuje skutočnosť, že poskytujú väčšinou svoje služby lokálne najmä v okolí sídla svojej </a:t>
            </a:r>
            <a:r>
              <a:rPr lang="sk-SK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obchodnej </a:t>
            </a:r>
            <a:r>
              <a:rPr lang="sk-SK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spoločnosti.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Tento podiel počtu spoločností podľa jednotlivých krajov je za obdobie rokov 1990 až 2016 vyrovnaný.</a:t>
            </a:r>
          </a:p>
          <a:p>
            <a:endParaRPr lang="sk-SK" sz="16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F85D3-7815-4531-A9EF-9A2F848A3E91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048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celkového počtu 1 264 obchodných spoločností v roku 2016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boli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skoro 2/3 platcovia DPH. Na základe tejto skutočnosti možno konštatovať, že väčšina obchodných spoločností má obrat nad 50 tis. €. 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Zhruba 60% spoločností nemá žiadneho zamestnanca, alebo len jedného zamestnanca. Nad 20 zamestnancov má len necelé percento obchodných spoločností. V lesnom hospodárstve pôsobia hlavne malé obchodné spoločností ako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jednoosobové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s.r.o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alebo firmy do 20 zamestnancov. Na základe týchto údajov, možno odvodiť počet zamestnancov dodávateľského sektora, ktorí pracujú ako zamestnanci obchodných spoločností a to zhruba 1 650 osôb.</a:t>
            </a: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F85D3-7815-4531-A9EF-9A2F848A3E91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9296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Finančná a ekonomická situácia obchodných spoločností sa hodnotí podľa dosiahnutých príjmov, vynaložených nákladov, odvedených daní a odvodenej priemernej mzdy zamestnancov obchodných spoločností.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Dosiahnuté výnosy obchodných spoločností kolíšu v jednotlivých rokoch. V roku 2016 dosiahli výšku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221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mil. €, naproti tomu v roku 2015 to bolo až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mil. €. Kolísanie dosiahnutých výnosov závisí od viacerých faktorov ako sú obchodná aktivita firiem, objem výkonov, ktoré si objednávajú obhospodarovatelia lesa, rozdelenie výkonov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pestovnej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 ťažbovej činností medzi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živnostníkov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obchodné spoločností a iné. Najväčšou kategóriou výnosov obchodných spoločností je predaj vlastných výrobkov a služieb, ktoré tvoria 60 % v obidvoch sledovaných rokoch. Predaj tovaru tvorí okolo 30 až 35 % a ostatné výnosy tvoria 5 až 10 % </a:t>
            </a:r>
            <a:endParaRPr lang="sk-SK" sz="16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F85D3-7815-4531-A9EF-9A2F848A3E91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7981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Celkové náklady obchodných spoločností poskytujúcich služby v LH sú taktiež rozkolísané ako dosiahnuté výnosy. V roku 2016 dosiahli výšku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216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mil. €, o takmer 20 mil. € menej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 v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roku 2015. Najvyšší podiel dosahujú náklady na služby (okolo 40 %), náklady na tovar (30 %) a náklady na materiál a energie (zhruba 20%)</a:t>
            </a:r>
            <a:endParaRPr lang="sk-SK" sz="16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F85D3-7815-4531-A9EF-9A2F848A3E91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508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96CB-3C30-4569-BB43-6ECF53D0C5A2}" type="datetimeFigureOut">
              <a:rPr lang="sk-SK" smtClean="0"/>
              <a:t>12.12.2017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890F-5953-4861-A35F-D6A03D91E6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22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96CB-3C30-4569-BB43-6ECF53D0C5A2}" type="datetimeFigureOut">
              <a:rPr lang="sk-SK" smtClean="0"/>
              <a:t>12.12.2017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890F-5953-4861-A35F-D6A03D91E6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166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96CB-3C30-4569-BB43-6ECF53D0C5A2}" type="datetimeFigureOut">
              <a:rPr lang="sk-SK" smtClean="0"/>
              <a:t>12.12.2017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890F-5953-4861-A35F-D6A03D91E6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4183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/>
              <a:t>12/12/2017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343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/>
              <a:t>12/12/2017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8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/>
              <a:t>12/12/2017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243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/>
              <a:t>12/12/2017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78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/>
              <a:t>12/12/2017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9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/>
              <a:t>12/12/2017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5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/>
              <a:t>12/12/2017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0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/>
              <a:t>12/12/2017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6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96CB-3C30-4569-BB43-6ECF53D0C5A2}" type="datetimeFigureOut">
              <a:rPr lang="sk-SK" smtClean="0"/>
              <a:t>12.12.2017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890F-5953-4861-A35F-D6A03D91E6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6950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/>
              <a:t>12/12/2017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99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/>
              <a:t>12/12/2017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84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/>
              <a:t>12/12/2017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12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64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68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43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79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39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9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0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96CB-3C30-4569-BB43-6ECF53D0C5A2}" type="datetimeFigureOut">
              <a:rPr lang="sk-SK" smtClean="0"/>
              <a:t>12.12.2017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890F-5953-4861-A35F-D6A03D91E6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5541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18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7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38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6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96CB-3C30-4569-BB43-6ECF53D0C5A2}" type="datetimeFigureOut">
              <a:rPr lang="sk-SK" smtClean="0"/>
              <a:t>12.12.2017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890F-5953-4861-A35F-D6A03D91E6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895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96CB-3C30-4569-BB43-6ECF53D0C5A2}" type="datetimeFigureOut">
              <a:rPr lang="sk-SK" smtClean="0"/>
              <a:t>12.12.2017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890F-5953-4861-A35F-D6A03D91E6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291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96CB-3C30-4569-BB43-6ECF53D0C5A2}" type="datetimeFigureOut">
              <a:rPr lang="sk-SK" smtClean="0"/>
              <a:t>12.12.2017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890F-5953-4861-A35F-D6A03D91E6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116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96CB-3C30-4569-BB43-6ECF53D0C5A2}" type="datetimeFigureOut">
              <a:rPr lang="sk-SK" smtClean="0"/>
              <a:t>12.12.2017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890F-5953-4861-A35F-D6A03D91E6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7432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96CB-3C30-4569-BB43-6ECF53D0C5A2}" type="datetimeFigureOut">
              <a:rPr lang="sk-SK" smtClean="0"/>
              <a:t>12.12.2017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890F-5953-4861-A35F-D6A03D91E6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725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96CB-3C30-4569-BB43-6ECF53D0C5A2}" type="datetimeFigureOut">
              <a:rPr lang="sk-SK" smtClean="0"/>
              <a:t>12.12.2017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890F-5953-4861-A35F-D6A03D91E6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776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F96CB-3C30-4569-BB43-6ECF53D0C5A2}" type="datetimeFigureOut">
              <a:rPr lang="sk-SK" smtClean="0"/>
              <a:t>12.12.2017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8890F-5953-4861-A35F-D6A03D91E6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16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defTabSz="457200"/>
            <a:fld id="{96DFF08F-DC6B-4601-B491-B0F83F6DD2DA}" type="datetimeFigureOut">
              <a:rPr lang="en-US" dirty="0">
                <a:solidFill>
                  <a:srgbClr val="000000"/>
                </a:solidFill>
              </a:rPr>
              <a:pPr defTabSz="457200"/>
              <a:t>12/12/2017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9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77EE-D460-4486-9722-139733D5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BA886-454A-433D-B5B3-3CD00C4D3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bdĺžnik 7"/>
          <p:cNvSpPr/>
          <p:nvPr userDrawn="1"/>
        </p:nvSpPr>
        <p:spPr>
          <a:xfrm>
            <a:off x="335360" y="0"/>
            <a:ext cx="11856640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>
                <a:alpha val="7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7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47" y="0"/>
            <a:ext cx="1213585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6674" y="0"/>
            <a:ext cx="1193532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800" b="1" dirty="0" smtClean="0"/>
          </a:p>
          <a:p>
            <a:pPr algn="ctr"/>
            <a:r>
              <a:rPr lang="sk-SK" sz="4800" b="1" dirty="0" smtClean="0"/>
              <a:t>Vývoj </a:t>
            </a:r>
            <a:r>
              <a:rPr lang="sk-SK" sz="4800" b="1" dirty="0"/>
              <a:t>podnikateľského sektora </a:t>
            </a:r>
            <a:br>
              <a:rPr lang="sk-SK" sz="4800" b="1" dirty="0"/>
            </a:br>
            <a:r>
              <a:rPr lang="sk-SK" sz="4800" b="1" dirty="0"/>
              <a:t>v lesnom hospodárstve SR </a:t>
            </a:r>
            <a:endParaRPr lang="sk-SK" sz="4800" b="1" dirty="0" smtClean="0"/>
          </a:p>
          <a:p>
            <a:pPr algn="ctr"/>
            <a:r>
              <a:rPr lang="sk-SK" sz="4800" b="1" dirty="0" smtClean="0"/>
              <a:t>– </a:t>
            </a:r>
            <a:r>
              <a:rPr lang="sk-SK" sz="4800" b="1" dirty="0"/>
              <a:t/>
            </a:r>
            <a:br>
              <a:rPr lang="sk-SK" sz="4800" b="1" dirty="0"/>
            </a:br>
            <a:r>
              <a:rPr lang="sk-SK" sz="4800" b="1" dirty="0"/>
              <a:t>obchodné </a:t>
            </a:r>
            <a:r>
              <a:rPr lang="sk-SK" sz="4800" b="1" dirty="0" smtClean="0"/>
              <a:t>spoločnosti</a:t>
            </a:r>
          </a:p>
          <a:p>
            <a:pPr algn="ctr"/>
            <a:endParaRPr lang="sk-SK" sz="4800" b="1" dirty="0" smtClean="0">
              <a:solidFill>
                <a:prstClr val="white"/>
              </a:solidFill>
              <a:latin typeface="Tw Cen MT" panose="020B0602020104020603" pitchFamily="34" charset="-18"/>
            </a:endParaRPr>
          </a:p>
          <a:p>
            <a:pPr algn="ctr"/>
            <a:r>
              <a:rPr lang="sk-SK" sz="2800" dirty="0" smtClean="0">
                <a:solidFill>
                  <a:srgbClr val="002060"/>
                </a:solidFill>
              </a:rPr>
              <a:t>Katarína </a:t>
            </a:r>
            <a:r>
              <a:rPr lang="sk-SK" sz="2800" dirty="0" err="1" smtClean="0">
                <a:solidFill>
                  <a:srgbClr val="002060"/>
                </a:solidFill>
              </a:rPr>
              <a:t>Sujová</a:t>
            </a:r>
            <a:r>
              <a:rPr lang="sk-SK" sz="2800" dirty="0" smtClean="0">
                <a:solidFill>
                  <a:srgbClr val="002060"/>
                </a:solidFill>
              </a:rPr>
              <a:t> - Miroslav Kovalčík</a:t>
            </a:r>
            <a:endParaRPr lang="en-US" sz="2800" dirty="0">
              <a:solidFill>
                <a:srgbClr val="002060"/>
              </a:solidFill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030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0178" y="256673"/>
            <a:ext cx="10515600" cy="922421"/>
          </a:xfrm>
        </p:spPr>
        <p:txBody>
          <a:bodyPr>
            <a:noAutofit/>
          </a:bodyPr>
          <a:lstStyle/>
          <a:p>
            <a:pPr algn="ctr"/>
            <a:r>
              <a:rPr lang="sk-SK" altLang="sk-SK" sz="3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Finančné a ekonomické ukazovatele </a:t>
            </a:r>
            <a:r>
              <a:rPr lang="sk-SK" altLang="sk-SK" sz="36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obchodných spoločností v lesnom hospodárstve</a:t>
            </a: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134452"/>
              </p:ext>
            </p:extLst>
          </p:nvPr>
        </p:nvGraphicFramePr>
        <p:xfrm>
          <a:off x="200526" y="1524006"/>
          <a:ext cx="11774905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1017"/>
                <a:gridCol w="2028246"/>
                <a:gridCol w="2127297"/>
                <a:gridCol w="2308345"/>
              </a:tblGrid>
              <a:tr h="331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Ukazovateľ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Jednotka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600">
                          <a:effectLst/>
                        </a:rPr>
                        <a:t>2015</a:t>
                      </a:r>
                      <a:endParaRPr lang="sk-SK" sz="3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600">
                          <a:effectLst/>
                        </a:rPr>
                        <a:t>2016</a:t>
                      </a:r>
                      <a:endParaRPr lang="sk-SK" sz="3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331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Výsledok hospodárenia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mil. €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6,912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4,756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331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Daň z príjmu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mil. €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1,575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1,629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331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Počet spoločností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počet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1 228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1 264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331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600">
                          <a:effectLst/>
                        </a:rPr>
                        <a:t>Počet zamestnancov</a:t>
                      </a:r>
                      <a:endParaRPr lang="sk-SK" sz="3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počet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600">
                          <a:effectLst/>
                        </a:rPr>
                        <a:t>1 460</a:t>
                      </a:r>
                      <a:endParaRPr lang="sk-SK" sz="3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1 650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331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Priemerná </a:t>
                      </a:r>
                      <a:r>
                        <a:rPr lang="sk-SK" sz="3600" dirty="0" smtClean="0">
                          <a:effectLst/>
                        </a:rPr>
                        <a:t>mzda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600" dirty="0" smtClean="0">
                          <a:effectLst/>
                        </a:rPr>
                        <a:t>zamestnancov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€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565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606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331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Priemerný obrat obch</a:t>
                      </a:r>
                      <a:r>
                        <a:rPr lang="sk-SK" sz="36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600" dirty="0" smtClean="0">
                          <a:effectLst/>
                        </a:rPr>
                        <a:t>spoločností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600">
                          <a:effectLst/>
                        </a:rPr>
                        <a:t>€</a:t>
                      </a:r>
                      <a:endParaRPr lang="sk-SK" sz="3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197 321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600" dirty="0">
                          <a:effectLst/>
                        </a:rPr>
                        <a:t>174 857</a:t>
                      </a:r>
                      <a:endParaRPr lang="sk-SK" sz="3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4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85" y="406475"/>
            <a:ext cx="6663173" cy="6107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3937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bdĺžnik 4"/>
          <p:cNvSpPr/>
          <p:nvPr/>
        </p:nvSpPr>
        <p:spPr>
          <a:xfrm>
            <a:off x="2321217" y="297507"/>
            <a:ext cx="7953999" cy="6325384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sk-SK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6311" y="2054034"/>
            <a:ext cx="9875520" cy="2812330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/>
              <a:t>Ďakujem za pozornosť.</a:t>
            </a: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336885" y="6622891"/>
            <a:ext cx="11400882" cy="2769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k-SK" sz="3200" b="1" i="1" dirty="0" smtClean="0"/>
              <a:t>Poďakovanie                               Tento </a:t>
            </a:r>
            <a:r>
              <a:rPr lang="sk-SK" sz="3200" b="1" i="1" dirty="0"/>
              <a:t>príspevok vznikol s podporou projektu APVV-15-0487 Výskum efektívnosti outsourcingu lesníckych služieb.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413928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016033" y="653144"/>
            <a:ext cx="854310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800" b="1" dirty="0"/>
              <a:t>Outsourcing </a:t>
            </a:r>
            <a:endParaRPr lang="sk-SK" sz="4800" b="1" dirty="0" smtClean="0"/>
          </a:p>
          <a:p>
            <a:pPr algn="ctr"/>
            <a:endParaRPr lang="sk-SK" sz="4800" b="1" dirty="0" smtClean="0"/>
          </a:p>
          <a:p>
            <a:pPr algn="ctr"/>
            <a:r>
              <a:rPr lang="sk-SK" sz="3600" dirty="0" smtClean="0">
                <a:solidFill>
                  <a:schemeClr val="bg1"/>
                </a:solidFill>
              </a:rPr>
              <a:t>je </a:t>
            </a:r>
            <a:r>
              <a:rPr lang="sk-SK" sz="3600" dirty="0">
                <a:solidFill>
                  <a:schemeClr val="bg1"/>
                </a:solidFill>
              </a:rPr>
              <a:t>umelo vytvorené slovo </a:t>
            </a:r>
            <a:endParaRPr lang="sk-SK" sz="3600" dirty="0" smtClean="0">
              <a:solidFill>
                <a:schemeClr val="bg1"/>
              </a:solidFill>
            </a:endParaRPr>
          </a:p>
          <a:p>
            <a:pPr algn="ctr"/>
            <a:r>
              <a:rPr lang="sk-SK" sz="3600" dirty="0" smtClean="0">
                <a:solidFill>
                  <a:schemeClr val="bg1"/>
                </a:solidFill>
              </a:rPr>
              <a:t>z </a:t>
            </a:r>
            <a:r>
              <a:rPr lang="sk-SK" sz="3600" dirty="0">
                <a:solidFill>
                  <a:schemeClr val="bg1"/>
                </a:solidFill>
              </a:rPr>
              <a:t>anglických slov </a:t>
            </a:r>
            <a:endParaRPr lang="sk-SK" sz="3600" dirty="0" smtClean="0">
              <a:solidFill>
                <a:schemeClr val="bg1"/>
              </a:solidFill>
            </a:endParaRPr>
          </a:p>
          <a:p>
            <a:pPr algn="ctr"/>
            <a:r>
              <a:rPr lang="sk-SK" sz="3600" dirty="0" err="1" smtClean="0">
                <a:solidFill>
                  <a:schemeClr val="bg1"/>
                </a:solidFill>
              </a:rPr>
              <a:t>out</a:t>
            </a:r>
            <a:r>
              <a:rPr lang="sk-SK" sz="3600" dirty="0" smtClean="0">
                <a:solidFill>
                  <a:schemeClr val="bg1"/>
                </a:solidFill>
              </a:rPr>
              <a:t> </a:t>
            </a:r>
            <a:r>
              <a:rPr lang="sk-SK" sz="3600" dirty="0">
                <a:solidFill>
                  <a:schemeClr val="bg1"/>
                </a:solidFill>
              </a:rPr>
              <a:t>(von) a </a:t>
            </a:r>
            <a:r>
              <a:rPr lang="sk-SK" sz="3600" dirty="0" err="1">
                <a:solidFill>
                  <a:schemeClr val="bg1"/>
                </a:solidFill>
              </a:rPr>
              <a:t>source</a:t>
            </a:r>
            <a:r>
              <a:rPr lang="sk-SK" sz="3600" dirty="0">
                <a:solidFill>
                  <a:schemeClr val="bg1"/>
                </a:solidFill>
              </a:rPr>
              <a:t> (zdroj)</a:t>
            </a:r>
          </a:p>
        </p:txBody>
      </p:sp>
      <p:sp>
        <p:nvSpPr>
          <p:cNvPr id="3" name="Obdĺžnik 2"/>
          <p:cNvSpPr/>
          <p:nvPr/>
        </p:nvSpPr>
        <p:spPr>
          <a:xfrm>
            <a:off x="391886" y="4425183"/>
            <a:ext cx="11800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i="1" dirty="0"/>
              <a:t>Podstatou outsourcingu je </a:t>
            </a:r>
            <a:r>
              <a:rPr lang="sk-SK" sz="3600" i="1" dirty="0" err="1"/>
              <a:t>vytesňovanie</a:t>
            </a:r>
            <a:r>
              <a:rPr lang="sk-SK" sz="3600" i="1" dirty="0"/>
              <a:t> či vyčleňovanie určitých podnikových činností z podniku a ich zabezpečenie u inej firmy - externého poskytovateľa.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0312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15498" y="463515"/>
            <a:ext cx="11463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Vývoj počtu obchodných spoločností v rokoch 1990 – 2016</a:t>
            </a:r>
            <a:endParaRPr kumimoji="0" lang="sk-SK" altLang="sk-SK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389" y="1048290"/>
            <a:ext cx="9425898" cy="5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altLang="sk-SK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Vývoj </a:t>
            </a:r>
            <a:r>
              <a:rPr lang="sk-SK" altLang="sk-SK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počtu </a:t>
            </a:r>
            <a:r>
              <a:rPr lang="sk-SK" altLang="sk-SK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nových obchodných spoločností v </a:t>
            </a:r>
            <a:r>
              <a:rPr lang="sk-SK" altLang="sk-SK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rokoch 1990 – </a:t>
            </a:r>
            <a:r>
              <a:rPr lang="sk-SK" altLang="sk-SK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2016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464" y="1602941"/>
            <a:ext cx="8541072" cy="51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altLang="sk-SK" sz="3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Vývoj počtu zrušených </a:t>
            </a:r>
            <a:r>
              <a:rPr lang="sk-SK" altLang="sk-SK" sz="36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obchodných spoločností</a:t>
            </a:r>
            <a:br>
              <a:rPr lang="sk-SK" altLang="sk-SK" sz="36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sk-SK" altLang="sk-SK" sz="36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k-SK" altLang="sk-SK" sz="3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 rokoch 1990 – </a:t>
            </a:r>
            <a:r>
              <a:rPr lang="sk-SK" altLang="sk-SK" sz="36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2016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5460" y="1690688"/>
            <a:ext cx="8121079" cy="488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altLang="sk-SK" sz="3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Podiel </a:t>
            </a:r>
            <a:r>
              <a:rPr lang="sk-SK" altLang="sk-SK" sz="36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počtu obchodných spoločností</a:t>
            </a:r>
            <a:br>
              <a:rPr lang="sk-SK" altLang="sk-SK" sz="36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sk-SK" altLang="sk-SK" sz="36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k-SK" altLang="sk-SK" sz="3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podľa jednotlivých </a:t>
            </a:r>
            <a:r>
              <a:rPr lang="sk-SK" altLang="sk-SK" sz="36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krajov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1754" y="1155032"/>
            <a:ext cx="9368492" cy="5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203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altLang="sk-SK" sz="36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Štruktúra obchodných spoločností </a:t>
            </a:r>
            <a:br>
              <a:rPr lang="sk-SK" altLang="sk-SK" sz="36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sk-SK" altLang="sk-SK" sz="36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podľa počtu zamestnancov</a:t>
            </a: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0101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kumimoji="0" lang="sk-SK" altLang="sk-SK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570593"/>
              </p:ext>
            </p:extLst>
          </p:nvPr>
        </p:nvGraphicFramePr>
        <p:xfrm>
          <a:off x="240631" y="1572128"/>
          <a:ext cx="11710737" cy="5165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1863"/>
                <a:gridCol w="934710"/>
                <a:gridCol w="934710"/>
                <a:gridCol w="934710"/>
                <a:gridCol w="934710"/>
                <a:gridCol w="934710"/>
                <a:gridCol w="934710"/>
                <a:gridCol w="934710"/>
                <a:gridCol w="935904"/>
              </a:tblGrid>
              <a:tr h="860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600" dirty="0" smtClean="0">
                          <a:effectLst/>
                          <a:latin typeface="+mj-lt"/>
                        </a:rPr>
                        <a:t>SK NACE / Počet zamestnancov</a:t>
                      </a:r>
                      <a:r>
                        <a:rPr lang="sk-SK" sz="2600" dirty="0">
                          <a:effectLst/>
                          <a:latin typeface="+mj-lt"/>
                        </a:rPr>
                        <a:t> 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600">
                          <a:effectLst/>
                          <a:latin typeface="+mj-lt"/>
                        </a:rPr>
                        <a:t>0</a:t>
                      </a:r>
                      <a:endParaRPr lang="sk-SK" sz="260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1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2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3-4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5-9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10-19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20-24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25-49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</a:tr>
              <a:tr h="860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02.1 Lesné </a:t>
                      </a:r>
                      <a:r>
                        <a:rPr lang="sk-SK" sz="2600" dirty="0" smtClean="0">
                          <a:effectLst/>
                          <a:latin typeface="+mj-lt"/>
                        </a:rPr>
                        <a:t>hospodárstvo</a:t>
                      </a:r>
                      <a:r>
                        <a:rPr lang="sk-SK" sz="2600" dirty="0">
                          <a:effectLst/>
                          <a:latin typeface="+mj-lt"/>
                        </a:rPr>
                        <a:t> 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4,1%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53,8%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16,3%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12,2%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7,2%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5,0%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0,9%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0,5%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</a:tr>
              <a:tr h="860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02.2 Ťažba dreva  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5,6%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54,8%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>
                          <a:effectLst/>
                          <a:latin typeface="+mj-lt"/>
                        </a:rPr>
                        <a:t>16,7%</a:t>
                      </a:r>
                      <a:endParaRPr lang="sk-SK" sz="260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13,2%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8,3%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0,7%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0,7%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0,0%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</a:tr>
              <a:tr h="860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02.3 Zber </a:t>
                      </a:r>
                      <a:r>
                        <a:rPr lang="sk-SK" sz="2600" dirty="0" err="1">
                          <a:effectLst/>
                          <a:latin typeface="+mj-lt"/>
                        </a:rPr>
                        <a:t>divorastúceho</a:t>
                      </a:r>
                      <a:r>
                        <a:rPr lang="sk-SK" sz="2600" dirty="0">
                          <a:effectLst/>
                          <a:latin typeface="+mj-lt"/>
                        </a:rPr>
                        <a:t> </a:t>
                      </a:r>
                      <a:endParaRPr lang="sk-SK" sz="2600" dirty="0" smtClean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600" dirty="0" smtClean="0">
                          <a:effectLst/>
                          <a:latin typeface="+mj-lt"/>
                        </a:rPr>
                        <a:t>         materiálu</a:t>
                      </a:r>
                      <a:r>
                        <a:rPr lang="sk-SK" sz="2600" dirty="0">
                          <a:effectLst/>
                          <a:latin typeface="+mj-lt"/>
                        </a:rPr>
                        <a:t> 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 smtClean="0">
                          <a:effectLst/>
                          <a:latin typeface="+mj-lt"/>
                        </a:rPr>
                        <a:t>0,0%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20,0%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0,0%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80%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0,0%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0,0%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0,0%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0,0%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</a:tr>
              <a:tr h="860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02.4 Služby poskytované </a:t>
                      </a:r>
                      <a:r>
                        <a:rPr lang="sk-SK" sz="2600" dirty="0" smtClean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600" dirty="0" smtClean="0">
                          <a:effectLst/>
                          <a:latin typeface="+mj-lt"/>
                        </a:rPr>
                        <a:t>         v lesníctve</a:t>
                      </a:r>
                      <a:r>
                        <a:rPr lang="sk-SK" sz="2600" dirty="0">
                          <a:effectLst/>
                          <a:latin typeface="+mj-lt"/>
                        </a:rPr>
                        <a:t> 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>
                          <a:effectLst/>
                          <a:latin typeface="+mj-lt"/>
                        </a:rPr>
                        <a:t>3,6%</a:t>
                      </a:r>
                      <a:endParaRPr lang="sk-SK" sz="260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>
                          <a:effectLst/>
                          <a:latin typeface="+mj-lt"/>
                        </a:rPr>
                        <a:t>60,0%</a:t>
                      </a:r>
                      <a:endParaRPr lang="sk-SK" sz="260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>
                          <a:effectLst/>
                          <a:latin typeface="+mj-lt"/>
                        </a:rPr>
                        <a:t>13,0%</a:t>
                      </a:r>
                      <a:endParaRPr lang="sk-SK" sz="260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>
                          <a:effectLst/>
                          <a:latin typeface="+mj-lt"/>
                        </a:rPr>
                        <a:t>10,4%</a:t>
                      </a:r>
                      <a:endParaRPr lang="sk-SK" sz="260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8,0%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4,1%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0,3%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0,6%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</a:tr>
              <a:tr h="860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600" dirty="0" smtClean="0">
                          <a:effectLst/>
                          <a:latin typeface="+mj-lt"/>
                        </a:rPr>
                        <a:t>Celkom</a:t>
                      </a:r>
                      <a:r>
                        <a:rPr lang="sk-SK" sz="2600" dirty="0">
                          <a:effectLst/>
                          <a:latin typeface="+mj-lt"/>
                        </a:rPr>
                        <a:t> 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4,1%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>
                          <a:effectLst/>
                          <a:latin typeface="+mj-lt"/>
                        </a:rPr>
                        <a:t>57,4%</a:t>
                      </a:r>
                      <a:endParaRPr lang="sk-SK" sz="260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>
                          <a:effectLst/>
                          <a:latin typeface="+mj-lt"/>
                        </a:rPr>
                        <a:t>14,5%</a:t>
                      </a:r>
                      <a:endParaRPr lang="sk-SK" sz="260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>
                          <a:effectLst/>
                          <a:latin typeface="+mj-lt"/>
                        </a:rPr>
                        <a:t>11,5%</a:t>
                      </a:r>
                      <a:endParaRPr lang="sk-SK" sz="260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>
                          <a:effectLst/>
                          <a:latin typeface="+mj-lt"/>
                        </a:rPr>
                        <a:t>7,8%</a:t>
                      </a:r>
                      <a:endParaRPr lang="sk-SK" sz="260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3,8%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0,5%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2600" dirty="0">
                          <a:effectLst/>
                          <a:latin typeface="+mj-lt"/>
                        </a:rPr>
                        <a:t>0,4%</a:t>
                      </a:r>
                      <a:endParaRPr lang="sk-SK" sz="26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7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0178" y="156754"/>
            <a:ext cx="10515600" cy="922421"/>
          </a:xfrm>
        </p:spPr>
        <p:txBody>
          <a:bodyPr>
            <a:noAutofit/>
          </a:bodyPr>
          <a:lstStyle/>
          <a:p>
            <a:pPr algn="ctr"/>
            <a:r>
              <a:rPr lang="sk-SK" altLang="sk-SK" sz="3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Finančné a ekonomické ukazovatele </a:t>
            </a:r>
            <a:r>
              <a:rPr lang="sk-SK" altLang="sk-SK" sz="36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obchodných spoločností v lesnom hospodárstve</a:t>
            </a: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34366"/>
              </p:ext>
            </p:extLst>
          </p:nvPr>
        </p:nvGraphicFramePr>
        <p:xfrm>
          <a:off x="200526" y="1347542"/>
          <a:ext cx="11774905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1017"/>
                <a:gridCol w="1847198"/>
                <a:gridCol w="2308345"/>
                <a:gridCol w="2308345"/>
              </a:tblGrid>
              <a:tr h="331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200" dirty="0" smtClean="0">
                          <a:effectLst/>
                        </a:rPr>
                        <a:t>Ukazovateľ</a:t>
                      </a:r>
                      <a:endParaRPr lang="sk-SK" sz="3200" dirty="0" smtClean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sk-SK" sz="32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Jednotka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2015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2016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331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Celkové </a:t>
                      </a:r>
                      <a:r>
                        <a:rPr lang="sk-SK" sz="3200" dirty="0" smtClean="0">
                          <a:effectLst/>
                        </a:rPr>
                        <a:t>výnosy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mil. €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242,310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221,020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275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Z toho </a:t>
                      </a:r>
                      <a:r>
                        <a:rPr lang="sk-SK" sz="3200" dirty="0" smtClean="0">
                          <a:effectLst/>
                        </a:rPr>
                        <a:t>   predaj tovaru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200">
                          <a:effectLst/>
                        </a:rPr>
                        <a:t>mil. €</a:t>
                      </a:r>
                      <a:endParaRPr lang="sk-SK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>
                          <a:effectLst/>
                        </a:rPr>
                        <a:t>87,471</a:t>
                      </a:r>
                      <a:endParaRPr lang="sk-SK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62,437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275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200" dirty="0" smtClean="0">
                          <a:effectLst/>
                        </a:rPr>
                        <a:t>                predaj vlastných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200" dirty="0" smtClean="0">
                          <a:effectLst/>
                        </a:rPr>
                        <a:t>                výrobkov </a:t>
                      </a:r>
                      <a:r>
                        <a:rPr lang="sk-SK" sz="3200" dirty="0">
                          <a:effectLst/>
                        </a:rPr>
                        <a:t>a služieb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mil. €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>
                          <a:effectLst/>
                        </a:rPr>
                        <a:t>148,861</a:t>
                      </a:r>
                      <a:endParaRPr lang="sk-SK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151,197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275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           </a:t>
                      </a:r>
                      <a:r>
                        <a:rPr lang="sk-SK" sz="3200" dirty="0" smtClean="0">
                          <a:effectLst/>
                        </a:rPr>
                        <a:t>     ostatné príjmy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200">
                          <a:effectLst/>
                        </a:rPr>
                        <a:t>mil. €</a:t>
                      </a:r>
                      <a:endParaRPr lang="sk-SK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>
                          <a:effectLst/>
                        </a:rPr>
                        <a:t>5,978</a:t>
                      </a:r>
                      <a:endParaRPr lang="sk-SK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7,386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9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0179" y="0"/>
            <a:ext cx="10515600" cy="922421"/>
          </a:xfrm>
        </p:spPr>
        <p:txBody>
          <a:bodyPr>
            <a:noAutofit/>
          </a:bodyPr>
          <a:lstStyle/>
          <a:p>
            <a:pPr algn="ctr"/>
            <a:r>
              <a:rPr lang="sk-SK" altLang="sk-SK" sz="3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Finančné a ekonomické ukazovatele </a:t>
            </a:r>
            <a:r>
              <a:rPr lang="sk-SK" altLang="sk-SK" sz="36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obchodných spoločností v lesnom hospodárstve</a:t>
            </a: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331786"/>
              </p:ext>
            </p:extLst>
          </p:nvPr>
        </p:nvGraphicFramePr>
        <p:xfrm>
          <a:off x="200526" y="1171080"/>
          <a:ext cx="11774905" cy="536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1017"/>
                <a:gridCol w="1847198"/>
                <a:gridCol w="2308345"/>
                <a:gridCol w="2308345"/>
              </a:tblGrid>
              <a:tr h="331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Ukazovateľ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200">
                          <a:effectLst/>
                        </a:rPr>
                        <a:t>Jednotka</a:t>
                      </a:r>
                      <a:endParaRPr lang="sk-SK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200">
                          <a:effectLst/>
                        </a:rPr>
                        <a:t>2015</a:t>
                      </a:r>
                      <a:endParaRPr lang="sk-SK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200">
                          <a:effectLst/>
                        </a:rPr>
                        <a:t>2016</a:t>
                      </a:r>
                      <a:endParaRPr lang="sk-SK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331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Celkové náklady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mil. €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235,398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216,264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275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Z toho </a:t>
                      </a:r>
                      <a:r>
                        <a:rPr lang="sk-SK" sz="3200" dirty="0" smtClean="0">
                          <a:effectLst/>
                        </a:rPr>
                        <a:t>  náklady </a:t>
                      </a:r>
                      <a:r>
                        <a:rPr lang="sk-SK" sz="3200" dirty="0">
                          <a:effectLst/>
                        </a:rPr>
                        <a:t>na tovar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mil. €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70,225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49,170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275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            </a:t>
                      </a:r>
                      <a:r>
                        <a:rPr lang="sk-SK" sz="3200" dirty="0" smtClean="0">
                          <a:effectLst/>
                        </a:rPr>
                        <a:t>   náklady </a:t>
                      </a:r>
                      <a:r>
                        <a:rPr lang="sk-SK" sz="3200" dirty="0">
                          <a:effectLst/>
                        </a:rPr>
                        <a:t>na služby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200">
                          <a:effectLst/>
                        </a:rPr>
                        <a:t>mil. €</a:t>
                      </a:r>
                      <a:endParaRPr lang="sk-SK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>
                          <a:effectLst/>
                        </a:rPr>
                        <a:t>93,368</a:t>
                      </a:r>
                      <a:endParaRPr lang="sk-SK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86,735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275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            </a:t>
                      </a:r>
                      <a:r>
                        <a:rPr lang="sk-SK" sz="3200" dirty="0" smtClean="0">
                          <a:effectLst/>
                        </a:rPr>
                        <a:t>   mzdové </a:t>
                      </a:r>
                      <a:r>
                        <a:rPr lang="sk-SK" sz="3200" dirty="0">
                          <a:effectLst/>
                        </a:rPr>
                        <a:t>náklady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mil. €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>
                          <a:effectLst/>
                        </a:rPr>
                        <a:t>9,890</a:t>
                      </a:r>
                      <a:endParaRPr lang="sk-SK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11,993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275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            </a:t>
                      </a:r>
                      <a:r>
                        <a:rPr lang="sk-SK" sz="3200" dirty="0" smtClean="0">
                          <a:effectLst/>
                        </a:rPr>
                        <a:t>   náklady </a:t>
                      </a:r>
                      <a:r>
                        <a:rPr lang="sk-SK" sz="3200" dirty="0">
                          <a:effectLst/>
                        </a:rPr>
                        <a:t>na poistné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mil. €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2,622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3,498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275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            </a:t>
                      </a:r>
                      <a:r>
                        <a:rPr lang="sk-SK" sz="3200" dirty="0" smtClean="0">
                          <a:effectLst/>
                        </a:rPr>
                        <a:t>   náklady </a:t>
                      </a:r>
                      <a:r>
                        <a:rPr lang="sk-SK" sz="3200" dirty="0">
                          <a:effectLst/>
                        </a:rPr>
                        <a:t>na materiál </a:t>
                      </a:r>
                      <a:endParaRPr lang="sk-SK" sz="32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200" dirty="0" smtClean="0">
                          <a:effectLst/>
                        </a:rPr>
                        <a:t>               a </a:t>
                      </a:r>
                      <a:r>
                        <a:rPr lang="sk-SK" sz="3200" dirty="0">
                          <a:effectLst/>
                        </a:rPr>
                        <a:t>energie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200">
                          <a:effectLst/>
                        </a:rPr>
                        <a:t>mil. €</a:t>
                      </a:r>
                      <a:endParaRPr lang="sk-SK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43,606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44,326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275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            </a:t>
                      </a:r>
                      <a:r>
                        <a:rPr lang="sk-SK" sz="3200" dirty="0" smtClean="0">
                          <a:effectLst/>
                        </a:rPr>
                        <a:t>   dane </a:t>
                      </a:r>
                      <a:r>
                        <a:rPr lang="sk-SK" sz="3200" dirty="0">
                          <a:effectLst/>
                        </a:rPr>
                        <a:t>a poplatky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200">
                          <a:effectLst/>
                        </a:rPr>
                        <a:t>mil. €</a:t>
                      </a:r>
                      <a:endParaRPr lang="sk-SK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>
                          <a:effectLst/>
                        </a:rPr>
                        <a:t>0,853</a:t>
                      </a:r>
                      <a:endParaRPr lang="sk-SK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0,779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275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            </a:t>
                      </a:r>
                      <a:r>
                        <a:rPr lang="sk-SK" sz="3200" dirty="0" smtClean="0">
                          <a:effectLst/>
                        </a:rPr>
                        <a:t>   odpisy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200">
                          <a:effectLst/>
                        </a:rPr>
                        <a:t>mil. €</a:t>
                      </a:r>
                      <a:endParaRPr lang="sk-SK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>
                          <a:effectLst/>
                        </a:rPr>
                        <a:t>8,963</a:t>
                      </a:r>
                      <a:endParaRPr lang="sk-SK" sz="3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10,680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275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            </a:t>
                      </a:r>
                      <a:r>
                        <a:rPr lang="sk-SK" sz="3200" dirty="0" smtClean="0">
                          <a:effectLst/>
                        </a:rPr>
                        <a:t>   ostatné </a:t>
                      </a:r>
                      <a:r>
                        <a:rPr lang="sk-SK" sz="3200" dirty="0">
                          <a:effectLst/>
                        </a:rPr>
                        <a:t>náklady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mil. €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5,871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3200" dirty="0">
                          <a:effectLst/>
                        </a:rPr>
                        <a:t>9,083</a:t>
                      </a:r>
                      <a:endParaRPr lang="sk-SK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2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Základ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445</Words>
  <Application>Microsoft Office PowerPoint</Application>
  <PresentationFormat>Širokouhlá</PresentationFormat>
  <Paragraphs>194</Paragraphs>
  <Slides>11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11</vt:i4>
      </vt:variant>
    </vt:vector>
  </HeadingPairs>
  <TitlesOfParts>
    <vt:vector size="21" baseType="lpstr">
      <vt:lpstr>MS Mincho</vt:lpstr>
      <vt:lpstr>Arial</vt:lpstr>
      <vt:lpstr>Calibri</vt:lpstr>
      <vt:lpstr>Calibri Light</vt:lpstr>
      <vt:lpstr>Corbel</vt:lpstr>
      <vt:lpstr>Times New Roman</vt:lpstr>
      <vt:lpstr>Tw Cen MT</vt:lpstr>
      <vt:lpstr>Motív Office</vt:lpstr>
      <vt:lpstr>Základ</vt:lpstr>
      <vt:lpstr>1_Motív Office</vt:lpstr>
      <vt:lpstr>Prezentácia programu PowerPoint</vt:lpstr>
      <vt:lpstr>Prezentácia programu PowerPoint</vt:lpstr>
      <vt:lpstr>Prezentácia programu PowerPoint</vt:lpstr>
      <vt:lpstr>Vývoj počtu nových obchodných spoločností v rokoch 1990 – 2016</vt:lpstr>
      <vt:lpstr>Vývoj počtu zrušených obchodných spoločností  v rokoch 1990 – 2016</vt:lpstr>
      <vt:lpstr>Podiel počtu obchodných spoločností  podľa jednotlivých krajov</vt:lpstr>
      <vt:lpstr>Štruktúra obchodných spoločností  podľa počtu zamestnancov</vt:lpstr>
      <vt:lpstr>Finančné a ekonomické ukazovatele obchodných spoločností v lesnom hospodárstve</vt:lpstr>
      <vt:lpstr>Finančné a ekonomické ukazovatele obchodných spoločností v lesnom hospodárstve</vt:lpstr>
      <vt:lpstr>Finančné a ekonomické ukazovatele obchodných spoločností v lesnom hospodárstve</vt:lpstr>
      <vt:lpstr>Ďakujem za pozornosť.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Sujova Katarina</dc:creator>
  <cp:lastModifiedBy>Sujova Katarina</cp:lastModifiedBy>
  <cp:revision>44</cp:revision>
  <cp:lastPrinted>2017-11-22T15:25:18Z</cp:lastPrinted>
  <dcterms:created xsi:type="dcterms:W3CDTF">2017-11-19T18:44:55Z</dcterms:created>
  <dcterms:modified xsi:type="dcterms:W3CDTF">2017-12-12T21:45:59Z</dcterms:modified>
</cp:coreProperties>
</file>