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4" r:id="rId2"/>
  </p:sldMasterIdLst>
  <p:notesMasterIdLst>
    <p:notesMasterId r:id="rId25"/>
  </p:notesMasterIdLst>
  <p:handoutMasterIdLst>
    <p:handoutMasterId r:id="rId26"/>
  </p:handoutMasterIdLst>
  <p:sldIdLst>
    <p:sldId id="261" r:id="rId3"/>
    <p:sldId id="262" r:id="rId4"/>
    <p:sldId id="273" r:id="rId5"/>
    <p:sldId id="274" r:id="rId6"/>
    <p:sldId id="275" r:id="rId7"/>
    <p:sldId id="276" r:id="rId8"/>
    <p:sldId id="277" r:id="rId9"/>
    <p:sldId id="280" r:id="rId10"/>
    <p:sldId id="278" r:id="rId11"/>
    <p:sldId id="279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56" r:id="rId20"/>
    <p:sldId id="257" r:id="rId21"/>
    <p:sldId id="258" r:id="rId22"/>
    <p:sldId id="259" r:id="rId23"/>
    <p:sldId id="260" r:id="rId24"/>
  </p:sldIdLst>
  <p:sldSz cx="9144000" cy="6858000" type="screen4x3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-1518" y="-90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04/04/2017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Methodisch: Beschreibung eines Beobachters,</a:t>
            </a:r>
            <a:r>
              <a:rPr lang="de-DE" baseline="0" dirty="0" smtClean="0"/>
              <a:t> studentische Arbeiten, </a:t>
            </a:r>
            <a:r>
              <a:rPr lang="de-DE" baseline="0" dirty="0" err="1" smtClean="0"/>
              <a:t>eingene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inhaltsanalyse</a:t>
            </a:r>
            <a:r>
              <a:rPr lang="de-DE" baseline="0" dirty="0" smtClean="0"/>
              <a:t> einzelner Diskursdokumente, Dissertation </a:t>
            </a:r>
            <a:r>
              <a:rPr lang="de-DE" baseline="0" dirty="0" err="1" smtClean="0"/>
              <a:t>Maylein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36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Nordrhein-Westfalen (Ökologische Jagdgesetz 2015)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Verbot des Abschusses von Katzen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und Hunden</a:t>
            </a:r>
            <a:endParaRPr lang="de-DE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Baden-Württemberg (Jagd- und Wildtiermanagementgesetz 2014)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Einführung Schalenmodell §7 des Gesetzes: Nutzungs-, Entwicklungs- und Schutzmanagement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31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Symposium Gams am Abgrund 2014</a:t>
            </a:r>
          </a:p>
          <a:p>
            <a:r>
              <a:rPr lang="de-DE" dirty="0" smtClean="0"/>
              <a:t>Christine</a:t>
            </a:r>
            <a:r>
              <a:rPr lang="de-DE" baseline="0" dirty="0" smtClean="0"/>
              <a:t> Miller: Verein Wildes Bayern (2015)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31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5336"/>
          </a:xfrm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82548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0926"/>
            <a:ext cx="5680075" cy="4606926"/>
          </a:xfrm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37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0926"/>
            <a:ext cx="5680075" cy="4606926"/>
          </a:xfrm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41275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0926"/>
            <a:ext cx="5680075" cy="4606926"/>
          </a:xfrm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53570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5336"/>
          </a:xfrm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727992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Waldbesitzer als umstrittene Größe – sog. </a:t>
            </a:r>
            <a:r>
              <a:rPr lang="de-DE" dirty="0" err="1" smtClean="0"/>
              <a:t>Teßenwitzpapier</a:t>
            </a:r>
            <a:r>
              <a:rPr lang="de-DE" dirty="0" smtClean="0"/>
              <a:t> 2008</a:t>
            </a:r>
            <a:r>
              <a:rPr lang="de-DE" baseline="0" dirty="0" smtClean="0"/>
              <a:t> – Ergebnisse interner Arbeitsgruppe der </a:t>
            </a:r>
            <a:r>
              <a:rPr lang="de-DE" baseline="0" dirty="0" err="1" smtClean="0"/>
              <a:t>bayer</a:t>
            </a:r>
            <a:r>
              <a:rPr lang="de-DE" baseline="0" dirty="0" smtClean="0"/>
              <a:t>. Forstverwaltung, wie die öffentliche Meinung und insbesondere die Waldeigentümer für die forstlichen Positionen begeistert werden können</a:t>
            </a:r>
          </a:p>
          <a:p>
            <a:r>
              <a:rPr lang="de-DE" baseline="0" dirty="0" smtClean="0"/>
              <a:t>Reaktion: Gründung Jagdagenda 21 – Vertreter traditioneller Jagdpositionen (die in Bayern der BJV nicht mehr ausreichend vertreten sollte z.B. zum Vegetationsgutachten, zur Hege insbesondere Fütterungen – zentraler Streitgegenstand: Jagdstrategien der </a:t>
            </a:r>
            <a:r>
              <a:rPr lang="de-DE" baseline="0" dirty="0" err="1" smtClean="0"/>
              <a:t>BaySF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84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Game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Concervancy</a:t>
            </a:r>
            <a:r>
              <a:rPr lang="de-DE" baseline="0" dirty="0" smtClean="0"/>
              <a:t> Germany, gegründet 1990, wurde von Paul Müller, Prof. der Biogeografie, passionierter Jäger lange Jahre geleitet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86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Betonung</a:t>
            </a:r>
            <a:r>
              <a:rPr lang="de-DE" baseline="0" dirty="0" smtClean="0"/>
              <a:t> der Jagdgegner: Beitrag aus 2004: deutlich geringerer Einfluss als z.B. in Frankreich oder England: Ökosabotage</a:t>
            </a:r>
            <a:endParaRPr lang="de-DE" dirty="0" smtClean="0"/>
          </a:p>
          <a:p>
            <a:r>
              <a:rPr lang="de-DE" dirty="0" smtClean="0"/>
              <a:t>Fall Hermann vs. Deutschland</a:t>
            </a:r>
            <a:r>
              <a:rPr lang="de-DE" baseline="0" dirty="0" smtClean="0"/>
              <a:t> vor dem europäischen Gerichtshof für Menschenrechte</a:t>
            </a:r>
          </a:p>
          <a:p>
            <a:r>
              <a:rPr lang="de-DE" baseline="0" dirty="0" smtClean="0"/>
              <a:t>2012</a:t>
            </a:r>
          </a:p>
          <a:p>
            <a:r>
              <a:rPr lang="de-DE" baseline="0" dirty="0" smtClean="0"/>
              <a:t>Neuer Paragraph 6a im BJagdG: Ziel: möglichst Verhinderung des Ruhen der Jagd</a:t>
            </a:r>
          </a:p>
          <a:p>
            <a:r>
              <a:rPr lang="de-DE" baseline="0" dirty="0" smtClean="0"/>
              <a:t>Durch Notwendigkeit der Genehmigung durch Jagdbehörde, Umdrehen der Logik bei der Wildschadensregulierung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5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 smtClean="0"/>
              <a:t>Referent</a:t>
            </a:r>
            <a:br>
              <a:rPr lang="de-DE" noProof="0" dirty="0" smtClean="0"/>
            </a:br>
            <a:r>
              <a:rPr lang="de-DE" noProof="0" dirty="0" smtClean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 smtClean="0"/>
              <a:t>Titel durch Klicken bearbeiten</a:t>
            </a:r>
            <a:endParaRPr lang="de-DE" noProof="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7109" y="6374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 smtClean="0"/>
              <a:t>Dr. Klaus Pukall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mtClean="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 smtClean="0"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6229350" y="479425"/>
            <a:ext cx="184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r>
              <a:rPr lang="de-DE" altLang="de-DE" sz="900">
                <a:solidFill>
                  <a:srgbClr val="0065BD"/>
                </a:solidFill>
                <a:cs typeface="+mn-cs"/>
              </a:rPr>
              <a:t>Technische Universität München</a:t>
            </a:r>
          </a:p>
        </p:txBody>
      </p:sp>
      <p:pic>
        <p:nvPicPr>
          <p:cNvPr id="18448" name="Picture 25" descr="C:\Users\Flopc\Desktop\ppt\TUMLogo_oZ_Vollfl_weiss_RGB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325438"/>
            <a:ext cx="6032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955675" y="400050"/>
            <a:ext cx="1225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de-DE" altLang="de-DE" sz="900">
                <a:solidFill>
                  <a:srgbClr val="0065BD"/>
                </a:solidFill>
                <a:cs typeface="+mn-cs"/>
              </a:rPr>
              <a:t>Lehrstuhl für</a:t>
            </a:r>
          </a:p>
          <a:p>
            <a:pPr eaLnBrk="0" hangingPunct="0"/>
            <a:r>
              <a:rPr lang="de-DE" altLang="de-DE" sz="900">
                <a:solidFill>
                  <a:srgbClr val="0065BD"/>
                </a:solidFill>
                <a:cs typeface="+mn-cs"/>
              </a:rPr>
              <a:t>Wald- und Umweltpolitik</a:t>
            </a:r>
          </a:p>
        </p:txBody>
      </p:sp>
      <p:pic>
        <p:nvPicPr>
          <p:cNvPr id="18450" name="Picture 18" descr="LS_Wald+Umweltpolitik_OS_neg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88925"/>
            <a:ext cx="400050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TUMLogo_oZ_Vollfl_blau_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327025"/>
            <a:ext cx="60325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LS_Wald+Umweltpolitik_OS_RGB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87338"/>
            <a:ext cx="40005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89113" y="6400800"/>
            <a:ext cx="5565775" cy="292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4D4D4D"/>
                </a:solidFill>
              </a:defRPr>
            </a:lvl1pPr>
          </a:lstStyle>
          <a:p>
            <a:pPr eaLnBrk="0" hangingPunct="0"/>
            <a:r>
              <a:rPr lang="de-DE" altLang="de-DE">
                <a:latin typeface="Arial" panose="020B0604020202020204" pitchFamily="34" charset="0"/>
                <a:cs typeface="+mn-cs"/>
              </a:rPr>
              <a:t>Prof. Dr. Michael Suda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1175" y="6407150"/>
            <a:ext cx="12541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4D4D4D"/>
                </a:solidFill>
              </a:defRPr>
            </a:lvl1pPr>
          </a:lstStyle>
          <a:p>
            <a:pPr eaLnBrk="0" hangingPunct="0"/>
            <a:fld id="{FFBE3A61-CCF3-4652-8599-93C969730A1B}" type="datetime1">
              <a:rPr lang="de-DE" altLang="de-DE">
                <a:latin typeface="Arial" panose="020B0604020202020204" pitchFamily="34" charset="0"/>
                <a:cs typeface="+mn-cs"/>
              </a:rPr>
              <a:pPr eaLnBrk="0" hangingPunct="0"/>
              <a:t>04.04.2017</a:t>
            </a:fld>
            <a:endParaRPr lang="de-DE" altLang="de-DE">
              <a:latin typeface="Arial" panose="020B0604020202020204" pitchFamily="34" charset="0"/>
              <a:cs typeface="+mn-cs"/>
            </a:endParaRP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71FAC4-1A91-48F8-B7D0-61F83D0C2B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33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6229350" y="479425"/>
            <a:ext cx="184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r>
              <a:rPr lang="de-DE" altLang="de-DE" sz="900">
                <a:solidFill>
                  <a:srgbClr val="0065BD"/>
                </a:solidFill>
                <a:cs typeface="+mn-cs"/>
              </a:rPr>
              <a:t>Technische Universität München</a:t>
            </a:r>
          </a:p>
        </p:txBody>
      </p:sp>
      <p:pic>
        <p:nvPicPr>
          <p:cNvPr id="7" name="Picture 25" descr="C:\Users\Flopc\Desktop\ppt\TUMLogo_oZ_Vollfl_weiss_RGB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325438"/>
            <a:ext cx="6032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955675" y="400050"/>
            <a:ext cx="1225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de-DE" altLang="de-DE" sz="900">
                <a:solidFill>
                  <a:srgbClr val="0065BD"/>
                </a:solidFill>
                <a:cs typeface="+mn-cs"/>
              </a:rPr>
              <a:t>Lehrstuhl für</a:t>
            </a:r>
          </a:p>
          <a:p>
            <a:pPr eaLnBrk="0" hangingPunct="0"/>
            <a:r>
              <a:rPr lang="de-DE" altLang="de-DE" sz="900">
                <a:solidFill>
                  <a:srgbClr val="0065BD"/>
                </a:solidFill>
                <a:cs typeface="+mn-cs"/>
              </a:rPr>
              <a:t>Wald- und Umweltpolitik</a:t>
            </a:r>
          </a:p>
        </p:txBody>
      </p:sp>
      <p:pic>
        <p:nvPicPr>
          <p:cNvPr id="9" name="Picture 24" descr="LS_Wald+Umweltpolitik_OS_neg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88925"/>
            <a:ext cx="400050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5" descr="TUMLogo_oZ_Vollfl_blau_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327025"/>
            <a:ext cx="603250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LS_Wald+Umweltpolitik_OS_RGB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87338"/>
            <a:ext cx="40005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8000" y="1828800"/>
            <a:ext cx="8128000" cy="129540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429000"/>
            <a:ext cx="81280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49C96E-8E14-42B5-B628-EBEB3521E6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6204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 smtClean="0"/>
              <a:t>Inhalt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 smtClean="0"/>
              <a:t>Titel durch Klicken bearbeiten</a:t>
            </a:r>
            <a:endParaRPr lang="de-DE" noProof="0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7109" y="6374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 smtClean="0"/>
              <a:t>Dr. Klaus Pukall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09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 smtClean="0"/>
              <a:t>Inhalt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 smtClean="0"/>
              <a:t>Titel durch Klicken bearbeiten</a:t>
            </a:r>
            <a:endParaRPr lang="de-DE" noProof="0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7109" y="6374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 smtClean="0"/>
              <a:t>Dr. Klaus Pukall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 smtClean="0"/>
              <a:t>Inhalt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sz="1600" noProof="0" dirty="0" smtClean="0"/>
              <a:t>Dritte Ebene</a:t>
            </a:r>
            <a:endParaRPr lang="de-DE" noProof="0" dirty="0" smtClean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 smtClean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 smtClean="0"/>
              <a:t>Titel durch Klicken bearbeiten</a:t>
            </a:r>
            <a:endParaRPr lang="de-DE" noProof="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7109" y="6374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 smtClean="0"/>
              <a:t>Dr. Klaus Pukall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 smtClean="0"/>
              <a:t>Inhalt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sz="1600" noProof="0" dirty="0" smtClean="0"/>
              <a:t>Dritte Ebene</a:t>
            </a:r>
            <a:endParaRPr lang="de-DE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 smtClean="0"/>
              <a:t>Inhalt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sz="1600" noProof="0" dirty="0" smtClean="0"/>
              <a:t>Dritte Ebene</a:t>
            </a:r>
            <a:endParaRPr lang="de-DE" noProof="0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 smtClean="0"/>
              <a:t>Titel durch Klicken bearbeiten</a:t>
            </a:r>
            <a:endParaRPr lang="de-DE" noProof="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7109" y="6374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 smtClean="0"/>
              <a:t>Dr. Klaus Pukall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 smtClean="0"/>
              <a:t>Inhalt durch Klicken bearbeiten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 smtClean="0"/>
              <a:t>Titel durch Klicken bearbeiten</a:t>
            </a:r>
            <a:endParaRPr lang="de-DE" noProof="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7109" y="6374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 smtClean="0"/>
              <a:t>Dr. Klaus Pukall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 smtClean="0"/>
              <a:t>Inhalt durch Klicken bearbeiten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 smtClean="0"/>
              <a:t>Titel durch Klicken bearbeiten</a:t>
            </a:r>
            <a:endParaRPr lang="de-DE" noProof="0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7109" y="6374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 smtClean="0"/>
              <a:t>Dr. Klaus Pukall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smtClean="0"/>
              <a:t>Inhalt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 smtClean="0"/>
              <a:t>Titel durch Klicken bearbeiten</a:t>
            </a:r>
            <a:endParaRPr lang="de-DE" noProof="0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7109" y="6374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 smtClean="0"/>
              <a:t>Dr. Klaus Pukall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 smtClean="0"/>
              <a:t>Titel durch Klicken bearbeiten</a:t>
            </a:r>
            <a:endParaRPr lang="de-DE" noProof="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7109" y="6374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 smtClean="0"/>
              <a:t>Dr. Klaus Pukall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754424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7109" y="6374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 smtClean="0"/>
              <a:t>Dr. Klaus Pukall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72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320401" y="314325"/>
            <a:ext cx="7699650" cy="34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de-DE" sz="800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Lehrstuhl für Wald-</a:t>
            </a:r>
            <a:r>
              <a:rPr lang="de-DE" sz="800" kern="1200" baseline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 und Umweltpolitik</a:t>
            </a:r>
            <a:endParaRPr lang="de-DE" sz="800" kern="1200" dirty="0" smtClean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algn="l" rtl="0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de-DE" sz="800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Fakultät für Wirtschaftswissenschaften</a:t>
            </a:r>
          </a:p>
          <a:p>
            <a:pPr algn="l" rtl="0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de-DE" sz="800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rPr>
              <a:t>Technische Universität München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7109" y="6374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 smtClean="0"/>
              <a:t>Dr. Klaus Pukall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  <p:sldLayoutId id="214748371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914400"/>
            <a:ext cx="812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828800"/>
            <a:ext cx="8128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4100" y="6397625"/>
            <a:ext cx="12382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4D4D4D"/>
                </a:solidFill>
              </a:defRPr>
            </a:lvl1pPr>
          </a:lstStyle>
          <a:p>
            <a:pPr algn="r" eaLnBrk="0" hangingPunct="0"/>
            <a:fld id="{D421C5CC-A4D5-49F0-ABC0-BEF7D37501C2}" type="slidenum">
              <a:rPr lang="de-DE" altLang="de-DE">
                <a:latin typeface="Arial" panose="020B0604020202020204" pitchFamily="34" charset="0"/>
                <a:cs typeface="+mn-cs"/>
              </a:rPr>
              <a:pPr algn="r" eaLnBrk="0" hangingPunct="0"/>
              <a:t>‹Nr.›</a:t>
            </a:fld>
            <a:endParaRPr lang="de-DE" altLang="de-DE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0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kt-andreas-altenstadt.de/images/gespraech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kt-andreas-altenstadt.de/images/gespraech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kt-andreas-altenstadt.de/images/gespraech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dirty="0" smtClean="0"/>
              <a:t>Dr. Klaus Pukall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820738"/>
          </a:xfrm>
        </p:spPr>
        <p:txBody>
          <a:bodyPr/>
          <a:lstStyle/>
          <a:p>
            <a:r>
              <a:rPr lang="de-DE" b="1" i="1" dirty="0"/>
              <a:t>Neue Akteurskonstellationen in Konflikten bezüglich der Jagd in Deutschland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770245"/>
            <a:ext cx="965200" cy="9652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67" y="4149787"/>
            <a:ext cx="1707621" cy="64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909" y="2847949"/>
            <a:ext cx="884237" cy="103238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980" y="5597374"/>
            <a:ext cx="939801" cy="93980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28" y="4183574"/>
            <a:ext cx="994334" cy="99433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7482" y="2877940"/>
            <a:ext cx="1030725" cy="9724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81" y="2972543"/>
            <a:ext cx="19050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/>
          <p:cNvSpPr/>
          <p:nvPr/>
        </p:nvSpPr>
        <p:spPr>
          <a:xfrm>
            <a:off x="3307976" y="2232212"/>
            <a:ext cx="2299448" cy="1882588"/>
          </a:xfrm>
          <a:custGeom>
            <a:avLst/>
            <a:gdLst>
              <a:gd name="connsiteX0" fmla="*/ 0 w 2299448"/>
              <a:gd name="connsiteY0" fmla="*/ 1304364 h 1882588"/>
              <a:gd name="connsiteX1" fmla="*/ 0 w 2299448"/>
              <a:gd name="connsiteY1" fmla="*/ 1304364 h 1882588"/>
              <a:gd name="connsiteX2" fmla="*/ 13448 w 2299448"/>
              <a:gd name="connsiteY2" fmla="*/ 1425388 h 1882588"/>
              <a:gd name="connsiteX3" fmla="*/ 26895 w 2299448"/>
              <a:gd name="connsiteY3" fmla="*/ 1465729 h 1882588"/>
              <a:gd name="connsiteX4" fmla="*/ 67236 w 2299448"/>
              <a:gd name="connsiteY4" fmla="*/ 1613647 h 1882588"/>
              <a:gd name="connsiteX5" fmla="*/ 94130 w 2299448"/>
              <a:gd name="connsiteY5" fmla="*/ 1667435 h 1882588"/>
              <a:gd name="connsiteX6" fmla="*/ 134471 w 2299448"/>
              <a:gd name="connsiteY6" fmla="*/ 1694329 h 1882588"/>
              <a:gd name="connsiteX7" fmla="*/ 188259 w 2299448"/>
              <a:gd name="connsiteY7" fmla="*/ 1775012 h 1882588"/>
              <a:gd name="connsiteX8" fmla="*/ 309283 w 2299448"/>
              <a:gd name="connsiteY8" fmla="*/ 1815353 h 1882588"/>
              <a:gd name="connsiteX9" fmla="*/ 349624 w 2299448"/>
              <a:gd name="connsiteY9" fmla="*/ 1828800 h 1882588"/>
              <a:gd name="connsiteX10" fmla="*/ 443753 w 2299448"/>
              <a:gd name="connsiteY10" fmla="*/ 1882588 h 1882588"/>
              <a:gd name="connsiteX11" fmla="*/ 591671 w 2299448"/>
              <a:gd name="connsiteY11" fmla="*/ 1869141 h 1882588"/>
              <a:gd name="connsiteX12" fmla="*/ 672353 w 2299448"/>
              <a:gd name="connsiteY12" fmla="*/ 1842247 h 1882588"/>
              <a:gd name="connsiteX13" fmla="*/ 699248 w 2299448"/>
              <a:gd name="connsiteY13" fmla="*/ 1815353 h 1882588"/>
              <a:gd name="connsiteX14" fmla="*/ 779930 w 2299448"/>
              <a:gd name="connsiteY14" fmla="*/ 1775012 h 1882588"/>
              <a:gd name="connsiteX15" fmla="*/ 847165 w 2299448"/>
              <a:gd name="connsiteY15" fmla="*/ 1707776 h 1882588"/>
              <a:gd name="connsiteX16" fmla="*/ 887506 w 2299448"/>
              <a:gd name="connsiteY16" fmla="*/ 1680882 h 1882588"/>
              <a:gd name="connsiteX17" fmla="*/ 927848 w 2299448"/>
              <a:gd name="connsiteY17" fmla="*/ 1640541 h 1882588"/>
              <a:gd name="connsiteX18" fmla="*/ 981636 w 2299448"/>
              <a:gd name="connsiteY18" fmla="*/ 1613647 h 1882588"/>
              <a:gd name="connsiteX19" fmla="*/ 1048871 w 2299448"/>
              <a:gd name="connsiteY19" fmla="*/ 1492623 h 1882588"/>
              <a:gd name="connsiteX20" fmla="*/ 1089212 w 2299448"/>
              <a:gd name="connsiteY20" fmla="*/ 1438835 h 1882588"/>
              <a:gd name="connsiteX21" fmla="*/ 1129553 w 2299448"/>
              <a:gd name="connsiteY21" fmla="*/ 1411941 h 1882588"/>
              <a:gd name="connsiteX22" fmla="*/ 1143000 w 2299448"/>
              <a:gd name="connsiteY22" fmla="*/ 1371600 h 1882588"/>
              <a:gd name="connsiteX23" fmla="*/ 1264024 w 2299448"/>
              <a:gd name="connsiteY23" fmla="*/ 1264023 h 1882588"/>
              <a:gd name="connsiteX24" fmla="*/ 1331259 w 2299448"/>
              <a:gd name="connsiteY24" fmla="*/ 1143000 h 1882588"/>
              <a:gd name="connsiteX25" fmla="*/ 1385048 w 2299448"/>
              <a:gd name="connsiteY25" fmla="*/ 1062317 h 1882588"/>
              <a:gd name="connsiteX26" fmla="*/ 1425389 w 2299448"/>
              <a:gd name="connsiteY26" fmla="*/ 1008529 h 1882588"/>
              <a:gd name="connsiteX27" fmla="*/ 1452283 w 2299448"/>
              <a:gd name="connsiteY27" fmla="*/ 968188 h 1882588"/>
              <a:gd name="connsiteX28" fmla="*/ 1465730 w 2299448"/>
              <a:gd name="connsiteY28" fmla="*/ 927847 h 1882588"/>
              <a:gd name="connsiteX29" fmla="*/ 1506071 w 2299448"/>
              <a:gd name="connsiteY29" fmla="*/ 900953 h 1882588"/>
              <a:gd name="connsiteX30" fmla="*/ 1532965 w 2299448"/>
              <a:gd name="connsiteY30" fmla="*/ 860612 h 1882588"/>
              <a:gd name="connsiteX31" fmla="*/ 1586753 w 2299448"/>
              <a:gd name="connsiteY31" fmla="*/ 779929 h 1882588"/>
              <a:gd name="connsiteX32" fmla="*/ 1627095 w 2299448"/>
              <a:gd name="connsiteY32" fmla="*/ 766482 h 1882588"/>
              <a:gd name="connsiteX33" fmla="*/ 1667436 w 2299448"/>
              <a:gd name="connsiteY33" fmla="*/ 726141 h 1882588"/>
              <a:gd name="connsiteX34" fmla="*/ 1748118 w 2299448"/>
              <a:gd name="connsiteY34" fmla="*/ 672353 h 1882588"/>
              <a:gd name="connsiteX35" fmla="*/ 1788459 w 2299448"/>
              <a:gd name="connsiteY35" fmla="*/ 645459 h 1882588"/>
              <a:gd name="connsiteX36" fmla="*/ 1855695 w 2299448"/>
              <a:gd name="connsiteY36" fmla="*/ 605117 h 1882588"/>
              <a:gd name="connsiteX37" fmla="*/ 1909483 w 2299448"/>
              <a:gd name="connsiteY37" fmla="*/ 524435 h 1882588"/>
              <a:gd name="connsiteX38" fmla="*/ 1936377 w 2299448"/>
              <a:gd name="connsiteY38" fmla="*/ 484094 h 1882588"/>
              <a:gd name="connsiteX39" fmla="*/ 1949824 w 2299448"/>
              <a:gd name="connsiteY39" fmla="*/ 443753 h 1882588"/>
              <a:gd name="connsiteX40" fmla="*/ 1990165 w 2299448"/>
              <a:gd name="connsiteY40" fmla="*/ 430306 h 1882588"/>
              <a:gd name="connsiteX41" fmla="*/ 2030506 w 2299448"/>
              <a:gd name="connsiteY41" fmla="*/ 403412 h 1882588"/>
              <a:gd name="connsiteX42" fmla="*/ 2057400 w 2299448"/>
              <a:gd name="connsiteY42" fmla="*/ 376517 h 1882588"/>
              <a:gd name="connsiteX43" fmla="*/ 2097742 w 2299448"/>
              <a:gd name="connsiteY43" fmla="*/ 363070 h 1882588"/>
              <a:gd name="connsiteX44" fmla="*/ 2138083 w 2299448"/>
              <a:gd name="connsiteY44" fmla="*/ 336176 h 1882588"/>
              <a:gd name="connsiteX45" fmla="*/ 2178424 w 2299448"/>
              <a:gd name="connsiteY45" fmla="*/ 322729 h 1882588"/>
              <a:gd name="connsiteX46" fmla="*/ 2205318 w 2299448"/>
              <a:gd name="connsiteY46" fmla="*/ 282388 h 1882588"/>
              <a:gd name="connsiteX47" fmla="*/ 2245659 w 2299448"/>
              <a:gd name="connsiteY47" fmla="*/ 255494 h 1882588"/>
              <a:gd name="connsiteX48" fmla="*/ 2272553 w 2299448"/>
              <a:gd name="connsiteY48" fmla="*/ 215153 h 1882588"/>
              <a:gd name="connsiteX49" fmla="*/ 2299448 w 2299448"/>
              <a:gd name="connsiteY49" fmla="*/ 134470 h 1882588"/>
              <a:gd name="connsiteX50" fmla="*/ 2286000 w 2299448"/>
              <a:gd name="connsiteY50" fmla="*/ 40341 h 1882588"/>
              <a:gd name="connsiteX51" fmla="*/ 2205318 w 2299448"/>
              <a:gd name="connsiteY51" fmla="*/ 13447 h 1882588"/>
              <a:gd name="connsiteX52" fmla="*/ 2164977 w 2299448"/>
              <a:gd name="connsiteY52" fmla="*/ 0 h 1882588"/>
              <a:gd name="connsiteX53" fmla="*/ 1707777 w 2299448"/>
              <a:gd name="connsiteY53" fmla="*/ 13447 h 1882588"/>
              <a:gd name="connsiteX54" fmla="*/ 1640542 w 2299448"/>
              <a:gd name="connsiteY54" fmla="*/ 26894 h 1882588"/>
              <a:gd name="connsiteX55" fmla="*/ 1613648 w 2299448"/>
              <a:gd name="connsiteY55" fmla="*/ 67235 h 1882588"/>
              <a:gd name="connsiteX56" fmla="*/ 1506071 w 2299448"/>
              <a:gd name="connsiteY56" fmla="*/ 147917 h 1882588"/>
              <a:gd name="connsiteX57" fmla="*/ 1425389 w 2299448"/>
              <a:gd name="connsiteY57" fmla="*/ 174812 h 1882588"/>
              <a:gd name="connsiteX58" fmla="*/ 1371600 w 2299448"/>
              <a:gd name="connsiteY58" fmla="*/ 242047 h 1882588"/>
              <a:gd name="connsiteX59" fmla="*/ 1344706 w 2299448"/>
              <a:gd name="connsiteY59" fmla="*/ 282388 h 1882588"/>
              <a:gd name="connsiteX60" fmla="*/ 1304365 w 2299448"/>
              <a:gd name="connsiteY60" fmla="*/ 309282 h 1882588"/>
              <a:gd name="connsiteX61" fmla="*/ 1210236 w 2299448"/>
              <a:gd name="connsiteY61" fmla="*/ 430306 h 1882588"/>
              <a:gd name="connsiteX62" fmla="*/ 1210236 w 2299448"/>
              <a:gd name="connsiteY62" fmla="*/ 430306 h 1882588"/>
              <a:gd name="connsiteX63" fmla="*/ 1143000 w 2299448"/>
              <a:gd name="connsiteY63" fmla="*/ 510988 h 1882588"/>
              <a:gd name="connsiteX64" fmla="*/ 1116106 w 2299448"/>
              <a:gd name="connsiteY64" fmla="*/ 551329 h 1882588"/>
              <a:gd name="connsiteX65" fmla="*/ 1035424 w 2299448"/>
              <a:gd name="connsiteY65" fmla="*/ 591670 h 1882588"/>
              <a:gd name="connsiteX66" fmla="*/ 914400 w 2299448"/>
              <a:gd name="connsiteY66" fmla="*/ 685800 h 1882588"/>
              <a:gd name="connsiteX67" fmla="*/ 847165 w 2299448"/>
              <a:gd name="connsiteY67" fmla="*/ 739588 h 1882588"/>
              <a:gd name="connsiteX68" fmla="*/ 766483 w 2299448"/>
              <a:gd name="connsiteY68" fmla="*/ 820270 h 1882588"/>
              <a:gd name="connsiteX69" fmla="*/ 672353 w 2299448"/>
              <a:gd name="connsiteY69" fmla="*/ 847164 h 1882588"/>
              <a:gd name="connsiteX70" fmla="*/ 591671 w 2299448"/>
              <a:gd name="connsiteY70" fmla="*/ 874059 h 1882588"/>
              <a:gd name="connsiteX71" fmla="*/ 551330 w 2299448"/>
              <a:gd name="connsiteY71" fmla="*/ 887506 h 1882588"/>
              <a:gd name="connsiteX72" fmla="*/ 470648 w 2299448"/>
              <a:gd name="connsiteY72" fmla="*/ 900953 h 1882588"/>
              <a:gd name="connsiteX73" fmla="*/ 430306 w 2299448"/>
              <a:gd name="connsiteY73" fmla="*/ 927847 h 1882588"/>
              <a:gd name="connsiteX74" fmla="*/ 349624 w 2299448"/>
              <a:gd name="connsiteY74" fmla="*/ 968188 h 1882588"/>
              <a:gd name="connsiteX75" fmla="*/ 309283 w 2299448"/>
              <a:gd name="connsiteY75" fmla="*/ 1008529 h 1882588"/>
              <a:gd name="connsiteX76" fmla="*/ 228600 w 2299448"/>
              <a:gd name="connsiteY76" fmla="*/ 1035423 h 1882588"/>
              <a:gd name="connsiteX77" fmla="*/ 188259 w 2299448"/>
              <a:gd name="connsiteY77" fmla="*/ 1048870 h 1882588"/>
              <a:gd name="connsiteX78" fmla="*/ 94130 w 2299448"/>
              <a:gd name="connsiteY78" fmla="*/ 1143000 h 1882588"/>
              <a:gd name="connsiteX79" fmla="*/ 40342 w 2299448"/>
              <a:gd name="connsiteY79" fmla="*/ 1223682 h 1882588"/>
              <a:gd name="connsiteX80" fmla="*/ 0 w 2299448"/>
              <a:gd name="connsiteY80" fmla="*/ 1304364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299448" h="1882588">
                <a:moveTo>
                  <a:pt x="0" y="1304364"/>
                </a:moveTo>
                <a:lnTo>
                  <a:pt x="0" y="1304364"/>
                </a:lnTo>
                <a:cubicBezTo>
                  <a:pt x="4483" y="1344705"/>
                  <a:pt x="6775" y="1385351"/>
                  <a:pt x="13448" y="1425388"/>
                </a:cubicBezTo>
                <a:cubicBezTo>
                  <a:pt x="15778" y="1439370"/>
                  <a:pt x="23457" y="1451978"/>
                  <a:pt x="26895" y="1465729"/>
                </a:cubicBezTo>
                <a:cubicBezTo>
                  <a:pt x="41650" y="1524749"/>
                  <a:pt x="38388" y="1555952"/>
                  <a:pt x="67236" y="1613647"/>
                </a:cubicBezTo>
                <a:cubicBezTo>
                  <a:pt x="76201" y="1631576"/>
                  <a:pt x="81297" y="1652036"/>
                  <a:pt x="94130" y="1667435"/>
                </a:cubicBezTo>
                <a:cubicBezTo>
                  <a:pt x="104476" y="1679850"/>
                  <a:pt x="121024" y="1685364"/>
                  <a:pt x="134471" y="1694329"/>
                </a:cubicBezTo>
                <a:cubicBezTo>
                  <a:pt x="152400" y="1721223"/>
                  <a:pt x="157595" y="1764791"/>
                  <a:pt x="188259" y="1775012"/>
                </a:cubicBezTo>
                <a:lnTo>
                  <a:pt x="309283" y="1815353"/>
                </a:lnTo>
                <a:cubicBezTo>
                  <a:pt x="322730" y="1819835"/>
                  <a:pt x="336946" y="1822461"/>
                  <a:pt x="349624" y="1828800"/>
                </a:cubicBezTo>
                <a:cubicBezTo>
                  <a:pt x="417867" y="1862922"/>
                  <a:pt x="386733" y="1844575"/>
                  <a:pt x="443753" y="1882588"/>
                </a:cubicBezTo>
                <a:cubicBezTo>
                  <a:pt x="493059" y="1878106"/>
                  <a:pt x="542915" y="1877745"/>
                  <a:pt x="591671" y="1869141"/>
                </a:cubicBezTo>
                <a:cubicBezTo>
                  <a:pt x="619588" y="1864214"/>
                  <a:pt x="672353" y="1842247"/>
                  <a:pt x="672353" y="1842247"/>
                </a:cubicBezTo>
                <a:cubicBezTo>
                  <a:pt x="681318" y="1833282"/>
                  <a:pt x="688376" y="1821876"/>
                  <a:pt x="699248" y="1815353"/>
                </a:cubicBezTo>
                <a:cubicBezTo>
                  <a:pt x="774262" y="1770345"/>
                  <a:pt x="705743" y="1839926"/>
                  <a:pt x="779930" y="1775012"/>
                </a:cubicBezTo>
                <a:cubicBezTo>
                  <a:pt x="803783" y="1754140"/>
                  <a:pt x="820793" y="1725357"/>
                  <a:pt x="847165" y="1707776"/>
                </a:cubicBezTo>
                <a:cubicBezTo>
                  <a:pt x="860612" y="1698811"/>
                  <a:pt x="875090" y="1691228"/>
                  <a:pt x="887506" y="1680882"/>
                </a:cubicBezTo>
                <a:cubicBezTo>
                  <a:pt x="902115" y="1668708"/>
                  <a:pt x="912373" y="1651594"/>
                  <a:pt x="927848" y="1640541"/>
                </a:cubicBezTo>
                <a:cubicBezTo>
                  <a:pt x="944160" y="1628890"/>
                  <a:pt x="963707" y="1622612"/>
                  <a:pt x="981636" y="1613647"/>
                </a:cubicBezTo>
                <a:cubicBezTo>
                  <a:pt x="1002601" y="1550753"/>
                  <a:pt x="993386" y="1566603"/>
                  <a:pt x="1048871" y="1492623"/>
                </a:cubicBezTo>
                <a:cubicBezTo>
                  <a:pt x="1062318" y="1474694"/>
                  <a:pt x="1073365" y="1454682"/>
                  <a:pt x="1089212" y="1438835"/>
                </a:cubicBezTo>
                <a:cubicBezTo>
                  <a:pt x="1100640" y="1427407"/>
                  <a:pt x="1116106" y="1420906"/>
                  <a:pt x="1129553" y="1411941"/>
                </a:cubicBezTo>
                <a:cubicBezTo>
                  <a:pt x="1134035" y="1398494"/>
                  <a:pt x="1134495" y="1382939"/>
                  <a:pt x="1143000" y="1371600"/>
                </a:cubicBezTo>
                <a:cubicBezTo>
                  <a:pt x="1178607" y="1324124"/>
                  <a:pt x="1218450" y="1298204"/>
                  <a:pt x="1264024" y="1264023"/>
                </a:cubicBezTo>
                <a:cubicBezTo>
                  <a:pt x="1287692" y="1193018"/>
                  <a:pt x="1269608" y="1235476"/>
                  <a:pt x="1331259" y="1143000"/>
                </a:cubicBezTo>
                <a:lnTo>
                  <a:pt x="1385048" y="1062317"/>
                </a:lnTo>
                <a:cubicBezTo>
                  <a:pt x="1398495" y="1044388"/>
                  <a:pt x="1412362" y="1026766"/>
                  <a:pt x="1425389" y="1008529"/>
                </a:cubicBezTo>
                <a:cubicBezTo>
                  <a:pt x="1434783" y="995378"/>
                  <a:pt x="1445055" y="982643"/>
                  <a:pt x="1452283" y="968188"/>
                </a:cubicBezTo>
                <a:cubicBezTo>
                  <a:pt x="1458622" y="955510"/>
                  <a:pt x="1456875" y="938915"/>
                  <a:pt x="1465730" y="927847"/>
                </a:cubicBezTo>
                <a:cubicBezTo>
                  <a:pt x="1475826" y="915227"/>
                  <a:pt x="1492624" y="909918"/>
                  <a:pt x="1506071" y="900953"/>
                </a:cubicBezTo>
                <a:cubicBezTo>
                  <a:pt x="1515036" y="887506"/>
                  <a:pt x="1525738" y="875067"/>
                  <a:pt x="1532965" y="860612"/>
                </a:cubicBezTo>
                <a:cubicBezTo>
                  <a:pt x="1557636" y="811269"/>
                  <a:pt x="1529398" y="818165"/>
                  <a:pt x="1586753" y="779929"/>
                </a:cubicBezTo>
                <a:cubicBezTo>
                  <a:pt x="1598547" y="772066"/>
                  <a:pt x="1613648" y="770964"/>
                  <a:pt x="1627095" y="766482"/>
                </a:cubicBezTo>
                <a:cubicBezTo>
                  <a:pt x="1640542" y="753035"/>
                  <a:pt x="1652425" y="737816"/>
                  <a:pt x="1667436" y="726141"/>
                </a:cubicBezTo>
                <a:cubicBezTo>
                  <a:pt x="1692950" y="706297"/>
                  <a:pt x="1721224" y="690282"/>
                  <a:pt x="1748118" y="672353"/>
                </a:cubicBezTo>
                <a:cubicBezTo>
                  <a:pt x="1761565" y="663388"/>
                  <a:pt x="1777031" y="656887"/>
                  <a:pt x="1788459" y="645459"/>
                </a:cubicBezTo>
                <a:cubicBezTo>
                  <a:pt x="1825376" y="608541"/>
                  <a:pt x="1803325" y="622573"/>
                  <a:pt x="1855695" y="605117"/>
                </a:cubicBezTo>
                <a:cubicBezTo>
                  <a:pt x="1879327" y="534222"/>
                  <a:pt x="1853523" y="591587"/>
                  <a:pt x="1909483" y="524435"/>
                </a:cubicBezTo>
                <a:cubicBezTo>
                  <a:pt x="1919829" y="512020"/>
                  <a:pt x="1929149" y="498549"/>
                  <a:pt x="1936377" y="484094"/>
                </a:cubicBezTo>
                <a:cubicBezTo>
                  <a:pt x="1942716" y="471416"/>
                  <a:pt x="1939801" y="453776"/>
                  <a:pt x="1949824" y="443753"/>
                </a:cubicBezTo>
                <a:cubicBezTo>
                  <a:pt x="1959847" y="433730"/>
                  <a:pt x="1977487" y="436645"/>
                  <a:pt x="1990165" y="430306"/>
                </a:cubicBezTo>
                <a:cubicBezTo>
                  <a:pt x="2004620" y="423078"/>
                  <a:pt x="2017886" y="413508"/>
                  <a:pt x="2030506" y="403412"/>
                </a:cubicBezTo>
                <a:cubicBezTo>
                  <a:pt x="2040406" y="395492"/>
                  <a:pt x="2046529" y="383040"/>
                  <a:pt x="2057400" y="376517"/>
                </a:cubicBezTo>
                <a:cubicBezTo>
                  <a:pt x="2069555" y="369224"/>
                  <a:pt x="2084295" y="367552"/>
                  <a:pt x="2097742" y="363070"/>
                </a:cubicBezTo>
                <a:cubicBezTo>
                  <a:pt x="2111189" y="354105"/>
                  <a:pt x="2123628" y="343404"/>
                  <a:pt x="2138083" y="336176"/>
                </a:cubicBezTo>
                <a:cubicBezTo>
                  <a:pt x="2150761" y="329837"/>
                  <a:pt x="2167356" y="331584"/>
                  <a:pt x="2178424" y="322729"/>
                </a:cubicBezTo>
                <a:cubicBezTo>
                  <a:pt x="2191044" y="312633"/>
                  <a:pt x="2193890" y="293816"/>
                  <a:pt x="2205318" y="282388"/>
                </a:cubicBezTo>
                <a:cubicBezTo>
                  <a:pt x="2216746" y="270960"/>
                  <a:pt x="2232212" y="264459"/>
                  <a:pt x="2245659" y="255494"/>
                </a:cubicBezTo>
                <a:cubicBezTo>
                  <a:pt x="2254624" y="242047"/>
                  <a:pt x="2265989" y="229921"/>
                  <a:pt x="2272553" y="215153"/>
                </a:cubicBezTo>
                <a:cubicBezTo>
                  <a:pt x="2284067" y="189247"/>
                  <a:pt x="2299448" y="134470"/>
                  <a:pt x="2299448" y="134470"/>
                </a:cubicBezTo>
                <a:cubicBezTo>
                  <a:pt x="2294965" y="103094"/>
                  <a:pt x="2305459" y="65359"/>
                  <a:pt x="2286000" y="40341"/>
                </a:cubicBezTo>
                <a:cubicBezTo>
                  <a:pt x="2268595" y="17964"/>
                  <a:pt x="2232212" y="22412"/>
                  <a:pt x="2205318" y="13447"/>
                </a:cubicBezTo>
                <a:lnTo>
                  <a:pt x="2164977" y="0"/>
                </a:lnTo>
                <a:cubicBezTo>
                  <a:pt x="2012577" y="4482"/>
                  <a:pt x="1860043" y="5639"/>
                  <a:pt x="1707777" y="13447"/>
                </a:cubicBezTo>
                <a:cubicBezTo>
                  <a:pt x="1684951" y="14618"/>
                  <a:pt x="1660386" y="15554"/>
                  <a:pt x="1640542" y="26894"/>
                </a:cubicBezTo>
                <a:cubicBezTo>
                  <a:pt x="1626510" y="34912"/>
                  <a:pt x="1623744" y="54615"/>
                  <a:pt x="1613648" y="67235"/>
                </a:cubicBezTo>
                <a:cubicBezTo>
                  <a:pt x="1590479" y="96195"/>
                  <a:pt x="1529531" y="140097"/>
                  <a:pt x="1506071" y="147917"/>
                </a:cubicBezTo>
                <a:lnTo>
                  <a:pt x="1425389" y="174812"/>
                </a:lnTo>
                <a:cubicBezTo>
                  <a:pt x="1342613" y="298976"/>
                  <a:pt x="1448245" y="146243"/>
                  <a:pt x="1371600" y="242047"/>
                </a:cubicBezTo>
                <a:cubicBezTo>
                  <a:pt x="1361504" y="254667"/>
                  <a:pt x="1356134" y="270960"/>
                  <a:pt x="1344706" y="282388"/>
                </a:cubicBezTo>
                <a:cubicBezTo>
                  <a:pt x="1333278" y="293816"/>
                  <a:pt x="1317812" y="300317"/>
                  <a:pt x="1304365" y="309282"/>
                </a:cubicBezTo>
                <a:cubicBezTo>
                  <a:pt x="1278891" y="385705"/>
                  <a:pt x="1300941" y="339600"/>
                  <a:pt x="1210236" y="430306"/>
                </a:cubicBezTo>
                <a:lnTo>
                  <a:pt x="1210236" y="430306"/>
                </a:lnTo>
                <a:cubicBezTo>
                  <a:pt x="1176114" y="498549"/>
                  <a:pt x="1200021" y="472975"/>
                  <a:pt x="1143000" y="510988"/>
                </a:cubicBezTo>
                <a:cubicBezTo>
                  <a:pt x="1134035" y="524435"/>
                  <a:pt x="1127534" y="539901"/>
                  <a:pt x="1116106" y="551329"/>
                </a:cubicBezTo>
                <a:cubicBezTo>
                  <a:pt x="1090039" y="577396"/>
                  <a:pt x="1068234" y="580733"/>
                  <a:pt x="1035424" y="591670"/>
                </a:cubicBezTo>
                <a:cubicBezTo>
                  <a:pt x="944719" y="682376"/>
                  <a:pt x="990824" y="660326"/>
                  <a:pt x="914400" y="685800"/>
                </a:cubicBezTo>
                <a:cubicBezTo>
                  <a:pt x="840581" y="796529"/>
                  <a:pt x="937098" y="669640"/>
                  <a:pt x="847165" y="739588"/>
                </a:cubicBezTo>
                <a:cubicBezTo>
                  <a:pt x="817143" y="762939"/>
                  <a:pt x="802565" y="808243"/>
                  <a:pt x="766483" y="820270"/>
                </a:cubicBezTo>
                <a:cubicBezTo>
                  <a:pt x="630881" y="865471"/>
                  <a:pt x="841239" y="796497"/>
                  <a:pt x="672353" y="847164"/>
                </a:cubicBezTo>
                <a:cubicBezTo>
                  <a:pt x="645200" y="855310"/>
                  <a:pt x="618565" y="865094"/>
                  <a:pt x="591671" y="874059"/>
                </a:cubicBezTo>
                <a:cubicBezTo>
                  <a:pt x="578224" y="878541"/>
                  <a:pt x="565312" y="885176"/>
                  <a:pt x="551330" y="887506"/>
                </a:cubicBezTo>
                <a:lnTo>
                  <a:pt x="470648" y="900953"/>
                </a:lnTo>
                <a:cubicBezTo>
                  <a:pt x="457201" y="909918"/>
                  <a:pt x="444761" y="920619"/>
                  <a:pt x="430306" y="927847"/>
                </a:cubicBezTo>
                <a:cubicBezTo>
                  <a:pt x="369660" y="958169"/>
                  <a:pt x="407429" y="920018"/>
                  <a:pt x="349624" y="968188"/>
                </a:cubicBezTo>
                <a:cubicBezTo>
                  <a:pt x="335015" y="980362"/>
                  <a:pt x="325907" y="999294"/>
                  <a:pt x="309283" y="1008529"/>
                </a:cubicBezTo>
                <a:cubicBezTo>
                  <a:pt x="284501" y="1022296"/>
                  <a:pt x="255494" y="1026458"/>
                  <a:pt x="228600" y="1035423"/>
                </a:cubicBezTo>
                <a:lnTo>
                  <a:pt x="188259" y="1048870"/>
                </a:lnTo>
                <a:cubicBezTo>
                  <a:pt x="126609" y="1141347"/>
                  <a:pt x="165135" y="1119332"/>
                  <a:pt x="94130" y="1143000"/>
                </a:cubicBezTo>
                <a:cubicBezTo>
                  <a:pt x="76201" y="1169894"/>
                  <a:pt x="50563" y="1193018"/>
                  <a:pt x="40342" y="1223682"/>
                </a:cubicBezTo>
                <a:cubicBezTo>
                  <a:pt x="23726" y="1273531"/>
                  <a:pt x="6724" y="1290917"/>
                  <a:pt x="0" y="130436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2" name="Freihandform 1"/>
          <p:cNvSpPr/>
          <p:nvPr/>
        </p:nvSpPr>
        <p:spPr>
          <a:xfrm>
            <a:off x="2904565" y="2366682"/>
            <a:ext cx="3738282" cy="2447365"/>
          </a:xfrm>
          <a:custGeom>
            <a:avLst/>
            <a:gdLst>
              <a:gd name="connsiteX0" fmla="*/ 0 w 3738282"/>
              <a:gd name="connsiteY0" fmla="*/ 2205318 h 2447365"/>
              <a:gd name="connsiteX1" fmla="*/ 0 w 3738282"/>
              <a:gd name="connsiteY1" fmla="*/ 2205318 h 2447365"/>
              <a:gd name="connsiteX2" fmla="*/ 13447 w 3738282"/>
              <a:gd name="connsiteY2" fmla="*/ 2057400 h 2447365"/>
              <a:gd name="connsiteX3" fmla="*/ 53788 w 3738282"/>
              <a:gd name="connsiteY3" fmla="*/ 1909483 h 2447365"/>
              <a:gd name="connsiteX4" fmla="*/ 107576 w 3738282"/>
              <a:gd name="connsiteY4" fmla="*/ 1842247 h 2447365"/>
              <a:gd name="connsiteX5" fmla="*/ 147917 w 3738282"/>
              <a:gd name="connsiteY5" fmla="*/ 1828800 h 2447365"/>
              <a:gd name="connsiteX6" fmla="*/ 188259 w 3738282"/>
              <a:gd name="connsiteY6" fmla="*/ 1801906 h 2447365"/>
              <a:gd name="connsiteX7" fmla="*/ 389964 w 3738282"/>
              <a:gd name="connsiteY7" fmla="*/ 1761565 h 2447365"/>
              <a:gd name="connsiteX8" fmla="*/ 793376 w 3738282"/>
              <a:gd name="connsiteY8" fmla="*/ 1775012 h 2447365"/>
              <a:gd name="connsiteX9" fmla="*/ 1129553 w 3738282"/>
              <a:gd name="connsiteY9" fmla="*/ 1748118 h 2447365"/>
              <a:gd name="connsiteX10" fmla="*/ 1250576 w 3738282"/>
              <a:gd name="connsiteY10" fmla="*/ 1707777 h 2447365"/>
              <a:gd name="connsiteX11" fmla="*/ 1290917 w 3738282"/>
              <a:gd name="connsiteY11" fmla="*/ 1694330 h 2447365"/>
              <a:gd name="connsiteX12" fmla="*/ 1317811 w 3738282"/>
              <a:gd name="connsiteY12" fmla="*/ 1653989 h 2447365"/>
              <a:gd name="connsiteX13" fmla="*/ 1425388 w 3738282"/>
              <a:gd name="connsiteY13" fmla="*/ 1573306 h 2447365"/>
              <a:gd name="connsiteX14" fmla="*/ 1465729 w 3738282"/>
              <a:gd name="connsiteY14" fmla="*/ 1559859 h 2447365"/>
              <a:gd name="connsiteX15" fmla="*/ 1506070 w 3738282"/>
              <a:gd name="connsiteY15" fmla="*/ 1532965 h 2447365"/>
              <a:gd name="connsiteX16" fmla="*/ 1586753 w 3738282"/>
              <a:gd name="connsiteY16" fmla="*/ 1506071 h 2447365"/>
              <a:gd name="connsiteX17" fmla="*/ 1653988 w 3738282"/>
              <a:gd name="connsiteY17" fmla="*/ 1438836 h 2447365"/>
              <a:gd name="connsiteX18" fmla="*/ 1680882 w 3738282"/>
              <a:gd name="connsiteY18" fmla="*/ 1398494 h 2447365"/>
              <a:gd name="connsiteX19" fmla="*/ 1721223 w 3738282"/>
              <a:gd name="connsiteY19" fmla="*/ 1344706 h 2447365"/>
              <a:gd name="connsiteX20" fmla="*/ 1775011 w 3738282"/>
              <a:gd name="connsiteY20" fmla="*/ 1183342 h 2447365"/>
              <a:gd name="connsiteX21" fmla="*/ 1801906 w 3738282"/>
              <a:gd name="connsiteY21" fmla="*/ 1102659 h 2447365"/>
              <a:gd name="connsiteX22" fmla="*/ 1842247 w 3738282"/>
              <a:gd name="connsiteY22" fmla="*/ 968189 h 2447365"/>
              <a:gd name="connsiteX23" fmla="*/ 1909482 w 3738282"/>
              <a:gd name="connsiteY23" fmla="*/ 900953 h 2447365"/>
              <a:gd name="connsiteX24" fmla="*/ 1936376 w 3738282"/>
              <a:gd name="connsiteY24" fmla="*/ 860612 h 2447365"/>
              <a:gd name="connsiteX25" fmla="*/ 2017059 w 3738282"/>
              <a:gd name="connsiteY25" fmla="*/ 833718 h 2447365"/>
              <a:gd name="connsiteX26" fmla="*/ 2151529 w 3738282"/>
              <a:gd name="connsiteY26" fmla="*/ 699247 h 2447365"/>
              <a:gd name="connsiteX27" fmla="*/ 2178423 w 3738282"/>
              <a:gd name="connsiteY27" fmla="*/ 618565 h 2447365"/>
              <a:gd name="connsiteX28" fmla="*/ 2205317 w 3738282"/>
              <a:gd name="connsiteY28" fmla="*/ 578224 h 2447365"/>
              <a:gd name="connsiteX29" fmla="*/ 2218764 w 3738282"/>
              <a:gd name="connsiteY29" fmla="*/ 537883 h 2447365"/>
              <a:gd name="connsiteX30" fmla="*/ 2259106 w 3738282"/>
              <a:gd name="connsiteY30" fmla="*/ 524436 h 2447365"/>
              <a:gd name="connsiteX31" fmla="*/ 2312894 w 3738282"/>
              <a:gd name="connsiteY31" fmla="*/ 457200 h 2447365"/>
              <a:gd name="connsiteX32" fmla="*/ 2353235 w 3738282"/>
              <a:gd name="connsiteY32" fmla="*/ 416859 h 2447365"/>
              <a:gd name="connsiteX33" fmla="*/ 2380129 w 3738282"/>
              <a:gd name="connsiteY33" fmla="*/ 376518 h 2447365"/>
              <a:gd name="connsiteX34" fmla="*/ 2433917 w 3738282"/>
              <a:gd name="connsiteY34" fmla="*/ 349624 h 2447365"/>
              <a:gd name="connsiteX35" fmla="*/ 2514600 w 3738282"/>
              <a:gd name="connsiteY35" fmla="*/ 309283 h 2447365"/>
              <a:gd name="connsiteX36" fmla="*/ 2568388 w 3738282"/>
              <a:gd name="connsiteY36" fmla="*/ 282389 h 2447365"/>
              <a:gd name="connsiteX37" fmla="*/ 2649070 w 3738282"/>
              <a:gd name="connsiteY37" fmla="*/ 255494 h 2447365"/>
              <a:gd name="connsiteX38" fmla="*/ 2702859 w 3738282"/>
              <a:gd name="connsiteY38" fmla="*/ 188259 h 2447365"/>
              <a:gd name="connsiteX39" fmla="*/ 2729753 w 3738282"/>
              <a:gd name="connsiteY39" fmla="*/ 147918 h 2447365"/>
              <a:gd name="connsiteX40" fmla="*/ 2770094 w 3738282"/>
              <a:gd name="connsiteY40" fmla="*/ 134471 h 2447365"/>
              <a:gd name="connsiteX41" fmla="*/ 2850776 w 3738282"/>
              <a:gd name="connsiteY41" fmla="*/ 26894 h 2447365"/>
              <a:gd name="connsiteX42" fmla="*/ 2891117 w 3738282"/>
              <a:gd name="connsiteY42" fmla="*/ 0 h 2447365"/>
              <a:gd name="connsiteX43" fmla="*/ 3119717 w 3738282"/>
              <a:gd name="connsiteY43" fmla="*/ 13447 h 2447365"/>
              <a:gd name="connsiteX44" fmla="*/ 3200400 w 3738282"/>
              <a:gd name="connsiteY44" fmla="*/ 40342 h 2447365"/>
              <a:gd name="connsiteX45" fmla="*/ 3240741 w 3738282"/>
              <a:gd name="connsiteY45" fmla="*/ 53789 h 2447365"/>
              <a:gd name="connsiteX46" fmla="*/ 3281082 w 3738282"/>
              <a:gd name="connsiteY46" fmla="*/ 67236 h 2447365"/>
              <a:gd name="connsiteX47" fmla="*/ 3375211 w 3738282"/>
              <a:gd name="connsiteY47" fmla="*/ 134471 h 2447365"/>
              <a:gd name="connsiteX48" fmla="*/ 3415553 w 3738282"/>
              <a:gd name="connsiteY48" fmla="*/ 201706 h 2447365"/>
              <a:gd name="connsiteX49" fmla="*/ 3442447 w 3738282"/>
              <a:gd name="connsiteY49" fmla="*/ 309283 h 2447365"/>
              <a:gd name="connsiteX50" fmla="*/ 3469341 w 3738282"/>
              <a:gd name="connsiteY50" fmla="*/ 403412 h 2447365"/>
              <a:gd name="connsiteX51" fmla="*/ 3496235 w 3738282"/>
              <a:gd name="connsiteY51" fmla="*/ 551330 h 2447365"/>
              <a:gd name="connsiteX52" fmla="*/ 3523129 w 3738282"/>
              <a:gd name="connsiteY52" fmla="*/ 591671 h 2447365"/>
              <a:gd name="connsiteX53" fmla="*/ 3536576 w 3738282"/>
              <a:gd name="connsiteY53" fmla="*/ 632012 h 2447365"/>
              <a:gd name="connsiteX54" fmla="*/ 3563470 w 3738282"/>
              <a:gd name="connsiteY54" fmla="*/ 672353 h 2447365"/>
              <a:gd name="connsiteX55" fmla="*/ 3590364 w 3738282"/>
              <a:gd name="connsiteY55" fmla="*/ 753036 h 2447365"/>
              <a:gd name="connsiteX56" fmla="*/ 3603811 w 3738282"/>
              <a:gd name="connsiteY56" fmla="*/ 793377 h 2447365"/>
              <a:gd name="connsiteX57" fmla="*/ 3657600 w 3738282"/>
              <a:gd name="connsiteY57" fmla="*/ 860612 h 2447365"/>
              <a:gd name="connsiteX58" fmla="*/ 3697941 w 3738282"/>
              <a:gd name="connsiteY58" fmla="*/ 941294 h 2447365"/>
              <a:gd name="connsiteX59" fmla="*/ 3724835 w 3738282"/>
              <a:gd name="connsiteY59" fmla="*/ 1156447 h 2447365"/>
              <a:gd name="connsiteX60" fmla="*/ 3738282 w 3738282"/>
              <a:gd name="connsiteY60" fmla="*/ 1210236 h 2447365"/>
              <a:gd name="connsiteX61" fmla="*/ 3724835 w 3738282"/>
              <a:gd name="connsiteY61" fmla="*/ 1627094 h 2447365"/>
              <a:gd name="connsiteX62" fmla="*/ 3644153 w 3738282"/>
              <a:gd name="connsiteY62" fmla="*/ 1788459 h 2447365"/>
              <a:gd name="connsiteX63" fmla="*/ 3630706 w 3738282"/>
              <a:gd name="connsiteY63" fmla="*/ 1828800 h 2447365"/>
              <a:gd name="connsiteX64" fmla="*/ 3576917 w 3738282"/>
              <a:gd name="connsiteY64" fmla="*/ 1882589 h 2447365"/>
              <a:gd name="connsiteX65" fmla="*/ 3496235 w 3738282"/>
              <a:gd name="connsiteY65" fmla="*/ 1949824 h 2447365"/>
              <a:gd name="connsiteX66" fmla="*/ 3429000 w 3738282"/>
              <a:gd name="connsiteY66" fmla="*/ 2017059 h 2447365"/>
              <a:gd name="connsiteX67" fmla="*/ 3348317 w 3738282"/>
              <a:gd name="connsiteY67" fmla="*/ 2111189 h 2447365"/>
              <a:gd name="connsiteX68" fmla="*/ 3307976 w 3738282"/>
              <a:gd name="connsiteY68" fmla="*/ 2124636 h 2447365"/>
              <a:gd name="connsiteX69" fmla="*/ 3267635 w 3738282"/>
              <a:gd name="connsiteY69" fmla="*/ 2151530 h 2447365"/>
              <a:gd name="connsiteX70" fmla="*/ 3200400 w 3738282"/>
              <a:gd name="connsiteY70" fmla="*/ 2164977 h 2447365"/>
              <a:gd name="connsiteX71" fmla="*/ 3146611 w 3738282"/>
              <a:gd name="connsiteY71" fmla="*/ 2178424 h 2447365"/>
              <a:gd name="connsiteX72" fmla="*/ 3106270 w 3738282"/>
              <a:gd name="connsiteY72" fmla="*/ 2191871 h 2447365"/>
              <a:gd name="connsiteX73" fmla="*/ 2918011 w 3738282"/>
              <a:gd name="connsiteY73" fmla="*/ 2205318 h 2447365"/>
              <a:gd name="connsiteX74" fmla="*/ 2783541 w 3738282"/>
              <a:gd name="connsiteY74" fmla="*/ 2218765 h 2447365"/>
              <a:gd name="connsiteX75" fmla="*/ 2595282 w 3738282"/>
              <a:gd name="connsiteY75" fmla="*/ 2232212 h 2447365"/>
              <a:gd name="connsiteX76" fmla="*/ 2407023 w 3738282"/>
              <a:gd name="connsiteY76" fmla="*/ 2259106 h 2447365"/>
              <a:gd name="connsiteX77" fmla="*/ 2326341 w 3738282"/>
              <a:gd name="connsiteY77" fmla="*/ 2272553 h 2447365"/>
              <a:gd name="connsiteX78" fmla="*/ 2259106 w 3738282"/>
              <a:gd name="connsiteY78" fmla="*/ 2286000 h 2447365"/>
              <a:gd name="connsiteX79" fmla="*/ 2070847 w 3738282"/>
              <a:gd name="connsiteY79" fmla="*/ 2299447 h 2447365"/>
              <a:gd name="connsiteX80" fmla="*/ 1949823 w 3738282"/>
              <a:gd name="connsiteY80" fmla="*/ 2339789 h 2447365"/>
              <a:gd name="connsiteX81" fmla="*/ 1869141 w 3738282"/>
              <a:gd name="connsiteY81" fmla="*/ 2366683 h 2447365"/>
              <a:gd name="connsiteX82" fmla="*/ 1734670 w 3738282"/>
              <a:gd name="connsiteY82" fmla="*/ 2407024 h 2447365"/>
              <a:gd name="connsiteX83" fmla="*/ 1694329 w 3738282"/>
              <a:gd name="connsiteY83" fmla="*/ 2420471 h 2447365"/>
              <a:gd name="connsiteX84" fmla="*/ 1653988 w 3738282"/>
              <a:gd name="connsiteY84" fmla="*/ 2433918 h 2447365"/>
              <a:gd name="connsiteX85" fmla="*/ 1600200 w 3738282"/>
              <a:gd name="connsiteY85" fmla="*/ 2447365 h 2447365"/>
              <a:gd name="connsiteX86" fmla="*/ 981635 w 3738282"/>
              <a:gd name="connsiteY86" fmla="*/ 2433918 h 2447365"/>
              <a:gd name="connsiteX87" fmla="*/ 900953 w 3738282"/>
              <a:gd name="connsiteY87" fmla="*/ 2420471 h 2447365"/>
              <a:gd name="connsiteX88" fmla="*/ 470647 w 3738282"/>
              <a:gd name="connsiteY88" fmla="*/ 2447365 h 2447365"/>
              <a:gd name="connsiteX89" fmla="*/ 201706 w 3738282"/>
              <a:gd name="connsiteY89" fmla="*/ 2407024 h 2447365"/>
              <a:gd name="connsiteX90" fmla="*/ 161364 w 3738282"/>
              <a:gd name="connsiteY90" fmla="*/ 2393577 h 2447365"/>
              <a:gd name="connsiteX91" fmla="*/ 121023 w 3738282"/>
              <a:gd name="connsiteY91" fmla="*/ 2380130 h 2447365"/>
              <a:gd name="connsiteX92" fmla="*/ 94129 w 3738282"/>
              <a:gd name="connsiteY92" fmla="*/ 2339789 h 2447365"/>
              <a:gd name="connsiteX93" fmla="*/ 67235 w 3738282"/>
              <a:gd name="connsiteY93" fmla="*/ 2312894 h 2447365"/>
              <a:gd name="connsiteX94" fmla="*/ 0 w 3738282"/>
              <a:gd name="connsiteY94" fmla="*/ 2205318 h 244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738282" h="2447365">
                <a:moveTo>
                  <a:pt x="0" y="2205318"/>
                </a:moveTo>
                <a:lnTo>
                  <a:pt x="0" y="2205318"/>
                </a:lnTo>
                <a:cubicBezTo>
                  <a:pt x="4482" y="2156012"/>
                  <a:pt x="7306" y="2106527"/>
                  <a:pt x="13447" y="2057400"/>
                </a:cubicBezTo>
                <a:cubicBezTo>
                  <a:pt x="17333" y="2026312"/>
                  <a:pt x="38421" y="1932533"/>
                  <a:pt x="53788" y="1909483"/>
                </a:cubicBezTo>
                <a:cubicBezTo>
                  <a:pt x="66002" y="1891162"/>
                  <a:pt x="86287" y="1855020"/>
                  <a:pt x="107576" y="1842247"/>
                </a:cubicBezTo>
                <a:cubicBezTo>
                  <a:pt x="119730" y="1834954"/>
                  <a:pt x="135239" y="1835139"/>
                  <a:pt x="147917" y="1828800"/>
                </a:cubicBezTo>
                <a:cubicBezTo>
                  <a:pt x="162372" y="1821572"/>
                  <a:pt x="173490" y="1808470"/>
                  <a:pt x="188259" y="1801906"/>
                </a:cubicBezTo>
                <a:cubicBezTo>
                  <a:pt x="267719" y="1766591"/>
                  <a:pt x="297648" y="1771822"/>
                  <a:pt x="389964" y="1761565"/>
                </a:cubicBezTo>
                <a:cubicBezTo>
                  <a:pt x="524435" y="1766047"/>
                  <a:pt x="658831" y="1775012"/>
                  <a:pt x="793376" y="1775012"/>
                </a:cubicBezTo>
                <a:cubicBezTo>
                  <a:pt x="933498" y="1775012"/>
                  <a:pt x="1005202" y="1763662"/>
                  <a:pt x="1129553" y="1748118"/>
                </a:cubicBezTo>
                <a:lnTo>
                  <a:pt x="1250576" y="1707777"/>
                </a:lnTo>
                <a:lnTo>
                  <a:pt x="1290917" y="1694330"/>
                </a:lnTo>
                <a:cubicBezTo>
                  <a:pt x="1299882" y="1680883"/>
                  <a:pt x="1307715" y="1666609"/>
                  <a:pt x="1317811" y="1653989"/>
                </a:cubicBezTo>
                <a:cubicBezTo>
                  <a:pt x="1340981" y="1625027"/>
                  <a:pt x="1401923" y="1581128"/>
                  <a:pt x="1425388" y="1573306"/>
                </a:cubicBezTo>
                <a:cubicBezTo>
                  <a:pt x="1438835" y="1568824"/>
                  <a:pt x="1453051" y="1566198"/>
                  <a:pt x="1465729" y="1559859"/>
                </a:cubicBezTo>
                <a:cubicBezTo>
                  <a:pt x="1480184" y="1552631"/>
                  <a:pt x="1491302" y="1539529"/>
                  <a:pt x="1506070" y="1532965"/>
                </a:cubicBezTo>
                <a:cubicBezTo>
                  <a:pt x="1531976" y="1521451"/>
                  <a:pt x="1586753" y="1506071"/>
                  <a:pt x="1586753" y="1506071"/>
                </a:cubicBezTo>
                <a:cubicBezTo>
                  <a:pt x="1658473" y="1398491"/>
                  <a:pt x="1564339" y="1528487"/>
                  <a:pt x="1653988" y="1438836"/>
                </a:cubicBezTo>
                <a:cubicBezTo>
                  <a:pt x="1665416" y="1427408"/>
                  <a:pt x="1671488" y="1411645"/>
                  <a:pt x="1680882" y="1398494"/>
                </a:cubicBezTo>
                <a:cubicBezTo>
                  <a:pt x="1693908" y="1380257"/>
                  <a:pt x="1707776" y="1362635"/>
                  <a:pt x="1721223" y="1344706"/>
                </a:cubicBezTo>
                <a:lnTo>
                  <a:pt x="1775011" y="1183342"/>
                </a:lnTo>
                <a:cubicBezTo>
                  <a:pt x="1775014" y="1183332"/>
                  <a:pt x="1801903" y="1102670"/>
                  <a:pt x="1801906" y="1102659"/>
                </a:cubicBezTo>
                <a:cubicBezTo>
                  <a:pt x="1808000" y="1078282"/>
                  <a:pt x="1831334" y="979102"/>
                  <a:pt x="1842247" y="968189"/>
                </a:cubicBezTo>
                <a:cubicBezTo>
                  <a:pt x="1864659" y="945777"/>
                  <a:pt x="1891901" y="927325"/>
                  <a:pt x="1909482" y="900953"/>
                </a:cubicBezTo>
                <a:cubicBezTo>
                  <a:pt x="1918447" y="887506"/>
                  <a:pt x="1922671" y="869177"/>
                  <a:pt x="1936376" y="860612"/>
                </a:cubicBezTo>
                <a:cubicBezTo>
                  <a:pt x="1960416" y="845587"/>
                  <a:pt x="2017059" y="833718"/>
                  <a:pt x="2017059" y="833718"/>
                </a:cubicBezTo>
                <a:cubicBezTo>
                  <a:pt x="2078532" y="792736"/>
                  <a:pt x="2125915" y="776089"/>
                  <a:pt x="2151529" y="699247"/>
                </a:cubicBezTo>
                <a:cubicBezTo>
                  <a:pt x="2160494" y="672353"/>
                  <a:pt x="2162698" y="642153"/>
                  <a:pt x="2178423" y="618565"/>
                </a:cubicBezTo>
                <a:cubicBezTo>
                  <a:pt x="2187388" y="605118"/>
                  <a:pt x="2198089" y="592679"/>
                  <a:pt x="2205317" y="578224"/>
                </a:cubicBezTo>
                <a:cubicBezTo>
                  <a:pt x="2211656" y="565546"/>
                  <a:pt x="2208741" y="547906"/>
                  <a:pt x="2218764" y="537883"/>
                </a:cubicBezTo>
                <a:cubicBezTo>
                  <a:pt x="2228787" y="527860"/>
                  <a:pt x="2245659" y="528918"/>
                  <a:pt x="2259106" y="524436"/>
                </a:cubicBezTo>
                <a:cubicBezTo>
                  <a:pt x="2281181" y="458210"/>
                  <a:pt x="2256749" y="503988"/>
                  <a:pt x="2312894" y="457200"/>
                </a:cubicBezTo>
                <a:cubicBezTo>
                  <a:pt x="2327503" y="445026"/>
                  <a:pt x="2341061" y="431468"/>
                  <a:pt x="2353235" y="416859"/>
                </a:cubicBezTo>
                <a:cubicBezTo>
                  <a:pt x="2363581" y="404444"/>
                  <a:pt x="2367714" y="386864"/>
                  <a:pt x="2380129" y="376518"/>
                </a:cubicBezTo>
                <a:cubicBezTo>
                  <a:pt x="2395528" y="363685"/>
                  <a:pt x="2416512" y="359569"/>
                  <a:pt x="2433917" y="349624"/>
                </a:cubicBezTo>
                <a:cubicBezTo>
                  <a:pt x="2563128" y="275790"/>
                  <a:pt x="2391328" y="362114"/>
                  <a:pt x="2514600" y="309283"/>
                </a:cubicBezTo>
                <a:cubicBezTo>
                  <a:pt x="2533025" y="301387"/>
                  <a:pt x="2549776" y="289834"/>
                  <a:pt x="2568388" y="282389"/>
                </a:cubicBezTo>
                <a:cubicBezTo>
                  <a:pt x="2594709" y="271860"/>
                  <a:pt x="2649070" y="255494"/>
                  <a:pt x="2649070" y="255494"/>
                </a:cubicBezTo>
                <a:cubicBezTo>
                  <a:pt x="2731846" y="131330"/>
                  <a:pt x="2626214" y="284063"/>
                  <a:pt x="2702859" y="188259"/>
                </a:cubicBezTo>
                <a:cubicBezTo>
                  <a:pt x="2712955" y="175639"/>
                  <a:pt x="2717133" y="158014"/>
                  <a:pt x="2729753" y="147918"/>
                </a:cubicBezTo>
                <a:cubicBezTo>
                  <a:pt x="2740821" y="139063"/>
                  <a:pt x="2756647" y="138953"/>
                  <a:pt x="2770094" y="134471"/>
                </a:cubicBezTo>
                <a:cubicBezTo>
                  <a:pt x="2794672" y="97605"/>
                  <a:pt x="2815243" y="55321"/>
                  <a:pt x="2850776" y="26894"/>
                </a:cubicBezTo>
                <a:cubicBezTo>
                  <a:pt x="2863396" y="16798"/>
                  <a:pt x="2877670" y="8965"/>
                  <a:pt x="2891117" y="0"/>
                </a:cubicBezTo>
                <a:cubicBezTo>
                  <a:pt x="2967317" y="4482"/>
                  <a:pt x="3044026" y="3574"/>
                  <a:pt x="3119717" y="13447"/>
                </a:cubicBezTo>
                <a:cubicBezTo>
                  <a:pt x="3147828" y="17114"/>
                  <a:pt x="3173506" y="31377"/>
                  <a:pt x="3200400" y="40342"/>
                </a:cubicBezTo>
                <a:lnTo>
                  <a:pt x="3240741" y="53789"/>
                </a:lnTo>
                <a:cubicBezTo>
                  <a:pt x="3254188" y="58271"/>
                  <a:pt x="3269288" y="59373"/>
                  <a:pt x="3281082" y="67236"/>
                </a:cubicBezTo>
                <a:cubicBezTo>
                  <a:pt x="3340071" y="106562"/>
                  <a:pt x="3308494" y="84433"/>
                  <a:pt x="3375211" y="134471"/>
                </a:cubicBezTo>
                <a:cubicBezTo>
                  <a:pt x="3388658" y="156883"/>
                  <a:pt x="3403864" y="178329"/>
                  <a:pt x="3415553" y="201706"/>
                </a:cubicBezTo>
                <a:cubicBezTo>
                  <a:pt x="3430922" y="232443"/>
                  <a:pt x="3434775" y="278597"/>
                  <a:pt x="3442447" y="309283"/>
                </a:cubicBezTo>
                <a:cubicBezTo>
                  <a:pt x="3468080" y="411818"/>
                  <a:pt x="3444187" y="277642"/>
                  <a:pt x="3469341" y="403412"/>
                </a:cubicBezTo>
                <a:cubicBezTo>
                  <a:pt x="3471499" y="414200"/>
                  <a:pt x="3490055" y="534849"/>
                  <a:pt x="3496235" y="551330"/>
                </a:cubicBezTo>
                <a:cubicBezTo>
                  <a:pt x="3501910" y="566462"/>
                  <a:pt x="3515901" y="577216"/>
                  <a:pt x="3523129" y="591671"/>
                </a:cubicBezTo>
                <a:cubicBezTo>
                  <a:pt x="3529468" y="604349"/>
                  <a:pt x="3530237" y="619334"/>
                  <a:pt x="3536576" y="632012"/>
                </a:cubicBezTo>
                <a:cubicBezTo>
                  <a:pt x="3543804" y="646467"/>
                  <a:pt x="3556906" y="657585"/>
                  <a:pt x="3563470" y="672353"/>
                </a:cubicBezTo>
                <a:cubicBezTo>
                  <a:pt x="3574984" y="698259"/>
                  <a:pt x="3581399" y="726142"/>
                  <a:pt x="3590364" y="753036"/>
                </a:cubicBezTo>
                <a:cubicBezTo>
                  <a:pt x="3594846" y="766483"/>
                  <a:pt x="3593788" y="783354"/>
                  <a:pt x="3603811" y="793377"/>
                </a:cubicBezTo>
                <a:cubicBezTo>
                  <a:pt x="3628827" y="818392"/>
                  <a:pt x="3640636" y="826684"/>
                  <a:pt x="3657600" y="860612"/>
                </a:cubicBezTo>
                <a:cubicBezTo>
                  <a:pt x="3713273" y="971958"/>
                  <a:pt x="3620867" y="825682"/>
                  <a:pt x="3697941" y="941294"/>
                </a:cubicBezTo>
                <a:cubicBezTo>
                  <a:pt x="3732753" y="1045732"/>
                  <a:pt x="3698409" y="931827"/>
                  <a:pt x="3724835" y="1156447"/>
                </a:cubicBezTo>
                <a:cubicBezTo>
                  <a:pt x="3726994" y="1174802"/>
                  <a:pt x="3733800" y="1192306"/>
                  <a:pt x="3738282" y="1210236"/>
                </a:cubicBezTo>
                <a:cubicBezTo>
                  <a:pt x="3733800" y="1349189"/>
                  <a:pt x="3736070" y="1488524"/>
                  <a:pt x="3724835" y="1627094"/>
                </a:cubicBezTo>
                <a:cubicBezTo>
                  <a:pt x="3715037" y="1747943"/>
                  <a:pt x="3682521" y="1673356"/>
                  <a:pt x="3644153" y="1788459"/>
                </a:cubicBezTo>
                <a:cubicBezTo>
                  <a:pt x="3639671" y="1801906"/>
                  <a:pt x="3638945" y="1817266"/>
                  <a:pt x="3630706" y="1828800"/>
                </a:cubicBezTo>
                <a:cubicBezTo>
                  <a:pt x="3615968" y="1849433"/>
                  <a:pt x="3594847" y="1864659"/>
                  <a:pt x="3576917" y="1882589"/>
                </a:cubicBezTo>
                <a:cubicBezTo>
                  <a:pt x="3525148" y="1934358"/>
                  <a:pt x="3552399" y="1912381"/>
                  <a:pt x="3496235" y="1949824"/>
                </a:cubicBezTo>
                <a:cubicBezTo>
                  <a:pt x="3424518" y="2057400"/>
                  <a:pt x="3518647" y="1927412"/>
                  <a:pt x="3429000" y="2017059"/>
                </a:cubicBezTo>
                <a:cubicBezTo>
                  <a:pt x="3398888" y="2047171"/>
                  <a:pt x="3396514" y="2095123"/>
                  <a:pt x="3348317" y="2111189"/>
                </a:cubicBezTo>
                <a:cubicBezTo>
                  <a:pt x="3334870" y="2115671"/>
                  <a:pt x="3320654" y="2118297"/>
                  <a:pt x="3307976" y="2124636"/>
                </a:cubicBezTo>
                <a:cubicBezTo>
                  <a:pt x="3293521" y="2131864"/>
                  <a:pt x="3282767" y="2145855"/>
                  <a:pt x="3267635" y="2151530"/>
                </a:cubicBezTo>
                <a:cubicBezTo>
                  <a:pt x="3246235" y="2159555"/>
                  <a:pt x="3222711" y="2160019"/>
                  <a:pt x="3200400" y="2164977"/>
                </a:cubicBezTo>
                <a:cubicBezTo>
                  <a:pt x="3182359" y="2168986"/>
                  <a:pt x="3164381" y="2173347"/>
                  <a:pt x="3146611" y="2178424"/>
                </a:cubicBezTo>
                <a:cubicBezTo>
                  <a:pt x="3132982" y="2182318"/>
                  <a:pt x="3120347" y="2190215"/>
                  <a:pt x="3106270" y="2191871"/>
                </a:cubicBezTo>
                <a:cubicBezTo>
                  <a:pt x="3043788" y="2199222"/>
                  <a:pt x="2980707" y="2200093"/>
                  <a:pt x="2918011" y="2205318"/>
                </a:cubicBezTo>
                <a:cubicBezTo>
                  <a:pt x="2873120" y="2209059"/>
                  <a:pt x="2828432" y="2215024"/>
                  <a:pt x="2783541" y="2218765"/>
                </a:cubicBezTo>
                <a:cubicBezTo>
                  <a:pt x="2720845" y="2223990"/>
                  <a:pt x="2658035" y="2227730"/>
                  <a:pt x="2595282" y="2232212"/>
                </a:cubicBezTo>
                <a:cubicBezTo>
                  <a:pt x="2461266" y="2259015"/>
                  <a:pt x="2598676" y="2233552"/>
                  <a:pt x="2407023" y="2259106"/>
                </a:cubicBezTo>
                <a:cubicBezTo>
                  <a:pt x="2379997" y="2262709"/>
                  <a:pt x="2353166" y="2267676"/>
                  <a:pt x="2326341" y="2272553"/>
                </a:cubicBezTo>
                <a:cubicBezTo>
                  <a:pt x="2303854" y="2276642"/>
                  <a:pt x="2281836" y="2283607"/>
                  <a:pt x="2259106" y="2286000"/>
                </a:cubicBezTo>
                <a:cubicBezTo>
                  <a:pt x="2196539" y="2292586"/>
                  <a:pt x="2133600" y="2294965"/>
                  <a:pt x="2070847" y="2299447"/>
                </a:cubicBezTo>
                <a:cubicBezTo>
                  <a:pt x="1996366" y="2349103"/>
                  <a:pt x="2065771" y="2310802"/>
                  <a:pt x="1949823" y="2339789"/>
                </a:cubicBezTo>
                <a:cubicBezTo>
                  <a:pt x="1922321" y="2346665"/>
                  <a:pt x="1896643" y="2359807"/>
                  <a:pt x="1869141" y="2366683"/>
                </a:cubicBezTo>
                <a:cubicBezTo>
                  <a:pt x="1787851" y="2387005"/>
                  <a:pt x="1832884" y="2374286"/>
                  <a:pt x="1734670" y="2407024"/>
                </a:cubicBezTo>
                <a:lnTo>
                  <a:pt x="1694329" y="2420471"/>
                </a:lnTo>
                <a:cubicBezTo>
                  <a:pt x="1680882" y="2424953"/>
                  <a:pt x="1667739" y="2430480"/>
                  <a:pt x="1653988" y="2433918"/>
                </a:cubicBezTo>
                <a:lnTo>
                  <a:pt x="1600200" y="2447365"/>
                </a:lnTo>
                <a:lnTo>
                  <a:pt x="981635" y="2433918"/>
                </a:lnTo>
                <a:cubicBezTo>
                  <a:pt x="954390" y="2432870"/>
                  <a:pt x="928218" y="2420471"/>
                  <a:pt x="900953" y="2420471"/>
                </a:cubicBezTo>
                <a:cubicBezTo>
                  <a:pt x="801841" y="2420471"/>
                  <a:pt x="583330" y="2438697"/>
                  <a:pt x="470647" y="2447365"/>
                </a:cubicBezTo>
                <a:cubicBezTo>
                  <a:pt x="254108" y="2431898"/>
                  <a:pt x="342074" y="2453813"/>
                  <a:pt x="201706" y="2407024"/>
                </a:cubicBezTo>
                <a:lnTo>
                  <a:pt x="161364" y="2393577"/>
                </a:lnTo>
                <a:lnTo>
                  <a:pt x="121023" y="2380130"/>
                </a:lnTo>
                <a:cubicBezTo>
                  <a:pt x="112058" y="2366683"/>
                  <a:pt x="104225" y="2352409"/>
                  <a:pt x="94129" y="2339789"/>
                </a:cubicBezTo>
                <a:cubicBezTo>
                  <a:pt x="86209" y="2329889"/>
                  <a:pt x="72905" y="2324234"/>
                  <a:pt x="67235" y="2312894"/>
                </a:cubicBezTo>
                <a:cubicBezTo>
                  <a:pt x="37506" y="2253436"/>
                  <a:pt x="11206" y="2223247"/>
                  <a:pt x="0" y="220531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/>
          <a:lstStyle/>
          <a:p>
            <a:r>
              <a:rPr lang="de-DE" dirty="0" smtClean="0"/>
              <a:t>Akteure und Koalitionen: Positionskampf</a:t>
            </a:r>
            <a:endParaRPr lang="de-DE" dirty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1613647" y="4066904"/>
            <a:ext cx="5029200" cy="12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 rot="5400000" flipV="1">
            <a:off x="2347091" y="4106348"/>
            <a:ext cx="378142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4"/>
          <p:cNvSpPr txBox="1"/>
          <p:nvPr/>
        </p:nvSpPr>
        <p:spPr>
          <a:xfrm>
            <a:off x="3723136" y="1782513"/>
            <a:ext cx="1300480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Nutzung</a:t>
            </a:r>
          </a:p>
        </p:txBody>
      </p:sp>
      <p:sp>
        <p:nvSpPr>
          <p:cNvPr id="11" name="Textfeld 5"/>
          <p:cNvSpPr txBox="1"/>
          <p:nvPr/>
        </p:nvSpPr>
        <p:spPr>
          <a:xfrm>
            <a:off x="3727600" y="6039923"/>
            <a:ext cx="1300480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Schutz</a:t>
            </a:r>
          </a:p>
        </p:txBody>
      </p:sp>
      <p:sp>
        <p:nvSpPr>
          <p:cNvPr id="12" name="Textfeld 6"/>
          <p:cNvSpPr txBox="1"/>
          <p:nvPr/>
        </p:nvSpPr>
        <p:spPr>
          <a:xfrm>
            <a:off x="670056" y="3831393"/>
            <a:ext cx="1300480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Arten</a:t>
            </a:r>
          </a:p>
        </p:txBody>
      </p:sp>
      <p:sp>
        <p:nvSpPr>
          <p:cNvPr id="13" name="Textfeld 7"/>
          <p:cNvSpPr txBox="1"/>
          <p:nvPr/>
        </p:nvSpPr>
        <p:spPr>
          <a:xfrm>
            <a:off x="6781529" y="3570408"/>
            <a:ext cx="2248441" cy="9715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Produktionsraum / Lebensraum / Ökosystem</a:t>
            </a:r>
          </a:p>
        </p:txBody>
      </p:sp>
      <p:sp>
        <p:nvSpPr>
          <p:cNvPr id="14" name="Textfeld 8"/>
          <p:cNvSpPr txBox="1"/>
          <p:nvPr/>
        </p:nvSpPr>
        <p:spPr>
          <a:xfrm>
            <a:off x="3446911" y="3632003"/>
            <a:ext cx="552450" cy="27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BJV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9"/>
          <p:cNvSpPr txBox="1"/>
          <p:nvPr/>
        </p:nvSpPr>
        <p:spPr>
          <a:xfrm>
            <a:off x="1541794" y="2892212"/>
            <a:ext cx="1878749" cy="19533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Jagdagenda21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15"/>
          <p:cNvSpPr txBox="1"/>
          <p:nvPr/>
        </p:nvSpPr>
        <p:spPr>
          <a:xfrm>
            <a:off x="5061716" y="4160958"/>
            <a:ext cx="552450" cy="27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BN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17"/>
          <p:cNvSpPr txBox="1"/>
          <p:nvPr/>
        </p:nvSpPr>
        <p:spPr>
          <a:xfrm>
            <a:off x="3201536" y="4228360"/>
            <a:ext cx="929005" cy="457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NaBu</a:t>
            </a:r>
            <a:r>
              <a:rPr lang="de-DE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LBV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76" y="3507310"/>
            <a:ext cx="512383" cy="512383"/>
          </a:xfrm>
          <a:prstGeom prst="rect">
            <a:avLst/>
          </a:prstGeom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40" y="4126782"/>
            <a:ext cx="906502" cy="34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739" y="2892212"/>
            <a:ext cx="469404" cy="548047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078" y="5640802"/>
            <a:ext cx="498900" cy="4989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55" y="4795822"/>
            <a:ext cx="527849" cy="527849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1901" y="3498814"/>
            <a:ext cx="547168" cy="516206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40" y="2313508"/>
            <a:ext cx="1011283" cy="379231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56" y="4228360"/>
            <a:ext cx="658906" cy="44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5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Konfliktdimensionen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Dr. Klaus Pukall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 rot="5400000" flipV="1">
            <a:off x="2347091" y="4106348"/>
            <a:ext cx="378142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4"/>
          <p:cNvSpPr txBox="1"/>
          <p:nvPr/>
        </p:nvSpPr>
        <p:spPr>
          <a:xfrm>
            <a:off x="1056289" y="1800980"/>
            <a:ext cx="6369269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Privatrechtliche Steuerung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5"/>
          <p:cNvSpPr txBox="1"/>
          <p:nvPr/>
        </p:nvSpPr>
        <p:spPr>
          <a:xfrm>
            <a:off x="583323" y="6083309"/>
            <a:ext cx="7709338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Öffentlich-rechtliche Steuerung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6"/>
          <p:cNvSpPr txBox="1"/>
          <p:nvPr/>
        </p:nvSpPr>
        <p:spPr>
          <a:xfrm>
            <a:off x="532280" y="3699589"/>
            <a:ext cx="1300480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de-DE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unktion-alistisch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7"/>
          <p:cNvSpPr txBox="1"/>
          <p:nvPr/>
        </p:nvSpPr>
        <p:spPr>
          <a:xfrm>
            <a:off x="6781529" y="3516620"/>
            <a:ext cx="2248441" cy="9715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kulturell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1613647" y="4066904"/>
            <a:ext cx="5029200" cy="12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393152" y="3749600"/>
            <a:ext cx="4051738" cy="10232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000" dirty="0" smtClean="0">
                <a:latin typeface="+mn-lt"/>
              </a:rPr>
              <a:t>Legitimation der Jagd, der Jagdpraktiken und notwendiger staatlicher Steuerung</a:t>
            </a:r>
            <a:endParaRPr lang="de-DE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29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Interessenkonflikte  + </a:t>
            </a:r>
            <a:r>
              <a:rPr lang="de-DE" dirty="0" err="1" smtClean="0"/>
              <a:t>Akteurskonstellation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Dr. Klaus Pukall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 rot="5400000" flipV="1">
            <a:off x="2347091" y="4106348"/>
            <a:ext cx="378142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4"/>
          <p:cNvSpPr txBox="1"/>
          <p:nvPr/>
        </p:nvSpPr>
        <p:spPr>
          <a:xfrm>
            <a:off x="2647138" y="1800980"/>
            <a:ext cx="3190856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Privatrechtliche Steuerung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5"/>
          <p:cNvSpPr txBox="1"/>
          <p:nvPr/>
        </p:nvSpPr>
        <p:spPr>
          <a:xfrm>
            <a:off x="2408917" y="6083309"/>
            <a:ext cx="4035973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Öffentlich-rechtliche Steuerung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6"/>
          <p:cNvSpPr txBox="1"/>
          <p:nvPr/>
        </p:nvSpPr>
        <p:spPr>
          <a:xfrm>
            <a:off x="532280" y="3699589"/>
            <a:ext cx="1300480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funktiona-listisch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7"/>
          <p:cNvSpPr txBox="1"/>
          <p:nvPr/>
        </p:nvSpPr>
        <p:spPr>
          <a:xfrm>
            <a:off x="6781529" y="3516620"/>
            <a:ext cx="2248441" cy="9715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kulturell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1613647" y="4066904"/>
            <a:ext cx="5029200" cy="12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9"/>
          <p:cNvSpPr txBox="1"/>
          <p:nvPr/>
        </p:nvSpPr>
        <p:spPr>
          <a:xfrm>
            <a:off x="5257663" y="3112140"/>
            <a:ext cx="1878749" cy="19533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Jagdagenda21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32" y="3072331"/>
            <a:ext cx="512383" cy="51238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99" y="5303576"/>
            <a:ext cx="906502" cy="34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647" y="3066256"/>
            <a:ext cx="469404" cy="54804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248" y="5390379"/>
            <a:ext cx="498900" cy="4989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25" y="5902273"/>
            <a:ext cx="527849" cy="52784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02" y="2459406"/>
            <a:ext cx="1011283" cy="379231"/>
          </a:xfrm>
          <a:prstGeom prst="rect">
            <a:avLst/>
          </a:prstGeom>
        </p:spPr>
      </p:pic>
      <p:sp>
        <p:nvSpPr>
          <p:cNvPr id="33" name="Textfeld 9"/>
          <p:cNvSpPr txBox="1"/>
          <p:nvPr/>
        </p:nvSpPr>
        <p:spPr>
          <a:xfrm>
            <a:off x="2437722" y="2967210"/>
            <a:ext cx="1878749" cy="19533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i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Game </a:t>
            </a:r>
            <a:r>
              <a:rPr lang="de-DE" sz="2000" i="1" dirty="0" err="1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Concervancy</a:t>
            </a:r>
            <a:endParaRPr lang="de-DE" sz="2000" dirty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23" y="5661338"/>
            <a:ext cx="658906" cy="44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6"/>
          <p:cNvSpPr txBox="1"/>
          <p:nvPr/>
        </p:nvSpPr>
        <p:spPr>
          <a:xfrm>
            <a:off x="108175" y="1949101"/>
            <a:ext cx="1584537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Jagd als dienende Landnutz-</a:t>
            </a:r>
            <a:r>
              <a:rPr lang="de-DE" sz="2000" dirty="0" err="1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ungsform</a:t>
            </a:r>
            <a:endParaRPr lang="de-DE" sz="2000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6"/>
          <p:cNvSpPr txBox="1"/>
          <p:nvPr/>
        </p:nvSpPr>
        <p:spPr>
          <a:xfrm>
            <a:off x="0" y="4498120"/>
            <a:ext cx="1692712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Jagd als angewandter Naturschutz</a:t>
            </a:r>
            <a:endParaRPr lang="de-DE" sz="2000" dirty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5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Zwangsmitgliedschaft in Jagdgenossenschaften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Dr. Klaus Pukall</a:t>
            </a:r>
            <a:endParaRPr lang="de-DE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504" y="3293055"/>
            <a:ext cx="5556517" cy="3512562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09" y="1574269"/>
            <a:ext cx="4691543" cy="3305501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81" y="4063767"/>
            <a:ext cx="498900" cy="498900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481" y="4044683"/>
            <a:ext cx="863307" cy="517984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80" y="2067932"/>
            <a:ext cx="512383" cy="512383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2880" y="2057079"/>
            <a:ext cx="469404" cy="548047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80" y="2520159"/>
            <a:ext cx="1011283" cy="379231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5248" y="1488850"/>
            <a:ext cx="766545" cy="483446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8411" y="2575296"/>
            <a:ext cx="1028871" cy="324094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2503" y="1960296"/>
            <a:ext cx="620019" cy="620019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37924" y="1404703"/>
            <a:ext cx="1061946" cy="498597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70" y="5911940"/>
            <a:ext cx="512383" cy="512383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970" y="5901087"/>
            <a:ext cx="469404" cy="548047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70" y="6364167"/>
            <a:ext cx="1011283" cy="379231"/>
          </a:xfrm>
          <a:prstGeom prst="rect">
            <a:avLst/>
          </a:prstGeom>
        </p:spPr>
      </p:pic>
      <p:pic>
        <p:nvPicPr>
          <p:cNvPr id="66" name="Grafik 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3338" y="5332858"/>
            <a:ext cx="766545" cy="483446"/>
          </a:xfrm>
          <a:prstGeom prst="rect">
            <a:avLst/>
          </a:prstGeom>
        </p:spPr>
      </p:pic>
      <p:pic>
        <p:nvPicPr>
          <p:cNvPr id="67" name="Grafik 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6501" y="6419304"/>
            <a:ext cx="1028871" cy="324094"/>
          </a:xfrm>
          <a:prstGeom prst="rect">
            <a:avLst/>
          </a:prstGeom>
        </p:spPr>
      </p:pic>
      <p:pic>
        <p:nvPicPr>
          <p:cNvPr id="68" name="Grafik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80593" y="5804304"/>
            <a:ext cx="620019" cy="620019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6014" y="5248711"/>
            <a:ext cx="1061946" cy="498597"/>
          </a:xfrm>
          <a:prstGeom prst="rect">
            <a:avLst/>
          </a:prstGeom>
        </p:spPr>
      </p:pic>
      <p:pic>
        <p:nvPicPr>
          <p:cNvPr id="70" name="Grafik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497" y="5871700"/>
            <a:ext cx="498900" cy="498900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397" y="5852616"/>
            <a:ext cx="863307" cy="5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Novellen Landesjagdgesetze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Dr. Klaus Pukall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504" y="3293055"/>
            <a:ext cx="5556517" cy="351256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09" y="1574269"/>
            <a:ext cx="4691543" cy="330550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11" y="3622496"/>
            <a:ext cx="512383" cy="51238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835" y="3966415"/>
            <a:ext cx="469404" cy="54804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99" y="3707646"/>
            <a:ext cx="1011283" cy="37923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8575" y="4134879"/>
            <a:ext cx="766545" cy="48344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0469" y="5803564"/>
            <a:ext cx="370144" cy="370144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5120" y="4119728"/>
            <a:ext cx="1061946" cy="49859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3254" y="5822592"/>
            <a:ext cx="498900" cy="4989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3306" y="5298238"/>
            <a:ext cx="863307" cy="517984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86" y="5806454"/>
            <a:ext cx="527849" cy="527849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43" y="5379847"/>
            <a:ext cx="658906" cy="44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46" y="1673506"/>
            <a:ext cx="512383" cy="512383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4" y="1758656"/>
            <a:ext cx="1011283" cy="379231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10" y="2185889"/>
            <a:ext cx="766545" cy="483446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7655" y="2170738"/>
            <a:ext cx="1061946" cy="498597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7020" y="2431409"/>
            <a:ext cx="469404" cy="548047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0272" y="3646775"/>
            <a:ext cx="366780" cy="36678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0603" y="3716965"/>
            <a:ext cx="498900" cy="49890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306" y="3128790"/>
            <a:ext cx="863307" cy="517984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86" y="3637006"/>
            <a:ext cx="527849" cy="527849"/>
          </a:xfrm>
          <a:prstGeom prst="rect">
            <a:avLst/>
          </a:prstGeom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43" y="3210399"/>
            <a:ext cx="658906" cy="44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4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84" y="1474656"/>
            <a:ext cx="4691543" cy="3305501"/>
          </a:xfrm>
          <a:prstGeom prst="rect">
            <a:avLst/>
          </a:prstGeom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60208" y="3166703"/>
            <a:ext cx="1259314" cy="66215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Bayern: Gams am Abgrund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Dr. Klaus Pukall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504" y="3293055"/>
            <a:ext cx="5556517" cy="3512562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6" y="3166047"/>
            <a:ext cx="527849" cy="527849"/>
          </a:xfrm>
          <a:prstGeom prst="rect">
            <a:avLst/>
          </a:prstGeom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75" y="3166047"/>
            <a:ext cx="658906" cy="44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feld 9"/>
          <p:cNvSpPr txBox="1"/>
          <p:nvPr/>
        </p:nvSpPr>
        <p:spPr>
          <a:xfrm>
            <a:off x="817555" y="3572992"/>
            <a:ext cx="1878749" cy="19533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Jagdagenda21</a:t>
            </a:r>
            <a:endParaRPr lang="de-D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5907" y="3683354"/>
            <a:ext cx="1641984" cy="388235"/>
          </a:xfrm>
          <a:prstGeom prst="rect">
            <a:avLst/>
          </a:prstGeom>
        </p:spPr>
      </p:pic>
      <p:pic>
        <p:nvPicPr>
          <p:cNvPr id="40" name="Inhaltsplatzhalter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819" y="5296808"/>
            <a:ext cx="1259314" cy="66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93" y="5743651"/>
            <a:ext cx="527849" cy="527849"/>
          </a:xfrm>
          <a:prstGeom prst="rect">
            <a:avLst/>
          </a:prstGeom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36" y="5262453"/>
            <a:ext cx="658906" cy="44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feld 9"/>
          <p:cNvSpPr txBox="1"/>
          <p:nvPr/>
        </p:nvSpPr>
        <p:spPr>
          <a:xfrm>
            <a:off x="6403535" y="5505323"/>
            <a:ext cx="1878749" cy="19533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Jagdagenda21</a:t>
            </a:r>
            <a:endParaRPr lang="de-D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7518" y="5813459"/>
            <a:ext cx="1641984" cy="388235"/>
          </a:xfrm>
          <a:prstGeom prst="rect">
            <a:avLst/>
          </a:prstGeom>
        </p:spPr>
      </p:pic>
      <p:sp>
        <p:nvSpPr>
          <p:cNvPr id="45" name="Textfeld 9"/>
          <p:cNvSpPr txBox="1"/>
          <p:nvPr/>
        </p:nvSpPr>
        <p:spPr>
          <a:xfrm>
            <a:off x="747606" y="3876256"/>
            <a:ext cx="1878749" cy="19533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Verein Wildes Bayern </a:t>
            </a:r>
            <a:endParaRPr lang="de-D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feld 9"/>
          <p:cNvSpPr txBox="1"/>
          <p:nvPr/>
        </p:nvSpPr>
        <p:spPr>
          <a:xfrm>
            <a:off x="6413797" y="5763630"/>
            <a:ext cx="1878749" cy="19533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Verein Wildes Bayern </a:t>
            </a:r>
            <a:endParaRPr lang="de-D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Zunahme der Dynamik in den </a:t>
            </a:r>
            <a:r>
              <a:rPr lang="de-DE" dirty="0" err="1" smtClean="0"/>
              <a:t>Akteurskonstellationen</a:t>
            </a:r>
            <a:endParaRPr lang="de-DE" dirty="0" smtClean="0"/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Thematische Koalitionsbildung zwischen fast allen Akteuren möglich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Koalition Försterjäger – Naturschutz gefährdet durch Konflikte bezüglich Naturschutz im Wald 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Neue Koalitionsbildung traditionelle Jäger – Naturschutz möglich: Wild als Landschaftsgestalter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lvl="1" indent="0">
              <a:buNone/>
            </a:pPr>
            <a:r>
              <a:rPr lang="de-DE" dirty="0" smtClean="0"/>
              <a:t>Literatur:</a:t>
            </a:r>
          </a:p>
          <a:p>
            <a:pPr lvl="1" indent="0">
              <a:buNone/>
            </a:pPr>
            <a:r>
              <a:rPr lang="de-DE" dirty="0" err="1"/>
              <a:t>Glasl</a:t>
            </a:r>
            <a:r>
              <a:rPr lang="de-DE" dirty="0"/>
              <a:t> F (2002): Konfliktmanagement. Verl. Freies Geistesleben, Stuttgart</a:t>
            </a:r>
            <a:r>
              <a:rPr lang="de-DE" dirty="0" smtClean="0"/>
              <a:t>.</a:t>
            </a:r>
          </a:p>
          <a:p>
            <a:pPr lvl="1" indent="0">
              <a:buNone/>
            </a:pPr>
            <a:r>
              <a:rPr lang="de-DE" dirty="0" err="1" smtClean="0"/>
              <a:t>Maylein</a:t>
            </a:r>
            <a:r>
              <a:rPr lang="de-DE" dirty="0"/>
              <a:t>, K. (2005). Die Jagd : Funktion und Raum. </a:t>
            </a:r>
            <a:r>
              <a:rPr lang="de-DE" dirty="0"/>
              <a:t>Dissertation im Fachbereich Geschichte und Soziologie der Universität Konstanz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Schlussfolgerungen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Dr. Klaus Pukall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0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Dr. Klaus Pukall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7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4" y="860954"/>
            <a:ext cx="6334125" cy="37814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358" y="4931470"/>
            <a:ext cx="863307" cy="51798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807" y="4768168"/>
            <a:ext cx="766545" cy="48344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696" y="4768168"/>
            <a:ext cx="1548198" cy="4876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092" y="5307377"/>
            <a:ext cx="620019" cy="62001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6729" y="4717799"/>
            <a:ext cx="1061946" cy="49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Dr. Klaus Pukall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028700"/>
            <a:ext cx="6629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de-DE" dirty="0" smtClean="0"/>
              <a:t>Definition sozialer Konflikt</a:t>
            </a:r>
          </a:p>
          <a:p>
            <a:pPr marL="342900" indent="-342900">
              <a:buAutoNum type="arabicPeriod"/>
            </a:pPr>
            <a:r>
              <a:rPr lang="de-DE" dirty="0" smtClean="0"/>
              <a:t>Ausgangssituation: 45 Jahre sog. „Wald-Wild-Konflikt</a:t>
            </a:r>
            <a:r>
              <a:rPr lang="de-DE" dirty="0" smtClean="0"/>
              <a:t>“ mit seinen thematischen Konfliktdimensionen</a:t>
            </a:r>
            <a:endParaRPr lang="de-DE" dirty="0" smtClean="0"/>
          </a:p>
          <a:p>
            <a:pPr marL="342900" indent="-342900">
              <a:buAutoNum type="arabicPeriod"/>
            </a:pPr>
            <a:r>
              <a:rPr lang="de-DE" dirty="0" smtClean="0"/>
              <a:t>Neue </a:t>
            </a:r>
            <a:r>
              <a:rPr lang="de-DE" dirty="0" err="1" smtClean="0"/>
              <a:t>Akteurskonstellationen</a:t>
            </a:r>
            <a:endParaRPr lang="de-DE" dirty="0" smtClean="0"/>
          </a:p>
          <a:p>
            <a:pPr marL="519113" lvl="1" indent="-342900">
              <a:buFont typeface="+mj-lt"/>
              <a:buAutoNum type="alphaLcPeriod"/>
            </a:pPr>
            <a:r>
              <a:rPr lang="de-DE" dirty="0" smtClean="0"/>
              <a:t>Neufassung des Bundesjagdgesetzes aufgrund der Entscheidung des Europäischen </a:t>
            </a:r>
            <a:r>
              <a:rPr lang="de-DE" dirty="0"/>
              <a:t>Gerichtshofs für Menschrechte </a:t>
            </a:r>
            <a:endParaRPr lang="de-DE" dirty="0" smtClean="0"/>
          </a:p>
          <a:p>
            <a:pPr marL="519113" lvl="1" indent="-342900">
              <a:buFont typeface="+mj-lt"/>
              <a:buAutoNum type="alphaLcPeriod"/>
            </a:pPr>
            <a:r>
              <a:rPr lang="de-DE" dirty="0" smtClean="0"/>
              <a:t>Änderungen Jagdgesetze in Nordrhein-Westfalen und Baden-Württemberg</a:t>
            </a:r>
          </a:p>
          <a:p>
            <a:pPr marL="519113" lvl="1" indent="-342900">
              <a:buFont typeface="+mj-lt"/>
              <a:buAutoNum type="alphaLcPeriod"/>
            </a:pPr>
            <a:r>
              <a:rPr lang="de-DE" dirty="0" smtClean="0"/>
              <a:t>„Gams am Abgrund?“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Dr. Klaus Pukall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3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Dr. Klaus Pukall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381125"/>
            <a:ext cx="66198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5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Dr. Klaus Pukall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519237"/>
            <a:ext cx="64293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47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Dr. Klaus Pukall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05834"/>
            <a:ext cx="5294408" cy="332316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498" y="3464743"/>
            <a:ext cx="5489572" cy="33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mtClean="0"/>
              <a:t>Definition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altLang="de-DE" sz="2000" smtClean="0"/>
              <a:t>Soziale Konflikte sind </a:t>
            </a:r>
          </a:p>
          <a:p>
            <a:r>
              <a:rPr lang="de-DE" altLang="de-DE" sz="2000" smtClean="0"/>
              <a:t>„eine Interaktion zwischen Aktoren (Individuen, Gruppen, Organisationen usw.), </a:t>
            </a:r>
          </a:p>
          <a:p>
            <a:r>
              <a:rPr lang="de-DE" altLang="de-DE" sz="2000" smtClean="0"/>
              <a:t>wobei wenigstens ein Aktor Unvereinbarkeiten </a:t>
            </a:r>
          </a:p>
          <a:p>
            <a:r>
              <a:rPr lang="de-DE" altLang="de-DE" sz="2000" smtClean="0"/>
              <a:t>im Denken/Vorstellen/Wahrnehmen und/oder Fühlen und/oder Wollen mit dem anderen Aktor (anderen Aktoren) in der Art erlebt, </a:t>
            </a:r>
          </a:p>
          <a:p>
            <a:r>
              <a:rPr lang="de-DE" altLang="de-DE" sz="2000" smtClean="0"/>
              <a:t>dass im Realisieren eine Beeinträchtigung durch einen anderen Aktor (die anderen Aktoren) erfolge“ (Glasl 2002: 14f) </a:t>
            </a:r>
          </a:p>
        </p:txBody>
      </p:sp>
    </p:spTree>
    <p:extLst>
      <p:ext uri="{BB962C8B-B14F-4D97-AF65-F5344CB8AC3E}">
        <p14:creationId xmlns:p14="http://schemas.microsoft.com/office/powerpoint/2010/main" val="25340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1103313"/>
            <a:ext cx="8128000" cy="609600"/>
          </a:xfrm>
        </p:spPr>
        <p:txBody>
          <a:bodyPr/>
          <a:lstStyle/>
          <a:p>
            <a:r>
              <a:rPr lang="de-DE" altLang="de-DE" sz="2800" dirty="0" smtClean="0"/>
              <a:t>Konfliktthemen</a:t>
            </a:r>
            <a:endParaRPr lang="de-DE" altLang="de-DE" sz="2800" dirty="0" smtClean="0">
              <a:cs typeface="Arial" panose="020B0604020202020204" pitchFamily="34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dirty="0" smtClean="0"/>
              <a:t>Sachthemen </a:t>
            </a:r>
          </a:p>
          <a:p>
            <a:r>
              <a:rPr lang="de-DE" altLang="de-DE" dirty="0" smtClean="0"/>
              <a:t>Validität forstlicher </a:t>
            </a:r>
            <a:br>
              <a:rPr lang="de-DE" altLang="de-DE" dirty="0" smtClean="0"/>
            </a:br>
            <a:r>
              <a:rPr lang="de-DE" altLang="de-DE" dirty="0" smtClean="0"/>
              <a:t>Gutachten</a:t>
            </a:r>
            <a:endParaRPr lang="de-DE" altLang="de-DE" dirty="0" smtClean="0"/>
          </a:p>
          <a:p>
            <a:pPr>
              <a:buFontTx/>
              <a:buNone/>
            </a:pPr>
            <a:endParaRPr lang="de-DE" altLang="de-DE" dirty="0" smtClean="0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4645025" y="1839913"/>
            <a:ext cx="4067175" cy="3817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de-DE" sz="20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25285" name="Picture 5" descr="gespraec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65400"/>
            <a:ext cx="28082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6" name="Freeform 6"/>
          <p:cNvSpPr>
            <a:spLocks/>
          </p:cNvSpPr>
          <p:nvPr/>
        </p:nvSpPr>
        <p:spPr bwMode="auto">
          <a:xfrm>
            <a:off x="5378450" y="3000375"/>
            <a:ext cx="63500" cy="307975"/>
          </a:xfrm>
          <a:custGeom>
            <a:avLst/>
            <a:gdLst>
              <a:gd name="T0" fmla="*/ 32 w 40"/>
              <a:gd name="T1" fmla="*/ 194 h 194"/>
              <a:gd name="T2" fmla="*/ 24 w 40"/>
              <a:gd name="T3" fmla="*/ 146 h 194"/>
              <a:gd name="T4" fmla="*/ 36 w 40"/>
              <a:gd name="T5" fmla="*/ 102 h 194"/>
              <a:gd name="T6" fmla="*/ 28 w 40"/>
              <a:gd name="T7" fmla="*/ 74 h 194"/>
              <a:gd name="T8" fmla="*/ 20 w 40"/>
              <a:gd name="T9" fmla="*/ 46 h 194"/>
              <a:gd name="T10" fmla="*/ 24 w 40"/>
              <a:gd name="T11" fmla="*/ 142 h 194"/>
              <a:gd name="T12" fmla="*/ 20 w 40"/>
              <a:gd name="T13" fmla="*/ 122 h 194"/>
              <a:gd name="T14" fmla="*/ 24 w 40"/>
              <a:gd name="T15" fmla="*/ 58 h 194"/>
              <a:gd name="T16" fmla="*/ 28 w 40"/>
              <a:gd name="T17" fmla="*/ 38 h 194"/>
              <a:gd name="T18" fmla="*/ 32 w 40"/>
              <a:gd name="T19" fmla="*/ 82 h 194"/>
              <a:gd name="T20" fmla="*/ 28 w 40"/>
              <a:gd name="T21" fmla="*/ 62 h 194"/>
              <a:gd name="T22" fmla="*/ 24 w 40"/>
              <a:gd name="T23" fmla="*/ 46 h 194"/>
              <a:gd name="T24" fmla="*/ 20 w 40"/>
              <a:gd name="T25" fmla="*/ 58 h 194"/>
              <a:gd name="T26" fmla="*/ 16 w 40"/>
              <a:gd name="T27" fmla="*/ 42 h 194"/>
              <a:gd name="T28" fmla="*/ 20 w 40"/>
              <a:gd name="T29" fmla="*/ 82 h 194"/>
              <a:gd name="T30" fmla="*/ 28 w 40"/>
              <a:gd name="T31" fmla="*/ 106 h 194"/>
              <a:gd name="T32" fmla="*/ 28 w 40"/>
              <a:gd name="T33" fmla="*/ 78 h 194"/>
              <a:gd name="T34" fmla="*/ 24 w 40"/>
              <a:gd name="T35" fmla="*/ 90 h 194"/>
              <a:gd name="T36" fmla="*/ 28 w 40"/>
              <a:gd name="T37" fmla="*/ 66 h 194"/>
              <a:gd name="T38" fmla="*/ 32 w 40"/>
              <a:gd name="T39" fmla="*/ 14 h 194"/>
              <a:gd name="T40" fmla="*/ 8 w 40"/>
              <a:gd name="T41" fmla="*/ 30 h 194"/>
              <a:gd name="T42" fmla="*/ 16 w 40"/>
              <a:gd name="T43" fmla="*/ 66 h 194"/>
              <a:gd name="T44" fmla="*/ 24 w 40"/>
              <a:gd name="T45" fmla="*/ 90 h 194"/>
              <a:gd name="T46" fmla="*/ 8 w 40"/>
              <a:gd name="T47" fmla="*/ 98 h 194"/>
              <a:gd name="T48" fmla="*/ 12 w 40"/>
              <a:gd name="T49" fmla="*/ 54 h 194"/>
              <a:gd name="T50" fmla="*/ 4 w 40"/>
              <a:gd name="T51" fmla="*/ 78 h 194"/>
              <a:gd name="T52" fmla="*/ 0 w 40"/>
              <a:gd name="T53" fmla="*/ 90 h 194"/>
              <a:gd name="T54" fmla="*/ 4 w 40"/>
              <a:gd name="T55" fmla="*/ 114 h 194"/>
              <a:gd name="T56" fmla="*/ 12 w 40"/>
              <a:gd name="T57" fmla="*/ 138 h 194"/>
              <a:gd name="T58" fmla="*/ 16 w 40"/>
              <a:gd name="T59" fmla="*/ 38 h 194"/>
              <a:gd name="T60" fmla="*/ 32 w 40"/>
              <a:gd name="T61" fmla="*/ 2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" h="194">
                <a:moveTo>
                  <a:pt x="32" y="194"/>
                </a:moveTo>
                <a:cubicBezTo>
                  <a:pt x="30" y="178"/>
                  <a:pt x="24" y="162"/>
                  <a:pt x="24" y="146"/>
                </a:cubicBezTo>
                <a:cubicBezTo>
                  <a:pt x="24" y="131"/>
                  <a:pt x="36" y="102"/>
                  <a:pt x="36" y="102"/>
                </a:cubicBezTo>
                <a:cubicBezTo>
                  <a:pt x="34" y="96"/>
                  <a:pt x="28" y="79"/>
                  <a:pt x="28" y="74"/>
                </a:cubicBezTo>
                <a:cubicBezTo>
                  <a:pt x="28" y="27"/>
                  <a:pt x="35" y="0"/>
                  <a:pt x="20" y="46"/>
                </a:cubicBezTo>
                <a:cubicBezTo>
                  <a:pt x="22" y="78"/>
                  <a:pt x="18" y="111"/>
                  <a:pt x="24" y="142"/>
                </a:cubicBezTo>
                <a:cubicBezTo>
                  <a:pt x="25" y="149"/>
                  <a:pt x="21" y="129"/>
                  <a:pt x="20" y="122"/>
                </a:cubicBezTo>
                <a:cubicBezTo>
                  <a:pt x="21" y="101"/>
                  <a:pt x="22" y="79"/>
                  <a:pt x="24" y="58"/>
                </a:cubicBezTo>
                <a:cubicBezTo>
                  <a:pt x="25" y="51"/>
                  <a:pt x="26" y="32"/>
                  <a:pt x="28" y="38"/>
                </a:cubicBezTo>
                <a:cubicBezTo>
                  <a:pt x="33" y="52"/>
                  <a:pt x="32" y="67"/>
                  <a:pt x="32" y="82"/>
                </a:cubicBezTo>
                <a:cubicBezTo>
                  <a:pt x="32" y="89"/>
                  <a:pt x="29" y="69"/>
                  <a:pt x="28" y="62"/>
                </a:cubicBezTo>
                <a:cubicBezTo>
                  <a:pt x="27" y="57"/>
                  <a:pt x="25" y="51"/>
                  <a:pt x="24" y="46"/>
                </a:cubicBezTo>
                <a:cubicBezTo>
                  <a:pt x="23" y="50"/>
                  <a:pt x="24" y="60"/>
                  <a:pt x="20" y="58"/>
                </a:cubicBezTo>
                <a:cubicBezTo>
                  <a:pt x="15" y="56"/>
                  <a:pt x="16" y="37"/>
                  <a:pt x="16" y="42"/>
                </a:cubicBezTo>
                <a:cubicBezTo>
                  <a:pt x="16" y="55"/>
                  <a:pt x="18" y="69"/>
                  <a:pt x="20" y="82"/>
                </a:cubicBezTo>
                <a:cubicBezTo>
                  <a:pt x="22" y="90"/>
                  <a:pt x="28" y="106"/>
                  <a:pt x="28" y="106"/>
                </a:cubicBezTo>
                <a:cubicBezTo>
                  <a:pt x="30" y="100"/>
                  <a:pt x="38" y="83"/>
                  <a:pt x="28" y="78"/>
                </a:cubicBezTo>
                <a:cubicBezTo>
                  <a:pt x="24" y="76"/>
                  <a:pt x="24" y="94"/>
                  <a:pt x="24" y="90"/>
                </a:cubicBezTo>
                <a:cubicBezTo>
                  <a:pt x="24" y="82"/>
                  <a:pt x="27" y="74"/>
                  <a:pt x="28" y="66"/>
                </a:cubicBezTo>
                <a:cubicBezTo>
                  <a:pt x="29" y="49"/>
                  <a:pt x="40" y="29"/>
                  <a:pt x="32" y="14"/>
                </a:cubicBezTo>
                <a:cubicBezTo>
                  <a:pt x="27" y="6"/>
                  <a:pt x="8" y="30"/>
                  <a:pt x="8" y="30"/>
                </a:cubicBezTo>
                <a:cubicBezTo>
                  <a:pt x="2" y="49"/>
                  <a:pt x="9" y="49"/>
                  <a:pt x="16" y="66"/>
                </a:cubicBezTo>
                <a:cubicBezTo>
                  <a:pt x="19" y="74"/>
                  <a:pt x="24" y="90"/>
                  <a:pt x="24" y="90"/>
                </a:cubicBezTo>
                <a:cubicBezTo>
                  <a:pt x="17" y="170"/>
                  <a:pt x="19" y="132"/>
                  <a:pt x="8" y="98"/>
                </a:cubicBezTo>
                <a:cubicBezTo>
                  <a:pt x="9" y="83"/>
                  <a:pt x="17" y="40"/>
                  <a:pt x="12" y="54"/>
                </a:cubicBezTo>
                <a:cubicBezTo>
                  <a:pt x="9" y="62"/>
                  <a:pt x="7" y="70"/>
                  <a:pt x="4" y="78"/>
                </a:cubicBezTo>
                <a:cubicBezTo>
                  <a:pt x="3" y="82"/>
                  <a:pt x="0" y="90"/>
                  <a:pt x="0" y="90"/>
                </a:cubicBezTo>
                <a:cubicBezTo>
                  <a:pt x="1" y="98"/>
                  <a:pt x="2" y="106"/>
                  <a:pt x="4" y="114"/>
                </a:cubicBezTo>
                <a:cubicBezTo>
                  <a:pt x="6" y="122"/>
                  <a:pt x="12" y="138"/>
                  <a:pt x="12" y="138"/>
                </a:cubicBezTo>
                <a:cubicBezTo>
                  <a:pt x="20" y="114"/>
                  <a:pt x="14" y="56"/>
                  <a:pt x="16" y="38"/>
                </a:cubicBezTo>
                <a:cubicBezTo>
                  <a:pt x="17" y="30"/>
                  <a:pt x="32" y="22"/>
                  <a:pt x="32" y="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endParaRPr lang="de-DE" sz="20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287" name="AutoShape 7"/>
          <p:cNvSpPr>
            <a:spLocks noChangeArrowheads="1"/>
          </p:cNvSpPr>
          <p:nvPr/>
        </p:nvSpPr>
        <p:spPr bwMode="auto">
          <a:xfrm>
            <a:off x="6084888" y="3933825"/>
            <a:ext cx="1943100" cy="358775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de-DE" sz="20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827088" y="5157788"/>
            <a:ext cx="3384550" cy="5794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Sachebene</a:t>
            </a:r>
          </a:p>
        </p:txBody>
      </p:sp>
    </p:spTree>
    <p:extLst>
      <p:ext uri="{BB962C8B-B14F-4D97-AF65-F5344CB8AC3E}">
        <p14:creationId xmlns:p14="http://schemas.microsoft.com/office/powerpoint/2010/main" val="15668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4" name="Picture 6" descr="gespraec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565400"/>
            <a:ext cx="28082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Neu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 r="30950"/>
          <a:stretch/>
        </p:blipFill>
        <p:spPr bwMode="auto">
          <a:xfrm>
            <a:off x="5141122" y="1846916"/>
            <a:ext cx="1010442" cy="8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4859338" y="1700213"/>
            <a:ext cx="4067175" cy="390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 eaLnBrk="0" hangingPunct="0"/>
            <a:endParaRPr lang="de-DE" sz="20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5" name="Picture 2" descr="Neu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2" t="7246" r="-1"/>
          <a:stretch/>
        </p:blipFill>
        <p:spPr bwMode="auto">
          <a:xfrm>
            <a:off x="7798593" y="1861477"/>
            <a:ext cx="908845" cy="7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mtClean="0"/>
              <a:t>Konfliktthemen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dirty="0" smtClean="0"/>
              <a:t>Interessen (</a:t>
            </a:r>
            <a:r>
              <a:rPr lang="de-DE" altLang="de-DE" dirty="0" smtClean="0"/>
              <a:t>Gemeinsame</a:t>
            </a:r>
            <a:br>
              <a:rPr lang="de-DE" altLang="de-DE" dirty="0" smtClean="0"/>
            </a:br>
            <a:r>
              <a:rPr lang="de-DE" altLang="de-DE" dirty="0" smtClean="0"/>
              <a:t>Wertebasis)</a:t>
            </a:r>
          </a:p>
          <a:p>
            <a:pPr marL="311150" indent="-269875"/>
            <a:r>
              <a:rPr lang="de-DE" altLang="de-DE" dirty="0" smtClean="0"/>
              <a:t>Wald vor Wild</a:t>
            </a:r>
            <a:endParaRPr lang="de-DE" altLang="de-DE" dirty="0" smtClean="0"/>
          </a:p>
          <a:p>
            <a:pPr marL="0" indent="0">
              <a:buNone/>
            </a:pPr>
            <a:r>
              <a:rPr lang="de-DE" altLang="de-DE" dirty="0" smtClean="0"/>
              <a:t>Werte </a:t>
            </a:r>
          </a:p>
          <a:p>
            <a:pPr marL="311150" indent="-269875"/>
            <a:r>
              <a:rPr lang="de-DE" altLang="de-DE" dirty="0" smtClean="0"/>
              <a:t>Wildlebensraum vs. </a:t>
            </a:r>
            <a:br>
              <a:rPr lang="de-DE" altLang="de-DE" dirty="0" smtClean="0"/>
            </a:br>
            <a:r>
              <a:rPr lang="de-DE" altLang="de-DE" dirty="0" smtClean="0"/>
              <a:t>Holzproduktionssystem</a:t>
            </a:r>
            <a:endParaRPr lang="de-DE" altLang="de-DE" dirty="0" smtClean="0"/>
          </a:p>
        </p:txBody>
      </p:sp>
      <p:sp>
        <p:nvSpPr>
          <p:cNvPr id="227335" name="Freeform 7"/>
          <p:cNvSpPr>
            <a:spLocks/>
          </p:cNvSpPr>
          <p:nvPr/>
        </p:nvSpPr>
        <p:spPr bwMode="auto">
          <a:xfrm>
            <a:off x="5592763" y="3000375"/>
            <a:ext cx="63500" cy="307975"/>
          </a:xfrm>
          <a:custGeom>
            <a:avLst/>
            <a:gdLst>
              <a:gd name="T0" fmla="*/ 32 w 40"/>
              <a:gd name="T1" fmla="*/ 194 h 194"/>
              <a:gd name="T2" fmla="*/ 24 w 40"/>
              <a:gd name="T3" fmla="*/ 146 h 194"/>
              <a:gd name="T4" fmla="*/ 36 w 40"/>
              <a:gd name="T5" fmla="*/ 102 h 194"/>
              <a:gd name="T6" fmla="*/ 28 w 40"/>
              <a:gd name="T7" fmla="*/ 74 h 194"/>
              <a:gd name="T8" fmla="*/ 20 w 40"/>
              <a:gd name="T9" fmla="*/ 46 h 194"/>
              <a:gd name="T10" fmla="*/ 24 w 40"/>
              <a:gd name="T11" fmla="*/ 142 h 194"/>
              <a:gd name="T12" fmla="*/ 20 w 40"/>
              <a:gd name="T13" fmla="*/ 122 h 194"/>
              <a:gd name="T14" fmla="*/ 24 w 40"/>
              <a:gd name="T15" fmla="*/ 58 h 194"/>
              <a:gd name="T16" fmla="*/ 28 w 40"/>
              <a:gd name="T17" fmla="*/ 38 h 194"/>
              <a:gd name="T18" fmla="*/ 32 w 40"/>
              <a:gd name="T19" fmla="*/ 82 h 194"/>
              <a:gd name="T20" fmla="*/ 28 w 40"/>
              <a:gd name="T21" fmla="*/ 62 h 194"/>
              <a:gd name="T22" fmla="*/ 24 w 40"/>
              <a:gd name="T23" fmla="*/ 46 h 194"/>
              <a:gd name="T24" fmla="*/ 20 w 40"/>
              <a:gd name="T25" fmla="*/ 58 h 194"/>
              <a:gd name="T26" fmla="*/ 16 w 40"/>
              <a:gd name="T27" fmla="*/ 42 h 194"/>
              <a:gd name="T28" fmla="*/ 20 w 40"/>
              <a:gd name="T29" fmla="*/ 82 h 194"/>
              <a:gd name="T30" fmla="*/ 28 w 40"/>
              <a:gd name="T31" fmla="*/ 106 h 194"/>
              <a:gd name="T32" fmla="*/ 28 w 40"/>
              <a:gd name="T33" fmla="*/ 78 h 194"/>
              <a:gd name="T34" fmla="*/ 24 w 40"/>
              <a:gd name="T35" fmla="*/ 90 h 194"/>
              <a:gd name="T36" fmla="*/ 28 w 40"/>
              <a:gd name="T37" fmla="*/ 66 h 194"/>
              <a:gd name="T38" fmla="*/ 32 w 40"/>
              <a:gd name="T39" fmla="*/ 14 h 194"/>
              <a:gd name="T40" fmla="*/ 8 w 40"/>
              <a:gd name="T41" fmla="*/ 30 h 194"/>
              <a:gd name="T42" fmla="*/ 16 w 40"/>
              <a:gd name="T43" fmla="*/ 66 h 194"/>
              <a:gd name="T44" fmla="*/ 24 w 40"/>
              <a:gd name="T45" fmla="*/ 90 h 194"/>
              <a:gd name="T46" fmla="*/ 8 w 40"/>
              <a:gd name="T47" fmla="*/ 98 h 194"/>
              <a:gd name="T48" fmla="*/ 12 w 40"/>
              <a:gd name="T49" fmla="*/ 54 h 194"/>
              <a:gd name="T50" fmla="*/ 4 w 40"/>
              <a:gd name="T51" fmla="*/ 78 h 194"/>
              <a:gd name="T52" fmla="*/ 0 w 40"/>
              <a:gd name="T53" fmla="*/ 90 h 194"/>
              <a:gd name="T54" fmla="*/ 4 w 40"/>
              <a:gd name="T55" fmla="*/ 114 h 194"/>
              <a:gd name="T56" fmla="*/ 12 w 40"/>
              <a:gd name="T57" fmla="*/ 138 h 194"/>
              <a:gd name="T58" fmla="*/ 16 w 40"/>
              <a:gd name="T59" fmla="*/ 38 h 194"/>
              <a:gd name="T60" fmla="*/ 32 w 40"/>
              <a:gd name="T61" fmla="*/ 2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" h="194">
                <a:moveTo>
                  <a:pt x="32" y="194"/>
                </a:moveTo>
                <a:cubicBezTo>
                  <a:pt x="30" y="178"/>
                  <a:pt x="24" y="162"/>
                  <a:pt x="24" y="146"/>
                </a:cubicBezTo>
                <a:cubicBezTo>
                  <a:pt x="24" y="131"/>
                  <a:pt x="36" y="102"/>
                  <a:pt x="36" y="102"/>
                </a:cubicBezTo>
                <a:cubicBezTo>
                  <a:pt x="34" y="96"/>
                  <a:pt x="28" y="79"/>
                  <a:pt x="28" y="74"/>
                </a:cubicBezTo>
                <a:cubicBezTo>
                  <a:pt x="28" y="27"/>
                  <a:pt x="35" y="0"/>
                  <a:pt x="20" y="46"/>
                </a:cubicBezTo>
                <a:cubicBezTo>
                  <a:pt x="22" y="78"/>
                  <a:pt x="18" y="111"/>
                  <a:pt x="24" y="142"/>
                </a:cubicBezTo>
                <a:cubicBezTo>
                  <a:pt x="25" y="149"/>
                  <a:pt x="21" y="129"/>
                  <a:pt x="20" y="122"/>
                </a:cubicBezTo>
                <a:cubicBezTo>
                  <a:pt x="21" y="101"/>
                  <a:pt x="22" y="79"/>
                  <a:pt x="24" y="58"/>
                </a:cubicBezTo>
                <a:cubicBezTo>
                  <a:pt x="25" y="51"/>
                  <a:pt x="26" y="32"/>
                  <a:pt x="28" y="38"/>
                </a:cubicBezTo>
                <a:cubicBezTo>
                  <a:pt x="33" y="52"/>
                  <a:pt x="32" y="67"/>
                  <a:pt x="32" y="82"/>
                </a:cubicBezTo>
                <a:cubicBezTo>
                  <a:pt x="32" y="89"/>
                  <a:pt x="29" y="69"/>
                  <a:pt x="28" y="62"/>
                </a:cubicBezTo>
                <a:cubicBezTo>
                  <a:pt x="27" y="57"/>
                  <a:pt x="25" y="51"/>
                  <a:pt x="24" y="46"/>
                </a:cubicBezTo>
                <a:cubicBezTo>
                  <a:pt x="23" y="50"/>
                  <a:pt x="24" y="60"/>
                  <a:pt x="20" y="58"/>
                </a:cubicBezTo>
                <a:cubicBezTo>
                  <a:pt x="15" y="56"/>
                  <a:pt x="16" y="37"/>
                  <a:pt x="16" y="42"/>
                </a:cubicBezTo>
                <a:cubicBezTo>
                  <a:pt x="16" y="55"/>
                  <a:pt x="18" y="69"/>
                  <a:pt x="20" y="82"/>
                </a:cubicBezTo>
                <a:cubicBezTo>
                  <a:pt x="22" y="90"/>
                  <a:pt x="28" y="106"/>
                  <a:pt x="28" y="106"/>
                </a:cubicBezTo>
                <a:cubicBezTo>
                  <a:pt x="30" y="100"/>
                  <a:pt x="38" y="83"/>
                  <a:pt x="28" y="78"/>
                </a:cubicBezTo>
                <a:cubicBezTo>
                  <a:pt x="24" y="76"/>
                  <a:pt x="24" y="94"/>
                  <a:pt x="24" y="90"/>
                </a:cubicBezTo>
                <a:cubicBezTo>
                  <a:pt x="24" y="82"/>
                  <a:pt x="27" y="74"/>
                  <a:pt x="28" y="66"/>
                </a:cubicBezTo>
                <a:cubicBezTo>
                  <a:pt x="29" y="49"/>
                  <a:pt x="40" y="29"/>
                  <a:pt x="32" y="14"/>
                </a:cubicBezTo>
                <a:cubicBezTo>
                  <a:pt x="27" y="6"/>
                  <a:pt x="8" y="30"/>
                  <a:pt x="8" y="30"/>
                </a:cubicBezTo>
                <a:cubicBezTo>
                  <a:pt x="2" y="49"/>
                  <a:pt x="9" y="49"/>
                  <a:pt x="16" y="66"/>
                </a:cubicBezTo>
                <a:cubicBezTo>
                  <a:pt x="19" y="74"/>
                  <a:pt x="24" y="90"/>
                  <a:pt x="24" y="90"/>
                </a:cubicBezTo>
                <a:cubicBezTo>
                  <a:pt x="17" y="170"/>
                  <a:pt x="19" y="132"/>
                  <a:pt x="8" y="98"/>
                </a:cubicBezTo>
                <a:cubicBezTo>
                  <a:pt x="9" y="83"/>
                  <a:pt x="17" y="40"/>
                  <a:pt x="12" y="54"/>
                </a:cubicBezTo>
                <a:cubicBezTo>
                  <a:pt x="9" y="62"/>
                  <a:pt x="7" y="70"/>
                  <a:pt x="4" y="78"/>
                </a:cubicBezTo>
                <a:cubicBezTo>
                  <a:pt x="3" y="82"/>
                  <a:pt x="0" y="90"/>
                  <a:pt x="0" y="90"/>
                </a:cubicBezTo>
                <a:cubicBezTo>
                  <a:pt x="1" y="98"/>
                  <a:pt x="2" y="106"/>
                  <a:pt x="4" y="114"/>
                </a:cubicBezTo>
                <a:cubicBezTo>
                  <a:pt x="6" y="122"/>
                  <a:pt x="12" y="138"/>
                  <a:pt x="12" y="138"/>
                </a:cubicBezTo>
                <a:cubicBezTo>
                  <a:pt x="20" y="114"/>
                  <a:pt x="14" y="56"/>
                  <a:pt x="16" y="38"/>
                </a:cubicBezTo>
                <a:cubicBezTo>
                  <a:pt x="17" y="30"/>
                  <a:pt x="32" y="22"/>
                  <a:pt x="32" y="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endParaRPr lang="de-DE" sz="20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7336" name="AutoShape 8"/>
          <p:cNvSpPr>
            <a:spLocks noChangeArrowheads="1"/>
          </p:cNvSpPr>
          <p:nvPr/>
        </p:nvSpPr>
        <p:spPr bwMode="auto">
          <a:xfrm>
            <a:off x="4887913" y="1844675"/>
            <a:ext cx="1482725" cy="936625"/>
          </a:xfrm>
          <a:prstGeom prst="cloudCallout">
            <a:avLst>
              <a:gd name="adj1" fmla="val 23556"/>
              <a:gd name="adj2" fmla="val 713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en-US" altLang="de-DE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7340" name="AutoShape 12"/>
          <p:cNvSpPr>
            <a:spLocks noChangeArrowheads="1"/>
          </p:cNvSpPr>
          <p:nvPr/>
        </p:nvSpPr>
        <p:spPr bwMode="auto">
          <a:xfrm>
            <a:off x="6442076" y="1773238"/>
            <a:ext cx="1079500" cy="719137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de-DE" sz="20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7341" name="Text Box 13"/>
          <p:cNvSpPr txBox="1">
            <a:spLocks noChangeArrowheads="1"/>
          </p:cNvSpPr>
          <p:nvPr/>
        </p:nvSpPr>
        <p:spPr bwMode="auto">
          <a:xfrm>
            <a:off x="900113" y="5445125"/>
            <a:ext cx="3384550" cy="5794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Sachebene</a:t>
            </a:r>
          </a:p>
        </p:txBody>
      </p:sp>
      <p:sp>
        <p:nvSpPr>
          <p:cNvPr id="227337" name="AutoShape 9"/>
          <p:cNvSpPr>
            <a:spLocks noChangeArrowheads="1"/>
          </p:cNvSpPr>
          <p:nvPr/>
        </p:nvSpPr>
        <p:spPr bwMode="auto">
          <a:xfrm>
            <a:off x="7523163" y="1773238"/>
            <a:ext cx="1403350" cy="1008062"/>
          </a:xfrm>
          <a:prstGeom prst="cloudCallout">
            <a:avLst>
              <a:gd name="adj1" fmla="val -37444"/>
              <a:gd name="adj2" fmla="val 5661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en-US" altLang="de-DE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2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mtClean="0"/>
              <a:t>Konfliktthemen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dirty="0" smtClean="0"/>
              <a:t>Beziehungsebene</a:t>
            </a:r>
          </a:p>
          <a:p>
            <a:r>
              <a:rPr lang="de-DE" altLang="de-DE" dirty="0" smtClean="0"/>
              <a:t>Unterschied zwischen </a:t>
            </a:r>
            <a:br>
              <a:rPr lang="de-DE" altLang="de-DE" dirty="0" smtClean="0"/>
            </a:br>
            <a:r>
              <a:rPr lang="de-DE" altLang="de-DE" dirty="0" smtClean="0"/>
              <a:t>Selbst- und Fremdbild </a:t>
            </a:r>
            <a:br>
              <a:rPr lang="de-DE" altLang="de-DE" dirty="0" smtClean="0"/>
            </a:br>
            <a:r>
              <a:rPr lang="de-DE" altLang="de-DE" dirty="0" smtClean="0"/>
              <a:t>korporativer Akteure</a:t>
            </a:r>
            <a:endParaRPr lang="de-DE" altLang="de-DE" dirty="0" smtClean="0"/>
          </a:p>
          <a:p>
            <a:r>
              <a:rPr lang="de-DE" altLang="de-DE" dirty="0" smtClean="0"/>
              <a:t>Persönliche Interaktion</a:t>
            </a:r>
            <a:br>
              <a:rPr lang="de-DE" altLang="de-DE" dirty="0" smtClean="0"/>
            </a:br>
            <a:r>
              <a:rPr lang="de-DE" altLang="de-DE" dirty="0" smtClean="0"/>
              <a:t>zwischen Individuen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4645025" y="1890713"/>
            <a:ext cx="4067175" cy="3817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de-DE" sz="20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29381" name="Picture 5" descr="gespraec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65400"/>
            <a:ext cx="28082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2" name="Freeform 6"/>
          <p:cNvSpPr>
            <a:spLocks/>
          </p:cNvSpPr>
          <p:nvPr/>
        </p:nvSpPr>
        <p:spPr bwMode="auto">
          <a:xfrm>
            <a:off x="5378450" y="3000375"/>
            <a:ext cx="63500" cy="307975"/>
          </a:xfrm>
          <a:custGeom>
            <a:avLst/>
            <a:gdLst>
              <a:gd name="T0" fmla="*/ 32 w 40"/>
              <a:gd name="T1" fmla="*/ 194 h 194"/>
              <a:gd name="T2" fmla="*/ 24 w 40"/>
              <a:gd name="T3" fmla="*/ 146 h 194"/>
              <a:gd name="T4" fmla="*/ 36 w 40"/>
              <a:gd name="T5" fmla="*/ 102 h 194"/>
              <a:gd name="T6" fmla="*/ 28 w 40"/>
              <a:gd name="T7" fmla="*/ 74 h 194"/>
              <a:gd name="T8" fmla="*/ 20 w 40"/>
              <a:gd name="T9" fmla="*/ 46 h 194"/>
              <a:gd name="T10" fmla="*/ 24 w 40"/>
              <a:gd name="T11" fmla="*/ 142 h 194"/>
              <a:gd name="T12" fmla="*/ 20 w 40"/>
              <a:gd name="T13" fmla="*/ 122 h 194"/>
              <a:gd name="T14" fmla="*/ 24 w 40"/>
              <a:gd name="T15" fmla="*/ 58 h 194"/>
              <a:gd name="T16" fmla="*/ 28 w 40"/>
              <a:gd name="T17" fmla="*/ 38 h 194"/>
              <a:gd name="T18" fmla="*/ 32 w 40"/>
              <a:gd name="T19" fmla="*/ 82 h 194"/>
              <a:gd name="T20" fmla="*/ 28 w 40"/>
              <a:gd name="T21" fmla="*/ 62 h 194"/>
              <a:gd name="T22" fmla="*/ 24 w 40"/>
              <a:gd name="T23" fmla="*/ 46 h 194"/>
              <a:gd name="T24" fmla="*/ 20 w 40"/>
              <a:gd name="T25" fmla="*/ 58 h 194"/>
              <a:gd name="T26" fmla="*/ 16 w 40"/>
              <a:gd name="T27" fmla="*/ 42 h 194"/>
              <a:gd name="T28" fmla="*/ 20 w 40"/>
              <a:gd name="T29" fmla="*/ 82 h 194"/>
              <a:gd name="T30" fmla="*/ 28 w 40"/>
              <a:gd name="T31" fmla="*/ 106 h 194"/>
              <a:gd name="T32" fmla="*/ 28 w 40"/>
              <a:gd name="T33" fmla="*/ 78 h 194"/>
              <a:gd name="T34" fmla="*/ 24 w 40"/>
              <a:gd name="T35" fmla="*/ 90 h 194"/>
              <a:gd name="T36" fmla="*/ 28 w 40"/>
              <a:gd name="T37" fmla="*/ 66 h 194"/>
              <a:gd name="T38" fmla="*/ 32 w 40"/>
              <a:gd name="T39" fmla="*/ 14 h 194"/>
              <a:gd name="T40" fmla="*/ 8 w 40"/>
              <a:gd name="T41" fmla="*/ 30 h 194"/>
              <a:gd name="T42" fmla="*/ 16 w 40"/>
              <a:gd name="T43" fmla="*/ 66 h 194"/>
              <a:gd name="T44" fmla="*/ 24 w 40"/>
              <a:gd name="T45" fmla="*/ 90 h 194"/>
              <a:gd name="T46" fmla="*/ 8 w 40"/>
              <a:gd name="T47" fmla="*/ 98 h 194"/>
              <a:gd name="T48" fmla="*/ 12 w 40"/>
              <a:gd name="T49" fmla="*/ 54 h 194"/>
              <a:gd name="T50" fmla="*/ 4 w 40"/>
              <a:gd name="T51" fmla="*/ 78 h 194"/>
              <a:gd name="T52" fmla="*/ 0 w 40"/>
              <a:gd name="T53" fmla="*/ 90 h 194"/>
              <a:gd name="T54" fmla="*/ 4 w 40"/>
              <a:gd name="T55" fmla="*/ 114 h 194"/>
              <a:gd name="T56" fmla="*/ 12 w 40"/>
              <a:gd name="T57" fmla="*/ 138 h 194"/>
              <a:gd name="T58" fmla="*/ 16 w 40"/>
              <a:gd name="T59" fmla="*/ 38 h 194"/>
              <a:gd name="T60" fmla="*/ 32 w 40"/>
              <a:gd name="T61" fmla="*/ 2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" h="194">
                <a:moveTo>
                  <a:pt x="32" y="194"/>
                </a:moveTo>
                <a:cubicBezTo>
                  <a:pt x="30" y="178"/>
                  <a:pt x="24" y="162"/>
                  <a:pt x="24" y="146"/>
                </a:cubicBezTo>
                <a:cubicBezTo>
                  <a:pt x="24" y="131"/>
                  <a:pt x="36" y="102"/>
                  <a:pt x="36" y="102"/>
                </a:cubicBezTo>
                <a:cubicBezTo>
                  <a:pt x="34" y="96"/>
                  <a:pt x="28" y="79"/>
                  <a:pt x="28" y="74"/>
                </a:cubicBezTo>
                <a:cubicBezTo>
                  <a:pt x="28" y="27"/>
                  <a:pt x="35" y="0"/>
                  <a:pt x="20" y="46"/>
                </a:cubicBezTo>
                <a:cubicBezTo>
                  <a:pt x="22" y="78"/>
                  <a:pt x="18" y="111"/>
                  <a:pt x="24" y="142"/>
                </a:cubicBezTo>
                <a:cubicBezTo>
                  <a:pt x="25" y="149"/>
                  <a:pt x="21" y="129"/>
                  <a:pt x="20" y="122"/>
                </a:cubicBezTo>
                <a:cubicBezTo>
                  <a:pt x="21" y="101"/>
                  <a:pt x="22" y="79"/>
                  <a:pt x="24" y="58"/>
                </a:cubicBezTo>
                <a:cubicBezTo>
                  <a:pt x="25" y="51"/>
                  <a:pt x="26" y="32"/>
                  <a:pt x="28" y="38"/>
                </a:cubicBezTo>
                <a:cubicBezTo>
                  <a:pt x="33" y="52"/>
                  <a:pt x="32" y="67"/>
                  <a:pt x="32" y="82"/>
                </a:cubicBezTo>
                <a:cubicBezTo>
                  <a:pt x="32" y="89"/>
                  <a:pt x="29" y="69"/>
                  <a:pt x="28" y="62"/>
                </a:cubicBezTo>
                <a:cubicBezTo>
                  <a:pt x="27" y="57"/>
                  <a:pt x="25" y="51"/>
                  <a:pt x="24" y="46"/>
                </a:cubicBezTo>
                <a:cubicBezTo>
                  <a:pt x="23" y="50"/>
                  <a:pt x="24" y="60"/>
                  <a:pt x="20" y="58"/>
                </a:cubicBezTo>
                <a:cubicBezTo>
                  <a:pt x="15" y="56"/>
                  <a:pt x="16" y="37"/>
                  <a:pt x="16" y="42"/>
                </a:cubicBezTo>
                <a:cubicBezTo>
                  <a:pt x="16" y="55"/>
                  <a:pt x="18" y="69"/>
                  <a:pt x="20" y="82"/>
                </a:cubicBezTo>
                <a:cubicBezTo>
                  <a:pt x="22" y="90"/>
                  <a:pt x="28" y="106"/>
                  <a:pt x="28" y="106"/>
                </a:cubicBezTo>
                <a:cubicBezTo>
                  <a:pt x="30" y="100"/>
                  <a:pt x="38" y="83"/>
                  <a:pt x="28" y="78"/>
                </a:cubicBezTo>
                <a:cubicBezTo>
                  <a:pt x="24" y="76"/>
                  <a:pt x="24" y="94"/>
                  <a:pt x="24" y="90"/>
                </a:cubicBezTo>
                <a:cubicBezTo>
                  <a:pt x="24" y="82"/>
                  <a:pt x="27" y="74"/>
                  <a:pt x="28" y="66"/>
                </a:cubicBezTo>
                <a:cubicBezTo>
                  <a:pt x="29" y="49"/>
                  <a:pt x="40" y="29"/>
                  <a:pt x="32" y="14"/>
                </a:cubicBezTo>
                <a:cubicBezTo>
                  <a:pt x="27" y="6"/>
                  <a:pt x="8" y="30"/>
                  <a:pt x="8" y="30"/>
                </a:cubicBezTo>
                <a:cubicBezTo>
                  <a:pt x="2" y="49"/>
                  <a:pt x="9" y="49"/>
                  <a:pt x="16" y="66"/>
                </a:cubicBezTo>
                <a:cubicBezTo>
                  <a:pt x="19" y="74"/>
                  <a:pt x="24" y="90"/>
                  <a:pt x="24" y="90"/>
                </a:cubicBezTo>
                <a:cubicBezTo>
                  <a:pt x="17" y="170"/>
                  <a:pt x="19" y="132"/>
                  <a:pt x="8" y="98"/>
                </a:cubicBezTo>
                <a:cubicBezTo>
                  <a:pt x="9" y="83"/>
                  <a:pt x="17" y="40"/>
                  <a:pt x="12" y="54"/>
                </a:cubicBezTo>
                <a:cubicBezTo>
                  <a:pt x="9" y="62"/>
                  <a:pt x="7" y="70"/>
                  <a:pt x="4" y="78"/>
                </a:cubicBezTo>
                <a:cubicBezTo>
                  <a:pt x="3" y="82"/>
                  <a:pt x="0" y="90"/>
                  <a:pt x="0" y="90"/>
                </a:cubicBezTo>
                <a:cubicBezTo>
                  <a:pt x="1" y="98"/>
                  <a:pt x="2" y="106"/>
                  <a:pt x="4" y="114"/>
                </a:cubicBezTo>
                <a:cubicBezTo>
                  <a:pt x="6" y="122"/>
                  <a:pt x="12" y="138"/>
                  <a:pt x="12" y="138"/>
                </a:cubicBezTo>
                <a:cubicBezTo>
                  <a:pt x="20" y="114"/>
                  <a:pt x="14" y="56"/>
                  <a:pt x="16" y="38"/>
                </a:cubicBezTo>
                <a:cubicBezTo>
                  <a:pt x="17" y="30"/>
                  <a:pt x="32" y="22"/>
                  <a:pt x="32" y="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endParaRPr lang="de-DE" sz="20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9383" name="AutoShape 7"/>
          <p:cNvSpPr>
            <a:spLocks noChangeArrowheads="1"/>
          </p:cNvSpPr>
          <p:nvPr/>
        </p:nvSpPr>
        <p:spPr bwMode="auto">
          <a:xfrm>
            <a:off x="5940425" y="4724400"/>
            <a:ext cx="1943100" cy="358775"/>
          </a:xfrm>
          <a:prstGeom prst="lightningBol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de-DE" sz="20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611188" y="5157788"/>
            <a:ext cx="3600450" cy="579437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Beziehungsebene</a:t>
            </a:r>
          </a:p>
        </p:txBody>
      </p:sp>
    </p:spTree>
    <p:extLst>
      <p:ext uri="{BB962C8B-B14F-4D97-AF65-F5344CB8AC3E}">
        <p14:creationId xmlns:p14="http://schemas.microsoft.com/office/powerpoint/2010/main" val="5237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z="2800" smtClean="0"/>
              <a:t>Reichweite der Konfliktbemühungen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de-DE" altLang="de-DE" smtClean="0"/>
              <a:t>Akzeptieren oder Abweisen der gegenseitigen Systempositionen bzw. der normativen Rahmenbedingungen</a:t>
            </a:r>
          </a:p>
          <a:p>
            <a:pPr>
              <a:buFontTx/>
              <a:buNone/>
            </a:pPr>
            <a:endParaRPr lang="de-DE" altLang="de-DE" sz="600" smtClean="0"/>
          </a:p>
          <a:p>
            <a:pPr>
              <a:buFontTx/>
              <a:buNone/>
            </a:pPr>
            <a:endParaRPr lang="de-DE" altLang="de-DE" sz="600" smtClean="0"/>
          </a:p>
          <a:p>
            <a:pPr>
              <a:buFontTx/>
              <a:buNone/>
            </a:pPr>
            <a:endParaRPr lang="de-DE" altLang="de-DE" sz="600" smtClean="0"/>
          </a:p>
          <a:p>
            <a:pPr lvl="1"/>
            <a:r>
              <a:rPr lang="de-DE" altLang="de-DE" sz="2000" smtClean="0"/>
              <a:t>Reibungen, Friktionen</a:t>
            </a:r>
          </a:p>
          <a:p>
            <a:pPr lvl="1">
              <a:buFontTx/>
              <a:buNone/>
            </a:pPr>
            <a:endParaRPr lang="de-DE" altLang="de-DE" sz="2000" smtClean="0"/>
          </a:p>
          <a:p>
            <a:pPr lvl="1">
              <a:buFontTx/>
              <a:buNone/>
            </a:pPr>
            <a:endParaRPr lang="de-DE" altLang="de-DE" sz="2000" smtClean="0"/>
          </a:p>
          <a:p>
            <a:pPr lvl="1"/>
            <a:r>
              <a:rPr lang="de-DE" altLang="de-DE" sz="2000" smtClean="0"/>
              <a:t>Positionskämpfe</a:t>
            </a:r>
          </a:p>
          <a:p>
            <a:pPr lvl="1">
              <a:buFontTx/>
              <a:buNone/>
            </a:pPr>
            <a:endParaRPr lang="de-DE" altLang="de-DE" sz="2000" smtClean="0"/>
          </a:p>
          <a:p>
            <a:pPr lvl="1">
              <a:buFontTx/>
              <a:buNone/>
            </a:pPr>
            <a:endParaRPr lang="de-DE" altLang="de-DE" sz="2000" smtClean="0"/>
          </a:p>
          <a:p>
            <a:pPr lvl="1"/>
            <a:r>
              <a:rPr lang="de-DE" altLang="de-DE" sz="2000" smtClean="0"/>
              <a:t>Systemsveränderungskonflikte</a:t>
            </a:r>
          </a:p>
        </p:txBody>
      </p:sp>
      <p:grpSp>
        <p:nvGrpSpPr>
          <p:cNvPr id="231428" name="Group 4"/>
          <p:cNvGrpSpPr>
            <a:grpSpLocks/>
          </p:cNvGrpSpPr>
          <p:nvPr/>
        </p:nvGrpSpPr>
        <p:grpSpPr bwMode="auto">
          <a:xfrm>
            <a:off x="6413500" y="2997200"/>
            <a:ext cx="2149475" cy="3311525"/>
            <a:chOff x="4040" y="1888"/>
            <a:chExt cx="1354" cy="2086"/>
          </a:xfrm>
        </p:grpSpPr>
        <p:sp>
          <p:nvSpPr>
            <p:cNvPr id="231429" name="Rectangle 5"/>
            <p:cNvSpPr>
              <a:spLocks noChangeArrowheads="1"/>
            </p:cNvSpPr>
            <p:nvPr/>
          </p:nvSpPr>
          <p:spPr bwMode="auto">
            <a:xfrm>
              <a:off x="4059" y="2069"/>
              <a:ext cx="227" cy="17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0" hangingPunct="0"/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31430" name="AutoShape 6"/>
            <p:cNvSpPr>
              <a:spLocks noChangeArrowheads="1"/>
            </p:cNvSpPr>
            <p:nvPr/>
          </p:nvSpPr>
          <p:spPr bwMode="auto">
            <a:xfrm flipH="1" flipV="1">
              <a:off x="4377" y="2069"/>
              <a:ext cx="771" cy="172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0" hangingPunct="0"/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31431" name="Rectangle 7"/>
            <p:cNvSpPr>
              <a:spLocks noChangeArrowheads="1"/>
            </p:cNvSpPr>
            <p:nvPr/>
          </p:nvSpPr>
          <p:spPr bwMode="auto">
            <a:xfrm>
              <a:off x="5148" y="2069"/>
              <a:ext cx="227" cy="17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0" hangingPunct="0"/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31432" name="AutoShape 8"/>
            <p:cNvSpPr>
              <a:spLocks noChangeArrowheads="1"/>
            </p:cNvSpPr>
            <p:nvPr/>
          </p:nvSpPr>
          <p:spPr bwMode="auto">
            <a:xfrm>
              <a:off x="4286" y="2069"/>
              <a:ext cx="771" cy="172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0" hangingPunct="0"/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31433" name="Text Box 9"/>
            <p:cNvSpPr txBox="1">
              <a:spLocks noChangeArrowheads="1"/>
            </p:cNvSpPr>
            <p:nvPr/>
          </p:nvSpPr>
          <p:spPr bwMode="auto">
            <a:xfrm rot="5400000">
              <a:off x="3346" y="2582"/>
              <a:ext cx="190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altLang="de-DE" sz="24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Macht als Konfliktgegenstand</a:t>
              </a:r>
            </a:p>
          </p:txBody>
        </p:sp>
        <p:sp>
          <p:nvSpPr>
            <p:cNvPr id="231434" name="Text Box 10"/>
            <p:cNvSpPr txBox="1">
              <a:spLocks noChangeArrowheads="1"/>
            </p:cNvSpPr>
            <p:nvPr/>
          </p:nvSpPr>
          <p:spPr bwMode="auto">
            <a:xfrm rot="-5400000">
              <a:off x="4182" y="2763"/>
              <a:ext cx="190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altLang="de-DE" sz="240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Macht als Lösungsinstrument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26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92196" y="735530"/>
            <a:ext cx="8508999" cy="820738"/>
          </a:xfrm>
        </p:spPr>
        <p:txBody>
          <a:bodyPr/>
          <a:lstStyle/>
          <a:p>
            <a:r>
              <a:rPr lang="de-DE" dirty="0" smtClean="0"/>
              <a:t>45 Jahre „Wald-Wild-Konflikt“ </a:t>
            </a:r>
            <a:br>
              <a:rPr lang="de-DE" dirty="0" smtClean="0"/>
            </a:br>
            <a:r>
              <a:rPr lang="de-DE" dirty="0" smtClean="0"/>
              <a:t>thematische Konfliktdimensionen</a:t>
            </a:r>
            <a:endParaRPr lang="de-DE" dirty="0"/>
          </a:p>
        </p:txBody>
      </p:sp>
      <p:cxnSp>
        <p:nvCxnSpPr>
          <p:cNvPr id="9" name="Gerader Verbinder 8"/>
          <p:cNvCxnSpPr/>
          <p:nvPr/>
        </p:nvCxnSpPr>
        <p:spPr>
          <a:xfrm rot="5400000" flipV="1">
            <a:off x="2347091" y="4106348"/>
            <a:ext cx="378142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4"/>
          <p:cNvSpPr txBox="1"/>
          <p:nvPr/>
        </p:nvSpPr>
        <p:spPr>
          <a:xfrm>
            <a:off x="3723136" y="1782513"/>
            <a:ext cx="1300480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Nutzung</a:t>
            </a:r>
          </a:p>
        </p:txBody>
      </p:sp>
      <p:sp>
        <p:nvSpPr>
          <p:cNvPr id="11" name="Textfeld 5"/>
          <p:cNvSpPr txBox="1"/>
          <p:nvPr/>
        </p:nvSpPr>
        <p:spPr>
          <a:xfrm>
            <a:off x="3727600" y="6039923"/>
            <a:ext cx="1300480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Schutz</a:t>
            </a:r>
          </a:p>
        </p:txBody>
      </p:sp>
      <p:sp>
        <p:nvSpPr>
          <p:cNvPr id="12" name="Textfeld 6"/>
          <p:cNvSpPr txBox="1"/>
          <p:nvPr/>
        </p:nvSpPr>
        <p:spPr>
          <a:xfrm>
            <a:off x="670056" y="3831393"/>
            <a:ext cx="1300480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Arten</a:t>
            </a:r>
          </a:p>
        </p:txBody>
      </p:sp>
      <p:sp>
        <p:nvSpPr>
          <p:cNvPr id="13" name="Textfeld 7"/>
          <p:cNvSpPr txBox="1"/>
          <p:nvPr/>
        </p:nvSpPr>
        <p:spPr>
          <a:xfrm>
            <a:off x="6781529" y="3516620"/>
            <a:ext cx="2248441" cy="9715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Lebensraum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Gerader Verbinder 23"/>
          <p:cNvCxnSpPr/>
          <p:nvPr/>
        </p:nvCxnSpPr>
        <p:spPr>
          <a:xfrm flipV="1">
            <a:off x="1613647" y="4066904"/>
            <a:ext cx="5029200" cy="12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1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/>
          <a:lstStyle/>
          <a:p>
            <a:r>
              <a:rPr lang="de-DE" dirty="0" smtClean="0"/>
              <a:t>Interessen- und Wertkonflikte</a:t>
            </a:r>
            <a:endParaRPr lang="de-DE" dirty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3227294" y="4066905"/>
            <a:ext cx="3415553" cy="7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 rot="5400000" flipV="1">
            <a:off x="3044358" y="4106348"/>
            <a:ext cx="378142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4"/>
          <p:cNvSpPr txBox="1"/>
          <p:nvPr/>
        </p:nvSpPr>
        <p:spPr>
          <a:xfrm>
            <a:off x="3281078" y="1836302"/>
            <a:ext cx="3496236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Nutzung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ästhetisch   </a:t>
            </a:r>
            <a:r>
              <a:rPr lang="de-DE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konsumptiv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5"/>
          <p:cNvSpPr txBox="1"/>
          <p:nvPr/>
        </p:nvSpPr>
        <p:spPr>
          <a:xfrm>
            <a:off x="1070997" y="5720165"/>
            <a:ext cx="7611035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Schutz durch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Prozessschutz      aktives Schutzmanagement    Nutzung (Hege)                                                                              </a:t>
            </a:r>
            <a:endParaRPr lang="de-D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6"/>
          <p:cNvSpPr txBox="1"/>
          <p:nvPr/>
        </p:nvSpPr>
        <p:spPr>
          <a:xfrm>
            <a:off x="188258" y="3138531"/>
            <a:ext cx="2850776" cy="473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6000" indent="-216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jagdbare</a:t>
            </a: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indent="-216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dem Jagdrecht unterliegende</a:t>
            </a:r>
          </a:p>
          <a:p>
            <a:pPr marL="216000" indent="-216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dem Naturschutz-recht unterliegende</a:t>
            </a:r>
          </a:p>
          <a:p>
            <a:pPr marL="216000" indent="-216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sonstige</a:t>
            </a:r>
          </a:p>
        </p:txBody>
      </p:sp>
      <p:sp>
        <p:nvSpPr>
          <p:cNvPr id="13" name="Textfeld 7"/>
          <p:cNvSpPr txBox="1"/>
          <p:nvPr/>
        </p:nvSpPr>
        <p:spPr>
          <a:xfrm>
            <a:off x="6669742" y="3543514"/>
            <a:ext cx="2508146" cy="9715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216000" indent="-216000"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Produktionsraum </a:t>
            </a:r>
          </a:p>
          <a:p>
            <a:r>
              <a:rPr lang="de-DE" dirty="0" smtClean="0"/>
              <a:t>Wildlebensraum</a:t>
            </a:r>
            <a:endParaRPr lang="de-DE" dirty="0"/>
          </a:p>
          <a:p>
            <a:r>
              <a:rPr lang="de-DE" dirty="0"/>
              <a:t>Ökosystem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2687138" y="3227294"/>
            <a:ext cx="381066" cy="1694329"/>
          </a:xfrm>
          <a:prstGeom prst="rect">
            <a:avLst/>
          </a:prstGeom>
          <a:noFill/>
        </p:spPr>
        <p:txBody>
          <a:bodyPr vert="wordArtVert"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000" dirty="0" smtClean="0">
                <a:latin typeface="+mn-lt"/>
              </a:rPr>
              <a:t>Arten</a:t>
            </a:r>
            <a:endParaRPr lang="de-DE" sz="2000" dirty="0" smtClean="0">
              <a:latin typeface="+mn-lt"/>
            </a:endParaRPr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3130890" y="2741611"/>
            <a:ext cx="2407024" cy="3305055"/>
          </a:xfrm>
          <a:prstGeom prst="irregularSeal2">
            <a:avLst/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3711607" y="4178072"/>
            <a:ext cx="1228226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lang="de-DE" sz="3000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de-DE" sz="2000" dirty="0" err="1" smtClean="0"/>
              <a:t>Interessen</a:t>
            </a:r>
            <a:endParaRPr lang="en-US" altLang="de-DE" sz="2000" dirty="0"/>
          </a:p>
        </p:txBody>
      </p:sp>
      <p:sp>
        <p:nvSpPr>
          <p:cNvPr id="39" name="AutoShape 2"/>
          <p:cNvSpPr>
            <a:spLocks noChangeArrowheads="1"/>
          </p:cNvSpPr>
          <p:nvPr/>
        </p:nvSpPr>
        <p:spPr bwMode="auto">
          <a:xfrm>
            <a:off x="5419165" y="3050409"/>
            <a:ext cx="1421936" cy="1764447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5749017" y="3727447"/>
            <a:ext cx="920725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lang="de-DE" sz="3000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de-DE" sz="2000" dirty="0" err="1" smtClean="0"/>
              <a:t>Werte</a:t>
            </a:r>
            <a:endParaRPr lang="en-US" altLang="de-DE" sz="2000" dirty="0"/>
          </a:p>
        </p:txBody>
      </p:sp>
    </p:spTree>
    <p:extLst>
      <p:ext uri="{BB962C8B-B14F-4D97-AF65-F5344CB8AC3E}">
        <p14:creationId xmlns:p14="http://schemas.microsoft.com/office/powerpoint/2010/main" val="30260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B0CA9314-D4B2-4C85-AA48-B42F767CA7E1}" vid="{CDBDD2C9-79D3-48BA-815E-B5A26D3BA5F2}"/>
    </a:ext>
  </a:extLst>
</a:theme>
</file>

<file path=ppt/theme/theme2.xml><?xml version="1.0" encoding="utf-8"?>
<a:theme xmlns:a="http://schemas.openxmlformats.org/drawingml/2006/main" name="2_Vorlage D">
  <a:themeElements>
    <a:clrScheme name="Leere Präsentation 1">
      <a:dk1>
        <a:srgbClr val="000000"/>
      </a:dk1>
      <a:lt1>
        <a:srgbClr val="FFFFFF"/>
      </a:lt1>
      <a:dk2>
        <a:srgbClr val="005293"/>
      </a:dk2>
      <a:lt2>
        <a:srgbClr val="0065BD"/>
      </a:lt2>
      <a:accent1>
        <a:srgbClr val="A2AD00"/>
      </a:accent1>
      <a:accent2>
        <a:srgbClr val="E37222"/>
      </a:accent2>
      <a:accent3>
        <a:srgbClr val="FFFFFF"/>
      </a:accent3>
      <a:accent4>
        <a:srgbClr val="000000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5293"/>
        </a:dk2>
        <a:lt2>
          <a:srgbClr val="0065BD"/>
        </a:lt2>
        <a:accent1>
          <a:srgbClr val="A2AD00"/>
        </a:accent1>
        <a:accent2>
          <a:srgbClr val="E37222"/>
        </a:accent2>
        <a:accent3>
          <a:srgbClr val="FFFFFF"/>
        </a:accent3>
        <a:accent4>
          <a:srgbClr val="000000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Präsentation2</Template>
  <TotalTime>0</TotalTime>
  <Words>606</Words>
  <Application>Microsoft Office PowerPoint</Application>
  <PresentationFormat>Bildschirmpräsentation (4:3)</PresentationFormat>
  <Paragraphs>142</Paragraphs>
  <Slides>22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Times New Roman</vt:lpstr>
      <vt:lpstr>Wingdings</vt:lpstr>
      <vt:lpstr>Inhalt</vt:lpstr>
      <vt:lpstr>2_Vorlage D</vt:lpstr>
      <vt:lpstr>Neue Akteurskonstellationen in Konflikten bezüglich der Jagd in Deutschland</vt:lpstr>
      <vt:lpstr>Gliederung</vt:lpstr>
      <vt:lpstr>Definition</vt:lpstr>
      <vt:lpstr>Konfliktthemen</vt:lpstr>
      <vt:lpstr>Konfliktthemen</vt:lpstr>
      <vt:lpstr>Konfliktthemen</vt:lpstr>
      <vt:lpstr>Reichweite der Konfliktbemühungen</vt:lpstr>
      <vt:lpstr>45 Jahre „Wald-Wild-Konflikt“  thematische Konfliktdimensionen</vt:lpstr>
      <vt:lpstr>Interessen- und Wertkonflikte</vt:lpstr>
      <vt:lpstr>Akteure und Koalitionen: Positionskampf</vt:lpstr>
      <vt:lpstr>Weitere Konfliktdimensionen</vt:lpstr>
      <vt:lpstr>Interessenkonflikte  + Akteurskonstellation</vt:lpstr>
      <vt:lpstr>Zwangsmitgliedschaft in Jagdgenossenschaften</vt:lpstr>
      <vt:lpstr>Novellen Landesjagdgesetze </vt:lpstr>
      <vt:lpstr>Bayern: Gams am Abgrund</vt:lpstr>
      <vt:lpstr>Schlussfolgerungen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Pukall</dc:creator>
  <cp:lastModifiedBy>Pukall</cp:lastModifiedBy>
  <cp:revision>46</cp:revision>
  <cp:lastPrinted>2015-07-30T14:04:45Z</cp:lastPrinted>
  <dcterms:created xsi:type="dcterms:W3CDTF">2017-03-21T12:20:27Z</dcterms:created>
  <dcterms:modified xsi:type="dcterms:W3CDTF">2017-04-07T06:14:47Z</dcterms:modified>
</cp:coreProperties>
</file>