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 id="2147483745" r:id="rId2"/>
  </p:sldMasterIdLst>
  <p:notesMasterIdLst>
    <p:notesMasterId r:id="rId26"/>
  </p:notesMasterIdLst>
  <p:handoutMasterIdLst>
    <p:handoutMasterId r:id="rId27"/>
  </p:handoutMasterIdLst>
  <p:sldIdLst>
    <p:sldId id="256" r:id="rId3"/>
    <p:sldId id="257" r:id="rId4"/>
    <p:sldId id="275" r:id="rId5"/>
    <p:sldId id="260" r:id="rId6"/>
    <p:sldId id="276" r:id="rId7"/>
    <p:sldId id="263" r:id="rId8"/>
    <p:sldId id="264" r:id="rId9"/>
    <p:sldId id="262" r:id="rId10"/>
    <p:sldId id="277" r:id="rId11"/>
    <p:sldId id="265" r:id="rId12"/>
    <p:sldId id="272" r:id="rId13"/>
    <p:sldId id="266" r:id="rId14"/>
    <p:sldId id="278" r:id="rId15"/>
    <p:sldId id="267" r:id="rId16"/>
    <p:sldId id="269" r:id="rId17"/>
    <p:sldId id="268" r:id="rId18"/>
    <p:sldId id="270" r:id="rId19"/>
    <p:sldId id="279" r:id="rId20"/>
    <p:sldId id="271" r:id="rId21"/>
    <p:sldId id="274" r:id="rId22"/>
    <p:sldId id="280" r:id="rId23"/>
    <p:sldId id="273" r:id="rId24"/>
    <p:sldId id="281" r:id="rId25"/>
  </p:sldIdLst>
  <p:sldSz cx="9144000" cy="6858000" type="screen4x3"/>
  <p:notesSz cx="6797675" cy="9926638"/>
  <p:custDataLst>
    <p:tags r:id="rId28"/>
  </p:custDataLst>
  <p:defaultTextStyle>
    <a:defPPr>
      <a:defRPr lang="de-DE"/>
    </a:defPPr>
    <a:lvl1pPr algn="l" rtl="0" fontAlgn="base">
      <a:spcBef>
        <a:spcPct val="0"/>
      </a:spcBef>
      <a:spcAft>
        <a:spcPct val="0"/>
      </a:spcAft>
      <a:defRPr kern="1200">
        <a:solidFill>
          <a:schemeClr val="tx1"/>
        </a:solidFill>
        <a:latin typeface="Arial" charset="0"/>
        <a:ea typeface="Geneva" pitchFamily="50" charset="-128"/>
        <a:cs typeface="+mn-cs"/>
      </a:defRPr>
    </a:lvl1pPr>
    <a:lvl2pPr marL="457200" algn="l" rtl="0" fontAlgn="base">
      <a:spcBef>
        <a:spcPct val="0"/>
      </a:spcBef>
      <a:spcAft>
        <a:spcPct val="0"/>
      </a:spcAft>
      <a:defRPr kern="1200">
        <a:solidFill>
          <a:schemeClr val="tx1"/>
        </a:solidFill>
        <a:latin typeface="Arial" charset="0"/>
        <a:ea typeface="Geneva" pitchFamily="50" charset="-128"/>
        <a:cs typeface="+mn-cs"/>
      </a:defRPr>
    </a:lvl2pPr>
    <a:lvl3pPr marL="914400" algn="l" rtl="0" fontAlgn="base">
      <a:spcBef>
        <a:spcPct val="0"/>
      </a:spcBef>
      <a:spcAft>
        <a:spcPct val="0"/>
      </a:spcAft>
      <a:defRPr kern="1200">
        <a:solidFill>
          <a:schemeClr val="tx1"/>
        </a:solidFill>
        <a:latin typeface="Arial" charset="0"/>
        <a:ea typeface="Geneva" pitchFamily="50" charset="-128"/>
        <a:cs typeface="+mn-cs"/>
      </a:defRPr>
    </a:lvl3pPr>
    <a:lvl4pPr marL="1371600" algn="l" rtl="0" fontAlgn="base">
      <a:spcBef>
        <a:spcPct val="0"/>
      </a:spcBef>
      <a:spcAft>
        <a:spcPct val="0"/>
      </a:spcAft>
      <a:defRPr kern="1200">
        <a:solidFill>
          <a:schemeClr val="tx1"/>
        </a:solidFill>
        <a:latin typeface="Arial" charset="0"/>
        <a:ea typeface="Geneva" pitchFamily="50" charset="-128"/>
        <a:cs typeface="+mn-cs"/>
      </a:defRPr>
    </a:lvl4pPr>
    <a:lvl5pPr marL="1828800" algn="l" rtl="0" fontAlgn="base">
      <a:spcBef>
        <a:spcPct val="0"/>
      </a:spcBef>
      <a:spcAft>
        <a:spcPct val="0"/>
      </a:spcAft>
      <a:defRPr kern="1200">
        <a:solidFill>
          <a:schemeClr val="tx1"/>
        </a:solidFill>
        <a:latin typeface="Arial" charset="0"/>
        <a:ea typeface="Geneva" pitchFamily="50" charset="-128"/>
        <a:cs typeface="+mn-cs"/>
      </a:defRPr>
    </a:lvl5pPr>
    <a:lvl6pPr marL="2286000" algn="l" defTabSz="914400" rtl="0" eaLnBrk="1" latinLnBrk="0" hangingPunct="1">
      <a:defRPr kern="1200">
        <a:solidFill>
          <a:schemeClr val="tx1"/>
        </a:solidFill>
        <a:latin typeface="Arial" charset="0"/>
        <a:ea typeface="Geneva" pitchFamily="50" charset="-128"/>
        <a:cs typeface="+mn-cs"/>
      </a:defRPr>
    </a:lvl6pPr>
    <a:lvl7pPr marL="2743200" algn="l" defTabSz="914400" rtl="0" eaLnBrk="1" latinLnBrk="0" hangingPunct="1">
      <a:defRPr kern="1200">
        <a:solidFill>
          <a:schemeClr val="tx1"/>
        </a:solidFill>
        <a:latin typeface="Arial" charset="0"/>
        <a:ea typeface="Geneva" pitchFamily="50" charset="-128"/>
        <a:cs typeface="+mn-cs"/>
      </a:defRPr>
    </a:lvl7pPr>
    <a:lvl8pPr marL="3200400" algn="l" defTabSz="914400" rtl="0" eaLnBrk="1" latinLnBrk="0" hangingPunct="1">
      <a:defRPr kern="1200">
        <a:solidFill>
          <a:schemeClr val="tx1"/>
        </a:solidFill>
        <a:latin typeface="Arial" charset="0"/>
        <a:ea typeface="Geneva" pitchFamily="50" charset="-128"/>
        <a:cs typeface="+mn-cs"/>
      </a:defRPr>
    </a:lvl8pPr>
    <a:lvl9pPr marL="3657600" algn="l" defTabSz="914400" rtl="0" eaLnBrk="1" latinLnBrk="0" hangingPunct="1">
      <a:defRPr kern="1200">
        <a:solidFill>
          <a:schemeClr val="tx1"/>
        </a:solidFill>
        <a:latin typeface="Arial" charset="0"/>
        <a:ea typeface="Geneva"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7678"/>
    <a:srgbClr val="ECEC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541" autoAdjust="0"/>
    <p:restoredTop sz="94590" autoAdjust="0"/>
  </p:normalViewPr>
  <p:slideViewPr>
    <p:cSldViewPr snapToObjects="1">
      <p:cViewPr>
        <p:scale>
          <a:sx n="70" d="100"/>
          <a:sy n="70" d="100"/>
        </p:scale>
        <p:origin x="-1056" y="6"/>
      </p:cViewPr>
      <p:guideLst>
        <p:guide orient="horz" pos="2160"/>
        <p:guide pos="2880"/>
      </p:guideLst>
    </p:cSldViewPr>
  </p:slideViewPr>
  <p:outlineViewPr>
    <p:cViewPr>
      <p:scale>
        <a:sx n="33" d="100"/>
        <a:sy n="33" d="100"/>
      </p:scale>
      <p:origin x="42" y="76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Kopfzeilenplatzhalter 1"/>
          <p:cNvSpPr>
            <a:spLocks noGrp="1"/>
          </p:cNvSpPr>
          <p:nvPr>
            <p:ph type="hdr" sz="quarte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57200">
              <a:defRPr sz="1200"/>
            </a:lvl1pPr>
          </a:lstStyle>
          <a:p>
            <a:pPr>
              <a:defRPr/>
            </a:pPr>
            <a:endParaRPr lang="de-DE" altLang="de-DE"/>
          </a:p>
        </p:txBody>
      </p:sp>
      <p:sp>
        <p:nvSpPr>
          <p:cNvPr id="9219" name="Datumsplatzhalter 2"/>
          <p:cNvSpPr>
            <a:spLocks noGrp="1"/>
          </p:cNvSpPr>
          <p:nvPr>
            <p:ph type="dt" sz="quarter" idx="1"/>
          </p:nvPr>
        </p:nvSpPr>
        <p:spPr bwMode="auto">
          <a:xfrm>
            <a:off x="3849688"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defTabSz="457200">
              <a:defRPr sz="1200"/>
            </a:lvl1pPr>
          </a:lstStyle>
          <a:p>
            <a:pPr>
              <a:defRPr/>
            </a:pPr>
            <a:fld id="{9AF9EBEB-0582-4D53-95F9-01CD0A5177DC}" type="datetime1">
              <a:rPr lang="de-DE" altLang="de-DE"/>
              <a:pPr>
                <a:defRPr/>
              </a:pPr>
              <a:t>05.04.2017</a:t>
            </a:fld>
            <a:endParaRPr lang="de-DE" altLang="de-DE"/>
          </a:p>
        </p:txBody>
      </p:sp>
      <p:sp>
        <p:nvSpPr>
          <p:cNvPr id="9220" name="Fußzeilenplatzhalter 3"/>
          <p:cNvSpPr>
            <a:spLocks noGrp="1"/>
          </p:cNvSpPr>
          <p:nvPr>
            <p:ph type="ftr" sz="quarter" idx="2"/>
          </p:nvPr>
        </p:nvSpPr>
        <p:spPr bwMode="auto">
          <a:xfrm>
            <a:off x="0"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defTabSz="457200">
              <a:defRPr sz="1200"/>
            </a:lvl1pPr>
          </a:lstStyle>
          <a:p>
            <a:pPr>
              <a:defRPr/>
            </a:pPr>
            <a:endParaRPr lang="de-DE" altLang="de-DE"/>
          </a:p>
        </p:txBody>
      </p:sp>
      <p:sp>
        <p:nvSpPr>
          <p:cNvPr id="9221" name="Foliennummernplatzhalter 4"/>
          <p:cNvSpPr>
            <a:spLocks noGrp="1"/>
          </p:cNvSpPr>
          <p:nvPr>
            <p:ph type="sldNum" sz="quarter" idx="3"/>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defTabSz="457200">
              <a:defRPr sz="1200"/>
            </a:lvl1pPr>
          </a:lstStyle>
          <a:p>
            <a:pPr>
              <a:defRPr/>
            </a:pPr>
            <a:fld id="{9547F7F2-94D6-400D-9CDB-47FEDC2A3ADC}" type="slidenum">
              <a:rPr lang="de-DE" altLang="de-DE"/>
              <a:pPr>
                <a:defRPr/>
              </a:pPr>
              <a:t>‹Nr.›</a:t>
            </a:fld>
            <a:endParaRPr lang="de-DE" altLang="de-DE"/>
          </a:p>
        </p:txBody>
      </p:sp>
    </p:spTree>
    <p:extLst>
      <p:ext uri="{BB962C8B-B14F-4D97-AF65-F5344CB8AC3E}">
        <p14:creationId xmlns:p14="http://schemas.microsoft.com/office/powerpoint/2010/main" val="7309347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Kopfzeilenplatzhalter 1"/>
          <p:cNvSpPr>
            <a:spLocks noGrp="1"/>
          </p:cNvSpPr>
          <p:nvPr>
            <p:ph type="hdr" sz="quarte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57200">
              <a:defRPr sz="1200"/>
            </a:lvl1pPr>
          </a:lstStyle>
          <a:p>
            <a:pPr>
              <a:defRPr/>
            </a:pPr>
            <a:endParaRPr lang="de-DE" altLang="de-DE"/>
          </a:p>
        </p:txBody>
      </p:sp>
      <p:sp>
        <p:nvSpPr>
          <p:cNvPr id="10243" name="Datumsplatzhalter 2"/>
          <p:cNvSpPr>
            <a:spLocks noGrp="1"/>
          </p:cNvSpPr>
          <p:nvPr>
            <p:ph type="dt" idx="1"/>
          </p:nvPr>
        </p:nvSpPr>
        <p:spPr bwMode="auto">
          <a:xfrm>
            <a:off x="3849688"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defTabSz="457200">
              <a:defRPr sz="1200"/>
            </a:lvl1pPr>
          </a:lstStyle>
          <a:p>
            <a:pPr>
              <a:defRPr/>
            </a:pPr>
            <a:fld id="{F0080D35-4AE4-4A51-A53F-5674348AD694}" type="datetime1">
              <a:rPr lang="de-DE" altLang="de-DE"/>
              <a:pPr>
                <a:defRPr/>
              </a:pPr>
              <a:t>05.04.2017</a:t>
            </a:fld>
            <a:endParaRPr lang="de-DE" altLang="de-DE"/>
          </a:p>
        </p:txBody>
      </p:sp>
      <p:sp>
        <p:nvSpPr>
          <p:cNvPr id="7172" name="Folienbildplatzhalter 3"/>
          <p:cNvSpPr>
            <a:spLocks noGrp="1" noRot="1" noChangeAspect="1" noTextEdit="1"/>
          </p:cNvSpPr>
          <p:nvPr>
            <p:ph type="sldImg" idx="2"/>
          </p:nvPr>
        </p:nvSpPr>
        <p:spPr bwMode="auto">
          <a:xfrm>
            <a:off x="917575" y="744538"/>
            <a:ext cx="4962525" cy="37226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Notizenplatzhalter 4"/>
          <p:cNvSpPr>
            <a:spLocks noGrp="1"/>
          </p:cNvSpPr>
          <p:nvPr>
            <p:ph type="body" sz="quarter" idx="3"/>
          </p:nvPr>
        </p:nvSpPr>
        <p:spPr bwMode="auto">
          <a:xfrm>
            <a:off x="679450" y="4714875"/>
            <a:ext cx="5438775"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0246" name="Fußzeilenplatzhalter 5"/>
          <p:cNvSpPr>
            <a:spLocks noGrp="1"/>
          </p:cNvSpPr>
          <p:nvPr>
            <p:ph type="ftr" sz="quarter" idx="4"/>
          </p:nvPr>
        </p:nvSpPr>
        <p:spPr bwMode="auto">
          <a:xfrm>
            <a:off x="0"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defTabSz="457200">
              <a:defRPr sz="1200"/>
            </a:lvl1pPr>
          </a:lstStyle>
          <a:p>
            <a:pPr>
              <a:defRPr/>
            </a:pPr>
            <a:endParaRPr lang="de-DE" altLang="de-DE"/>
          </a:p>
        </p:txBody>
      </p:sp>
      <p:sp>
        <p:nvSpPr>
          <p:cNvPr id="10247" name="Foliennummernplatzhalter 6"/>
          <p:cNvSpPr>
            <a:spLocks noGrp="1"/>
          </p:cNvSpPr>
          <p:nvPr>
            <p:ph type="sldNum" sz="quarter" idx="5"/>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defTabSz="457200">
              <a:defRPr sz="1200"/>
            </a:lvl1pPr>
          </a:lstStyle>
          <a:p>
            <a:pPr>
              <a:defRPr/>
            </a:pPr>
            <a:fld id="{D723BACD-4FF0-4D5C-9380-CA464AB3A850}" type="slidenum">
              <a:rPr lang="de-DE" altLang="de-DE"/>
              <a:pPr>
                <a:defRPr/>
              </a:pPr>
              <a:t>‹Nr.›</a:t>
            </a:fld>
            <a:endParaRPr lang="de-DE" altLang="de-DE"/>
          </a:p>
        </p:txBody>
      </p:sp>
    </p:spTree>
    <p:extLst>
      <p:ext uri="{BB962C8B-B14F-4D97-AF65-F5344CB8AC3E}">
        <p14:creationId xmlns:p14="http://schemas.microsoft.com/office/powerpoint/2010/main" val="381593693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Arial" charset="0"/>
        <a:ea typeface="Geneva" charset="-128"/>
        <a:cs typeface="+mn-cs"/>
      </a:defRPr>
    </a:lvl1pPr>
    <a:lvl2pPr marL="457200" algn="l" defTabSz="457200" rtl="0" eaLnBrk="0" fontAlgn="base" hangingPunct="0">
      <a:spcBef>
        <a:spcPct val="30000"/>
      </a:spcBef>
      <a:spcAft>
        <a:spcPct val="0"/>
      </a:spcAft>
      <a:defRPr sz="1200" kern="1200">
        <a:solidFill>
          <a:schemeClr val="tx1"/>
        </a:solidFill>
        <a:latin typeface="Arial" charset="0"/>
        <a:ea typeface="Geneva" charset="-128"/>
        <a:cs typeface="+mn-cs"/>
      </a:defRPr>
    </a:lvl2pPr>
    <a:lvl3pPr marL="914400" algn="l" defTabSz="457200" rtl="0" eaLnBrk="0" fontAlgn="base" hangingPunct="0">
      <a:spcBef>
        <a:spcPct val="30000"/>
      </a:spcBef>
      <a:spcAft>
        <a:spcPct val="0"/>
      </a:spcAft>
      <a:defRPr sz="1200" kern="1200">
        <a:solidFill>
          <a:schemeClr val="tx1"/>
        </a:solidFill>
        <a:latin typeface="Arial" charset="0"/>
        <a:ea typeface="Geneva" charset="-128"/>
        <a:cs typeface="+mn-cs"/>
      </a:defRPr>
    </a:lvl3pPr>
    <a:lvl4pPr marL="1371600" algn="l" defTabSz="457200" rtl="0" eaLnBrk="0" fontAlgn="base" hangingPunct="0">
      <a:spcBef>
        <a:spcPct val="30000"/>
      </a:spcBef>
      <a:spcAft>
        <a:spcPct val="0"/>
      </a:spcAft>
      <a:defRPr sz="1200" kern="1200">
        <a:solidFill>
          <a:schemeClr val="tx1"/>
        </a:solidFill>
        <a:latin typeface="Arial" charset="0"/>
        <a:ea typeface="Geneva" charset="-128"/>
        <a:cs typeface="+mn-cs"/>
      </a:defRPr>
    </a:lvl4pPr>
    <a:lvl5pPr marL="1828800" algn="l" defTabSz="457200" rtl="0" eaLnBrk="0" fontAlgn="base" hangingPunct="0">
      <a:spcBef>
        <a:spcPct val="30000"/>
      </a:spcBef>
      <a:spcAft>
        <a:spcPct val="0"/>
      </a:spcAft>
      <a:defRPr sz="1200" kern="1200">
        <a:solidFill>
          <a:schemeClr val="tx1"/>
        </a:solidFill>
        <a:latin typeface="Arial" charset="0"/>
        <a:ea typeface="Geneva"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Werbung für das Paper im Journal</a:t>
            </a:r>
            <a:r>
              <a:rPr lang="de-DE" baseline="0" dirty="0" smtClean="0"/>
              <a:t> machen</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a:t>
            </a:fld>
            <a:endParaRPr lang="de-DE" altLang="de-DE"/>
          </a:p>
        </p:txBody>
      </p:sp>
    </p:spTree>
    <p:extLst>
      <p:ext uri="{BB962C8B-B14F-4D97-AF65-F5344CB8AC3E}">
        <p14:creationId xmlns:p14="http://schemas.microsoft.com/office/powerpoint/2010/main" val="24322398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Unterschätzung häufig</a:t>
            </a:r>
            <a:r>
              <a:rPr lang="de-DE" baseline="0" dirty="0" smtClean="0"/>
              <a:t> genannt als Grund die Heterogenität des Sektors. Keine einheitliches Auftreten nach außen</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15</a:t>
            </a:fld>
            <a:endParaRPr lang="de-DE" altLang="de-DE"/>
          </a:p>
        </p:txBody>
      </p:sp>
    </p:spTree>
    <p:extLst>
      <p:ext uri="{BB962C8B-B14F-4D97-AF65-F5344CB8AC3E}">
        <p14:creationId xmlns:p14="http://schemas.microsoft.com/office/powerpoint/2010/main" val="2501213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Weitere Risiken:</a:t>
            </a:r>
            <a:r>
              <a:rPr lang="de-DE" baseline="0" dirty="0" smtClean="0"/>
              <a:t> </a:t>
            </a:r>
          </a:p>
          <a:p>
            <a:r>
              <a:rPr lang="de-DE" baseline="0" dirty="0" smtClean="0"/>
              <a:t>Immer mehr Aktivitäten werden der BÖ </a:t>
            </a:r>
            <a:r>
              <a:rPr lang="de-DE" baseline="0" dirty="0" err="1" smtClean="0"/>
              <a:t>zugerechnet</a:t>
            </a:r>
            <a:r>
              <a:rPr lang="de-DE" baseline="0" dirty="0" err="1" smtClean="0">
                <a:sym typeface="Wingdings" panose="05000000000000000000" pitchFamily="2" charset="2"/>
              </a:rPr>
              <a:t>Verwässerung</a:t>
            </a:r>
            <a:endParaRPr lang="de-DE" baseline="0" dirty="0" smtClean="0">
              <a:sym typeface="Wingdings" panose="05000000000000000000" pitchFamily="2" charset="2"/>
            </a:endParaRPr>
          </a:p>
          <a:p>
            <a:r>
              <a:rPr lang="de-DE" baseline="0" dirty="0" smtClean="0">
                <a:sym typeface="Wingdings" panose="05000000000000000000" pitchFamily="2" charset="2"/>
              </a:rPr>
              <a:t>Gesellschaftliche Unbekanntheit</a:t>
            </a:r>
          </a:p>
          <a:p>
            <a:r>
              <a:rPr lang="de-DE" baseline="0" dirty="0" smtClean="0">
                <a:sym typeface="Wingdings" panose="05000000000000000000" pitchFamily="2" charset="2"/>
              </a:rPr>
              <a:t>Gefahr der Übernutzung von Wäldern</a:t>
            </a:r>
          </a:p>
          <a:p>
            <a:r>
              <a:rPr lang="de-DE" baseline="0" dirty="0" smtClean="0">
                <a:sym typeface="Wingdings" panose="05000000000000000000" pitchFamily="2" charset="2"/>
              </a:rPr>
              <a:t>Schaffung von Überkapazitäten die aus heimischem Holz nicht gedeckt werden können</a:t>
            </a:r>
          </a:p>
          <a:p>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16</a:t>
            </a:fld>
            <a:endParaRPr lang="de-DE" altLang="de-DE"/>
          </a:p>
        </p:txBody>
      </p:sp>
    </p:spTree>
    <p:extLst>
      <p:ext uri="{BB962C8B-B14F-4D97-AF65-F5344CB8AC3E}">
        <p14:creationId xmlns:p14="http://schemas.microsoft.com/office/powerpoint/2010/main" val="323630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Erster Punkt siehe Delphi Studie Knauf</a:t>
            </a:r>
          </a:p>
          <a:p>
            <a:pPr marL="171450" indent="-171450" algn="l">
              <a:buFont typeface="Arial" panose="020B0604020202020204" pitchFamily="34" charset="0"/>
              <a:buChar char="•"/>
            </a:pPr>
            <a:r>
              <a:rPr lang="de-DE" baseline="0" dirty="0" smtClean="0"/>
              <a:t>Geringe Anerkennung der Leistungen und Bedeutung</a:t>
            </a:r>
          </a:p>
          <a:p>
            <a:pPr marL="171450" indent="-171450" algn="l">
              <a:buFont typeface="Arial" panose="020B0604020202020204" pitchFamily="34" charset="0"/>
              <a:buChar char="•"/>
            </a:pPr>
            <a:r>
              <a:rPr lang="de-DE" baseline="0" dirty="0" smtClean="0"/>
              <a:t>Rohstoffverfügbarkeit und Einschränkungen durch Naturschutzbestrebungen</a:t>
            </a:r>
          </a:p>
          <a:p>
            <a:pPr marL="171450" indent="-171450" algn="l">
              <a:buFont typeface="Arial" panose="020B0604020202020204" pitchFamily="34" charset="0"/>
              <a:buChar char="•"/>
            </a:pPr>
            <a:r>
              <a:rPr lang="de-DE" baseline="0" dirty="0" smtClean="0"/>
              <a:t>Energetische </a:t>
            </a:r>
            <a:r>
              <a:rPr lang="de-DE" baseline="0" dirty="0" err="1" smtClean="0"/>
              <a:t>vs</a:t>
            </a:r>
            <a:r>
              <a:rPr lang="de-DE" baseline="0" dirty="0" smtClean="0"/>
              <a:t> stoffliche Holznutzung</a:t>
            </a:r>
          </a:p>
          <a:p>
            <a:pPr marL="171450" indent="-171450" algn="l">
              <a:buFont typeface="Arial" panose="020B0604020202020204" pitchFamily="34" charset="0"/>
              <a:buChar char="•"/>
            </a:pPr>
            <a:r>
              <a:rPr lang="de-DE" baseline="0" dirty="0" smtClean="0"/>
              <a:t>Geringe Einflussmöglichkeiten der Branche auf </a:t>
            </a:r>
            <a:r>
              <a:rPr lang="de-DE" baseline="0" dirty="0" err="1" smtClean="0"/>
              <a:t>polit</a:t>
            </a:r>
            <a:r>
              <a:rPr lang="de-DE" baseline="0" dirty="0" smtClean="0"/>
              <a:t>. Entscheidungen</a:t>
            </a:r>
            <a:endParaRPr lang="de-DE" dirty="0" smtClean="0"/>
          </a:p>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17</a:t>
            </a:fld>
            <a:endParaRPr lang="de-DE" altLang="de-DE"/>
          </a:p>
        </p:txBody>
      </p:sp>
    </p:spTree>
    <p:extLst>
      <p:ext uri="{BB962C8B-B14F-4D97-AF65-F5344CB8AC3E}">
        <p14:creationId xmlns:p14="http://schemas.microsoft.com/office/powerpoint/2010/main" val="4031701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Wahrnehmung</a:t>
            </a:r>
            <a:r>
              <a:rPr lang="de-DE" baseline="0" dirty="0" smtClean="0"/>
              <a:t> zeigt sich auch darin, dass viele seit langem diskutierten Themen der Forst- und Holzwirtschaft hineinprojiziert werden:</a:t>
            </a:r>
          </a:p>
          <a:p>
            <a:endParaRPr lang="de-DE" dirty="0" smtClean="0"/>
          </a:p>
          <a:p>
            <a:r>
              <a:rPr lang="de-DE" dirty="0" smtClean="0"/>
              <a:t>NGO bez. Ihre Haltung als Neutral</a:t>
            </a:r>
          </a:p>
          <a:p>
            <a:endParaRPr lang="de-DE" dirty="0" smtClean="0"/>
          </a:p>
          <a:p>
            <a:pPr marL="0" marR="0" indent="0" algn="l" defTabSz="457200" rtl="0" eaLnBrk="0" fontAlgn="base" latinLnBrk="0" hangingPunct="0">
              <a:lnSpc>
                <a:spcPct val="100000"/>
              </a:lnSpc>
              <a:spcBef>
                <a:spcPct val="30000"/>
              </a:spcBef>
              <a:spcAft>
                <a:spcPct val="0"/>
              </a:spcAft>
              <a:buClrTx/>
              <a:buSzTx/>
              <a:buFontTx/>
              <a:buNone/>
              <a:tabLst/>
              <a:defRPr/>
            </a:pPr>
            <a:r>
              <a:rPr lang="de-DE" dirty="0" smtClean="0"/>
              <a:t>Ausnahme Konflikt Kaskadennutzung hier zeigt sich auch,</a:t>
            </a:r>
            <a:r>
              <a:rPr lang="de-DE" baseline="0" dirty="0" smtClean="0"/>
              <a:t> dass es sinnvoll ist zwischen den Dimensionen von Akzeptanz zu unterscheiden und über die Wahrnehmung hinaus zu gehen, </a:t>
            </a:r>
            <a:r>
              <a:rPr lang="de-DE" baseline="0" dirty="0" err="1" smtClean="0"/>
              <a:t>andereseits</a:t>
            </a:r>
            <a:r>
              <a:rPr lang="de-DE" baseline="0" dirty="0" smtClean="0"/>
              <a:t> </a:t>
            </a:r>
            <a:endParaRPr lang="de-DE" dirty="0" smtClean="0"/>
          </a:p>
          <a:p>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19</a:t>
            </a:fld>
            <a:endParaRPr lang="de-DE" altLang="de-DE"/>
          </a:p>
        </p:txBody>
      </p:sp>
    </p:spTree>
    <p:extLst>
      <p:ext uri="{BB962C8B-B14F-4D97-AF65-F5344CB8AC3E}">
        <p14:creationId xmlns:p14="http://schemas.microsoft.com/office/powerpoint/2010/main" val="133142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Frame: Die Ergebnisse sollen in einem Artikel veröffentlicht werden. Diese werden</a:t>
            </a:r>
            <a:r>
              <a:rPr lang="de-DE" baseline="0" dirty="0" smtClean="0"/>
              <a:t> im Rahmen dieser Präsentation vorgestellt um weitere Anregungen von den Teilnehmern zu erhalten</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2</a:t>
            </a:fld>
            <a:endParaRPr lang="de-DE" altLang="de-DE"/>
          </a:p>
        </p:txBody>
      </p:sp>
    </p:spTree>
    <p:extLst>
      <p:ext uri="{BB962C8B-B14F-4D97-AF65-F5344CB8AC3E}">
        <p14:creationId xmlns:p14="http://schemas.microsoft.com/office/powerpoint/2010/main" val="2880133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Gründe hohe</a:t>
            </a:r>
            <a:r>
              <a:rPr lang="de-DE" baseline="0" dirty="0" smtClean="0"/>
              <a:t> Bedeutung:</a:t>
            </a:r>
          </a:p>
          <a:p>
            <a:pPr marL="742950" lvl="1" indent="-285750">
              <a:buFont typeface="Arial" panose="020B0604020202020204" pitchFamily="34" charset="0"/>
              <a:buChar char="•"/>
            </a:pPr>
            <a:r>
              <a:rPr lang="de-DE" sz="1600" dirty="0" smtClean="0"/>
              <a:t>Mengenmäßige Bereitstellung des Rohstoff Holz</a:t>
            </a:r>
          </a:p>
          <a:p>
            <a:pPr marL="742950" lvl="1" indent="-285750">
              <a:buFont typeface="Arial" panose="020B0604020202020204" pitchFamily="34" charset="0"/>
              <a:buChar char="•"/>
            </a:pPr>
            <a:r>
              <a:rPr lang="de-DE" sz="1600" dirty="0" smtClean="0"/>
              <a:t>Cluster Forst- und Holz hat eine wirtschaftlich hohe Bedeutung insbesondere in ländliche Gebieten</a:t>
            </a:r>
          </a:p>
          <a:p>
            <a:pPr marL="742950" lvl="1" indent="-285750">
              <a:buFont typeface="Arial" panose="020B0604020202020204" pitchFamily="34" charset="0"/>
              <a:buChar char="•"/>
            </a:pPr>
            <a:r>
              <a:rPr lang="de-DE" sz="1600" dirty="0" smtClean="0"/>
              <a:t>Bereits seit langem etablierte Wertschöpfungsketten</a:t>
            </a:r>
          </a:p>
          <a:p>
            <a:pPr marL="742950" lvl="1" indent="-285750">
              <a:buFont typeface="Arial" panose="020B0604020202020204" pitchFamily="34" charset="0"/>
              <a:buChar char="•"/>
            </a:pPr>
            <a:r>
              <a:rPr lang="de-DE" sz="1600" dirty="0" smtClean="0"/>
              <a:t>Holz keine Konkurrenz zur Nahrungsmittelproduktion (Teller-Tank)</a:t>
            </a:r>
          </a:p>
          <a:p>
            <a:pPr marL="742950" lvl="1" indent="-285750">
              <a:buFont typeface="Arial" panose="020B0604020202020204" pitchFamily="34" charset="0"/>
              <a:buChar char="•"/>
            </a:pPr>
            <a:r>
              <a:rPr lang="de-DE" sz="1600" dirty="0" smtClean="0"/>
              <a:t>Wandel und Umbrüche für den Forst- und Holzsektor</a:t>
            </a:r>
          </a:p>
          <a:p>
            <a:pPr marL="0" lvl="0" indent="0">
              <a:buFont typeface="Arial" panose="020B0604020202020204" pitchFamily="34" charset="0"/>
              <a:buNone/>
            </a:pPr>
            <a:endParaRPr lang="de-DE" sz="1600" dirty="0" smtClean="0"/>
          </a:p>
          <a:p>
            <a:r>
              <a:rPr lang="de-DE" dirty="0" smtClean="0"/>
              <a:t>Grundsätzlich gibt es derzeit keine allgemein anerkannte Definition für das Bioökonomie Konzept</a:t>
            </a:r>
          </a:p>
          <a:p>
            <a:r>
              <a:rPr lang="de-DE" dirty="0" smtClean="0">
                <a:sym typeface="Wingdings" panose="05000000000000000000" pitchFamily="2" charset="2"/>
              </a:rPr>
              <a:t> </a:t>
            </a:r>
            <a:r>
              <a:rPr lang="de-DE" dirty="0" smtClean="0"/>
              <a:t>In Abhängigkeit der befragten Institution werden jeweils unterschiedliche Aspekte unterschiedlich stark betont</a:t>
            </a:r>
          </a:p>
          <a:p>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4</a:t>
            </a:fld>
            <a:endParaRPr lang="de-DE" altLang="de-DE"/>
          </a:p>
        </p:txBody>
      </p:sp>
    </p:spTree>
    <p:extLst>
      <p:ext uri="{BB962C8B-B14F-4D97-AF65-F5344CB8AC3E}">
        <p14:creationId xmlns:p14="http://schemas.microsoft.com/office/powerpoint/2010/main" val="2878088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u="none" strike="noStrike" kern="1200" baseline="0" dirty="0" smtClean="0">
                <a:solidFill>
                  <a:schemeClr val="tx1"/>
                </a:solidFill>
                <a:latin typeface="Arial" charset="0"/>
                <a:ea typeface="Geneva" charset="-128"/>
                <a:cs typeface="+mn-cs"/>
              </a:rPr>
              <a:t>Die Nutzung qualitativer Methoden in dieser Arbeit lässt sich auch damit begründen, dass die Bedeutung des Begriffs Bioökonomie noch nicht einheitlich verstanden wird, statistische Daten über die Bioökonomie nur eingeschränkt verfügbar sind und es bei der Vielzahl der Akteure aus dem Forst- und Holzsektor schwierig ist, deren Wahrnehmung und Akzeptanz zu quantitativ auszuwerten </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6</a:t>
            </a:fld>
            <a:endParaRPr lang="de-DE" altLang="de-DE"/>
          </a:p>
        </p:txBody>
      </p:sp>
    </p:spTree>
    <p:extLst>
      <p:ext uri="{BB962C8B-B14F-4D97-AF65-F5344CB8AC3E}">
        <p14:creationId xmlns:p14="http://schemas.microsoft.com/office/powerpoint/2010/main" val="3778169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Aus</a:t>
            </a:r>
            <a:r>
              <a:rPr lang="de-DE" baseline="0" dirty="0" smtClean="0"/>
              <a:t> den drei Dimensionen von Akzeptanz abgeleitet</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8</a:t>
            </a:fld>
            <a:endParaRPr lang="de-DE" altLang="de-DE"/>
          </a:p>
        </p:txBody>
      </p:sp>
    </p:spTree>
    <p:extLst>
      <p:ext uri="{BB962C8B-B14F-4D97-AF65-F5344CB8AC3E}">
        <p14:creationId xmlns:p14="http://schemas.microsoft.com/office/powerpoint/2010/main" val="358535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23 Personen befragt</a:t>
            </a:r>
          </a:p>
          <a:p>
            <a:r>
              <a:rPr lang="de-DE" dirty="0" smtClean="0"/>
              <a:t>Tabelle der Institutionen einblenden??</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10</a:t>
            </a:fld>
            <a:endParaRPr lang="de-DE" altLang="de-DE"/>
          </a:p>
        </p:txBody>
      </p:sp>
    </p:spTree>
    <p:extLst>
      <p:ext uri="{BB962C8B-B14F-4D97-AF65-F5344CB8AC3E}">
        <p14:creationId xmlns:p14="http://schemas.microsoft.com/office/powerpoint/2010/main" val="2256071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11</a:t>
            </a:fld>
            <a:endParaRPr lang="de-DE" altLang="de-DE"/>
          </a:p>
        </p:txBody>
      </p:sp>
    </p:spTree>
    <p:extLst>
      <p:ext uri="{BB962C8B-B14F-4D97-AF65-F5344CB8AC3E}">
        <p14:creationId xmlns:p14="http://schemas.microsoft.com/office/powerpoint/2010/main" val="2821922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12</a:t>
            </a:fld>
            <a:endParaRPr lang="de-DE" altLang="de-DE"/>
          </a:p>
        </p:txBody>
      </p:sp>
    </p:spTree>
    <p:extLst>
      <p:ext uri="{BB962C8B-B14F-4D97-AF65-F5344CB8AC3E}">
        <p14:creationId xmlns:p14="http://schemas.microsoft.com/office/powerpoint/2010/main" val="343581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a:t>
            </a:r>
            <a:r>
              <a:rPr lang="de-DE" baseline="0" dirty="0" smtClean="0"/>
              <a:t> Aspekt der Biotechnologie im Zusammenhang mit Bioökonomie wurde eigentlich gar nicht angesprochen</a:t>
            </a:r>
            <a:endParaRPr lang="de-DE" dirty="0"/>
          </a:p>
        </p:txBody>
      </p:sp>
      <p:sp>
        <p:nvSpPr>
          <p:cNvPr id="4" name="Foliennummernplatzhalter 3"/>
          <p:cNvSpPr>
            <a:spLocks noGrp="1"/>
          </p:cNvSpPr>
          <p:nvPr>
            <p:ph type="sldNum" sz="quarter" idx="10"/>
          </p:nvPr>
        </p:nvSpPr>
        <p:spPr/>
        <p:txBody>
          <a:bodyPr/>
          <a:lstStyle/>
          <a:p>
            <a:pPr>
              <a:defRPr/>
            </a:pPr>
            <a:fld id="{D723BACD-4FF0-4D5C-9380-CA464AB3A850}" type="slidenum">
              <a:rPr lang="de-DE" altLang="de-DE" smtClean="0"/>
              <a:pPr>
                <a:defRPr/>
              </a:pPr>
              <a:t>14</a:t>
            </a:fld>
            <a:endParaRPr lang="de-DE" altLang="de-DE"/>
          </a:p>
        </p:txBody>
      </p:sp>
    </p:spTree>
    <p:extLst>
      <p:ext uri="{BB962C8B-B14F-4D97-AF65-F5344CB8AC3E}">
        <p14:creationId xmlns:p14="http://schemas.microsoft.com/office/powerpoint/2010/main" val="3814889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Grafik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36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7"/>
          <p:cNvSpPr>
            <a:spLocks noChangeArrowheads="1"/>
          </p:cNvSpPr>
          <p:nvPr/>
        </p:nvSpPr>
        <p:spPr bwMode="auto">
          <a:xfrm>
            <a:off x="11113" y="4872038"/>
            <a:ext cx="8069262" cy="1997075"/>
          </a:xfrm>
          <a:prstGeom prst="rect">
            <a:avLst/>
          </a:prstGeom>
          <a:solidFill>
            <a:srgbClr val="ECEC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Geneva" pitchFamily="50" charset="-128"/>
              </a:defRPr>
            </a:lvl1pPr>
            <a:lvl2pPr marL="742950" indent="-285750" eaLnBrk="0" hangingPunct="0">
              <a:defRPr>
                <a:solidFill>
                  <a:schemeClr val="tx1"/>
                </a:solidFill>
                <a:latin typeface="Arial" charset="0"/>
                <a:ea typeface="Geneva" pitchFamily="50" charset="-128"/>
              </a:defRPr>
            </a:lvl2pPr>
            <a:lvl3pPr marL="1143000" indent="-228600" eaLnBrk="0" hangingPunct="0">
              <a:defRPr>
                <a:solidFill>
                  <a:schemeClr val="tx1"/>
                </a:solidFill>
                <a:latin typeface="Arial" charset="0"/>
                <a:ea typeface="Geneva" pitchFamily="50" charset="-128"/>
              </a:defRPr>
            </a:lvl3pPr>
            <a:lvl4pPr marL="1600200" indent="-228600" eaLnBrk="0" hangingPunct="0">
              <a:defRPr>
                <a:solidFill>
                  <a:schemeClr val="tx1"/>
                </a:solidFill>
                <a:latin typeface="Arial" charset="0"/>
                <a:ea typeface="Geneva" pitchFamily="50" charset="-128"/>
              </a:defRPr>
            </a:lvl4pPr>
            <a:lvl5pPr marL="2057400" indent="-228600" eaLnBrk="0" hangingPunct="0">
              <a:defRPr>
                <a:solidFill>
                  <a:schemeClr val="tx1"/>
                </a:solidFill>
                <a:latin typeface="Arial" charset="0"/>
                <a:ea typeface="Geneva" pitchFamily="50" charset="-128"/>
              </a:defRPr>
            </a:lvl5pPr>
            <a:lvl6pPr marL="2514600" indent="-228600" eaLnBrk="0" fontAlgn="base" hangingPunct="0">
              <a:spcBef>
                <a:spcPct val="0"/>
              </a:spcBef>
              <a:spcAft>
                <a:spcPct val="0"/>
              </a:spcAft>
              <a:defRPr>
                <a:solidFill>
                  <a:schemeClr val="tx1"/>
                </a:solidFill>
                <a:latin typeface="Arial" charset="0"/>
                <a:ea typeface="Geneva" pitchFamily="50" charset="-128"/>
              </a:defRPr>
            </a:lvl6pPr>
            <a:lvl7pPr marL="2971800" indent="-228600" eaLnBrk="0" fontAlgn="base" hangingPunct="0">
              <a:spcBef>
                <a:spcPct val="0"/>
              </a:spcBef>
              <a:spcAft>
                <a:spcPct val="0"/>
              </a:spcAft>
              <a:defRPr>
                <a:solidFill>
                  <a:schemeClr val="tx1"/>
                </a:solidFill>
                <a:latin typeface="Arial" charset="0"/>
                <a:ea typeface="Geneva" pitchFamily="50" charset="-128"/>
              </a:defRPr>
            </a:lvl7pPr>
            <a:lvl8pPr marL="3429000" indent="-228600" eaLnBrk="0" fontAlgn="base" hangingPunct="0">
              <a:spcBef>
                <a:spcPct val="0"/>
              </a:spcBef>
              <a:spcAft>
                <a:spcPct val="0"/>
              </a:spcAft>
              <a:defRPr>
                <a:solidFill>
                  <a:schemeClr val="tx1"/>
                </a:solidFill>
                <a:latin typeface="Arial" charset="0"/>
                <a:ea typeface="Geneva" pitchFamily="50" charset="-128"/>
              </a:defRPr>
            </a:lvl8pPr>
            <a:lvl9pPr marL="3886200" indent="-228600" eaLnBrk="0" fontAlgn="base" hangingPunct="0">
              <a:spcBef>
                <a:spcPct val="0"/>
              </a:spcBef>
              <a:spcAft>
                <a:spcPct val="0"/>
              </a:spcAft>
              <a:defRPr>
                <a:solidFill>
                  <a:schemeClr val="tx1"/>
                </a:solidFill>
                <a:latin typeface="Arial" charset="0"/>
                <a:ea typeface="Geneva" pitchFamily="50" charset="-128"/>
              </a:defRPr>
            </a:lvl9pPr>
          </a:lstStyle>
          <a:p>
            <a:pPr algn="ctr" eaLnBrk="1" hangingPunct="1">
              <a:defRPr/>
            </a:pPr>
            <a:endParaRPr lang="de-DE" altLang="de-DE" smtClean="0"/>
          </a:p>
        </p:txBody>
      </p:sp>
      <p:sp>
        <p:nvSpPr>
          <p:cNvPr id="6" name="Textfeld 5"/>
          <p:cNvSpPr txBox="1">
            <a:spLocks noChangeArrowheads="1"/>
          </p:cNvSpPr>
          <p:nvPr/>
        </p:nvSpPr>
        <p:spPr bwMode="auto">
          <a:xfrm>
            <a:off x="381000" y="4564063"/>
            <a:ext cx="28082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Geneva" charset="-128"/>
              </a:defRPr>
            </a:lvl1pPr>
            <a:lvl2pPr marL="742950" indent="-285750" eaLnBrk="0" hangingPunct="0">
              <a:defRPr>
                <a:solidFill>
                  <a:schemeClr val="tx1"/>
                </a:solidFill>
                <a:latin typeface="Arial" charset="0"/>
                <a:ea typeface="Geneva" charset="-128"/>
              </a:defRPr>
            </a:lvl2pPr>
            <a:lvl3pPr marL="1143000" indent="-228600" eaLnBrk="0" hangingPunct="0">
              <a:defRPr>
                <a:solidFill>
                  <a:schemeClr val="tx1"/>
                </a:solidFill>
                <a:latin typeface="Arial" charset="0"/>
                <a:ea typeface="Geneva" charset="-128"/>
              </a:defRPr>
            </a:lvl3pPr>
            <a:lvl4pPr marL="1600200" indent="-228600" eaLnBrk="0" hangingPunct="0">
              <a:defRPr>
                <a:solidFill>
                  <a:schemeClr val="tx1"/>
                </a:solidFill>
                <a:latin typeface="Arial" charset="0"/>
                <a:ea typeface="Geneva" charset="-128"/>
              </a:defRPr>
            </a:lvl4pPr>
            <a:lvl5pPr marL="2057400" indent="-228600" eaLnBrk="0" hangingPunct="0">
              <a:defRPr>
                <a:solidFill>
                  <a:schemeClr val="tx1"/>
                </a:solidFill>
                <a:latin typeface="Arial" charset="0"/>
                <a:ea typeface="Geneva" charset="-128"/>
              </a:defRPr>
            </a:lvl5pPr>
            <a:lvl6pPr marL="2514600" indent="-228600" eaLnBrk="0" fontAlgn="base" hangingPunct="0">
              <a:spcBef>
                <a:spcPct val="0"/>
              </a:spcBef>
              <a:spcAft>
                <a:spcPct val="0"/>
              </a:spcAft>
              <a:defRPr>
                <a:solidFill>
                  <a:schemeClr val="tx1"/>
                </a:solidFill>
                <a:latin typeface="Arial" charset="0"/>
                <a:ea typeface="Geneva" charset="-128"/>
              </a:defRPr>
            </a:lvl6pPr>
            <a:lvl7pPr marL="2971800" indent="-228600" eaLnBrk="0" fontAlgn="base" hangingPunct="0">
              <a:spcBef>
                <a:spcPct val="0"/>
              </a:spcBef>
              <a:spcAft>
                <a:spcPct val="0"/>
              </a:spcAft>
              <a:defRPr>
                <a:solidFill>
                  <a:schemeClr val="tx1"/>
                </a:solidFill>
                <a:latin typeface="Arial" charset="0"/>
                <a:ea typeface="Geneva" charset="-128"/>
              </a:defRPr>
            </a:lvl7pPr>
            <a:lvl8pPr marL="3429000" indent="-228600" eaLnBrk="0" fontAlgn="base" hangingPunct="0">
              <a:spcBef>
                <a:spcPct val="0"/>
              </a:spcBef>
              <a:spcAft>
                <a:spcPct val="0"/>
              </a:spcAft>
              <a:defRPr>
                <a:solidFill>
                  <a:schemeClr val="tx1"/>
                </a:solidFill>
                <a:latin typeface="Arial" charset="0"/>
                <a:ea typeface="Geneva" charset="-128"/>
              </a:defRPr>
            </a:lvl8pPr>
            <a:lvl9pPr marL="3886200" indent="-228600" eaLnBrk="0" fontAlgn="base" hangingPunct="0">
              <a:spcBef>
                <a:spcPct val="0"/>
              </a:spcBef>
              <a:spcAft>
                <a:spcPct val="0"/>
              </a:spcAft>
              <a:defRPr>
                <a:solidFill>
                  <a:schemeClr val="tx1"/>
                </a:solidFill>
                <a:latin typeface="Arial" charset="0"/>
                <a:ea typeface="Geneva" charset="-128"/>
              </a:defRPr>
            </a:lvl9pPr>
          </a:lstStyle>
          <a:p>
            <a:pPr eaLnBrk="1" hangingPunct="1">
              <a:defRPr/>
            </a:pPr>
            <a:r>
              <a:rPr lang="de-DE" sz="1000" dirty="0" smtClean="0">
                <a:solidFill>
                  <a:schemeClr val="bg1"/>
                </a:solidFill>
                <a:latin typeface="Times New Roman" pitchFamily="18" charset="0"/>
              </a:rPr>
              <a:t>Albert-Ludwigs-Universität Freiburg</a:t>
            </a:r>
          </a:p>
        </p:txBody>
      </p:sp>
      <p:sp>
        <p:nvSpPr>
          <p:cNvPr id="21507" name="Textplatzhalter 2"/>
          <p:cNvSpPr>
            <a:spLocks noGrp="1"/>
          </p:cNvSpPr>
          <p:nvPr>
            <p:ph type="subTitle" idx="1"/>
          </p:nvPr>
        </p:nvSpPr>
        <p:spPr>
          <a:xfrm>
            <a:off x="466725" y="2060575"/>
            <a:ext cx="7058025" cy="2160588"/>
          </a:xfrm>
        </p:spPr>
        <p:txBody>
          <a:bodyPr/>
          <a:lstStyle>
            <a:lvl1pPr marL="0" indent="0">
              <a:buFont typeface="Wingdings" pitchFamily="2" charset="2"/>
              <a:buNone/>
              <a:defRPr>
                <a:solidFill>
                  <a:schemeClr val="bg1"/>
                </a:solidFill>
              </a:defRPr>
            </a:lvl1pPr>
          </a:lstStyle>
          <a:p>
            <a:pPr lvl="0"/>
            <a:r>
              <a:rPr lang="de-DE" noProof="0" smtClean="0"/>
              <a:t>Formatvorlage des Untertitelmasters durch Klicken bearbeiten</a:t>
            </a:r>
            <a:endParaRPr lang="de-DE" noProof="0" dirty="0" smtClean="0"/>
          </a:p>
        </p:txBody>
      </p:sp>
      <p:sp>
        <p:nvSpPr>
          <p:cNvPr id="21511" name="Titelplatzhalter 6"/>
          <p:cNvSpPr>
            <a:spLocks noGrp="1"/>
          </p:cNvSpPr>
          <p:nvPr>
            <p:ph type="ctrTitle"/>
          </p:nvPr>
        </p:nvSpPr>
        <p:spPr>
          <a:xfrm>
            <a:off x="466725" y="304800"/>
            <a:ext cx="7418388" cy="1470025"/>
          </a:xfrm>
        </p:spPr>
        <p:txBody>
          <a:bodyPr/>
          <a:lstStyle>
            <a:lvl1pPr>
              <a:defRPr sz="4400"/>
            </a:lvl1pPr>
          </a:lstStyle>
          <a:p>
            <a:pPr lvl="0"/>
            <a:r>
              <a:rPr lang="de-DE" noProof="0" smtClean="0"/>
              <a:t>Titelmasterformat durch Klicken bearbeiten</a:t>
            </a:r>
            <a:endParaRPr lang="de-DE" noProof="0" dirty="0" smtClean="0"/>
          </a:p>
        </p:txBody>
      </p:sp>
    </p:spTree>
    <p:extLst>
      <p:ext uri="{BB962C8B-B14F-4D97-AF65-F5344CB8AC3E}">
        <p14:creationId xmlns:p14="http://schemas.microsoft.com/office/powerpoint/2010/main" val="182140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10"/>
          </p:nvPr>
        </p:nvSpPr>
        <p:spPr>
          <a:ln/>
        </p:spPr>
        <p:txBody>
          <a:bodyPr/>
          <a:lstStyle>
            <a:lvl1pPr>
              <a:defRPr/>
            </a:lvl1pPr>
          </a:lstStyle>
          <a:p>
            <a:pPr>
              <a:defRPr/>
            </a:pPr>
            <a:fld id="{8EDD05B0-854B-4B5E-BD83-4155EAC9F2DD}" type="datetime1">
              <a:rPr lang="de-DE" altLang="de-DE"/>
              <a:pPr>
                <a:defRPr/>
              </a:pPr>
              <a:t>05.04.2017</a:t>
            </a:fld>
            <a:endParaRPr lang="de-DE" altLang="de-DE"/>
          </a:p>
        </p:txBody>
      </p:sp>
      <p:sp>
        <p:nvSpPr>
          <p:cNvPr id="5" name="Fußzeilenplatzhalter 4"/>
          <p:cNvSpPr>
            <a:spLocks noGrp="1"/>
          </p:cNvSpPr>
          <p:nvPr>
            <p:ph type="ftr" sz="quarter" idx="11"/>
          </p:nvPr>
        </p:nvSpPr>
        <p:spPr>
          <a:ln/>
        </p:spPr>
        <p:txBody>
          <a:bodyPr/>
          <a:lstStyle>
            <a:lvl1pPr>
              <a:defRPr/>
            </a:lvl1pPr>
          </a:lstStyle>
          <a:p>
            <a:pPr>
              <a:defRPr/>
            </a:pPr>
            <a:r>
              <a:rPr lang="de-DE" dirty="0" smtClean="0"/>
              <a:t>Wahrnehmung und Akzeptanz für das Bioökonomiekonzept aus dem Forst- und Holzsektor</a:t>
            </a:r>
          </a:p>
        </p:txBody>
      </p:sp>
      <p:sp>
        <p:nvSpPr>
          <p:cNvPr id="6" name="Foliennummernplatzhalter 5"/>
          <p:cNvSpPr>
            <a:spLocks noGrp="1"/>
          </p:cNvSpPr>
          <p:nvPr>
            <p:ph type="sldNum" sz="quarter" idx="12"/>
          </p:nvPr>
        </p:nvSpPr>
        <p:spPr>
          <a:ln/>
        </p:spPr>
        <p:txBody>
          <a:bodyPr/>
          <a:lstStyle>
            <a:lvl1pPr>
              <a:defRPr sz="1200" b="1"/>
            </a:lvl1pPr>
          </a:lstStyle>
          <a:p>
            <a:pPr>
              <a:defRPr/>
            </a:pPr>
            <a:fld id="{44DE62FF-E6B3-4C54-A7B2-6D3475C6A437}" type="slidenum">
              <a:rPr lang="de-DE" altLang="de-DE" smtClean="0"/>
              <a:pPr>
                <a:defRPr/>
              </a:pPr>
              <a:t>‹Nr.›</a:t>
            </a:fld>
            <a:endParaRPr lang="de-DE" altLang="de-DE" dirty="0"/>
          </a:p>
        </p:txBody>
      </p:sp>
    </p:spTree>
    <p:extLst>
      <p:ext uri="{BB962C8B-B14F-4D97-AF65-F5344CB8AC3E}">
        <p14:creationId xmlns:p14="http://schemas.microsoft.com/office/powerpoint/2010/main" val="334253362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66110" y="1484313"/>
            <a:ext cx="3775075"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293585" y="1484313"/>
            <a:ext cx="3776662"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Datumsplatzhalter 3"/>
          <p:cNvSpPr>
            <a:spLocks noGrp="1"/>
          </p:cNvSpPr>
          <p:nvPr>
            <p:ph type="dt" sz="half" idx="10"/>
          </p:nvPr>
        </p:nvSpPr>
        <p:spPr>
          <a:ln/>
        </p:spPr>
        <p:txBody>
          <a:bodyPr/>
          <a:lstStyle>
            <a:lvl1pPr>
              <a:defRPr/>
            </a:lvl1pPr>
          </a:lstStyle>
          <a:p>
            <a:pPr>
              <a:defRPr/>
            </a:pPr>
            <a:fld id="{28B0994E-69B8-4901-A1CA-D57D710139C8}" type="datetime1">
              <a:rPr lang="de-DE" altLang="de-DE"/>
              <a:pPr>
                <a:defRPr/>
              </a:pPr>
              <a:t>05.04.2017</a:t>
            </a:fld>
            <a:endParaRPr lang="de-DE" altLang="de-DE"/>
          </a:p>
        </p:txBody>
      </p:sp>
      <p:sp>
        <p:nvSpPr>
          <p:cNvPr id="6" name="Fußzeilenplatzhalter 4"/>
          <p:cNvSpPr>
            <a:spLocks noGrp="1"/>
          </p:cNvSpPr>
          <p:nvPr>
            <p:ph type="ftr" sz="quarter" idx="11"/>
          </p:nvPr>
        </p:nvSpPr>
        <p:spPr>
          <a:ln/>
        </p:spPr>
        <p:txBody>
          <a:bodyPr/>
          <a:lstStyle>
            <a:lvl1pPr>
              <a:defRPr/>
            </a:lvl1pPr>
          </a:lstStyle>
          <a:p>
            <a:pPr>
              <a:defRPr/>
            </a:pPr>
            <a:r>
              <a:rPr lang="de-DE"/>
              <a:t>Präsentationstitel</a:t>
            </a:r>
          </a:p>
        </p:txBody>
      </p:sp>
      <p:sp>
        <p:nvSpPr>
          <p:cNvPr id="7" name="Foliennummernplatzhalter 5"/>
          <p:cNvSpPr>
            <a:spLocks noGrp="1"/>
          </p:cNvSpPr>
          <p:nvPr>
            <p:ph type="sldNum" sz="quarter" idx="12"/>
          </p:nvPr>
        </p:nvSpPr>
        <p:spPr>
          <a:ln/>
        </p:spPr>
        <p:txBody>
          <a:bodyPr/>
          <a:lstStyle>
            <a:lvl1pPr>
              <a:defRPr/>
            </a:lvl1pPr>
          </a:lstStyle>
          <a:p>
            <a:pPr>
              <a:defRPr/>
            </a:pPr>
            <a:fld id="{015A57DC-FEB9-4E72-AEED-9195F8D0C924}" type="slidenum">
              <a:rPr lang="de-DE" altLang="de-DE"/>
              <a:pPr>
                <a:defRPr/>
              </a:pPr>
              <a:t>‹Nr.›</a:t>
            </a:fld>
            <a:endParaRPr lang="de-DE" altLang="de-DE"/>
          </a:p>
        </p:txBody>
      </p:sp>
    </p:spTree>
    <p:extLst>
      <p:ext uri="{BB962C8B-B14F-4D97-AF65-F5344CB8AC3E}">
        <p14:creationId xmlns:p14="http://schemas.microsoft.com/office/powerpoint/2010/main" val="184392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a:ln/>
        </p:spPr>
        <p:txBody>
          <a:bodyPr/>
          <a:lstStyle>
            <a:lvl1pPr>
              <a:defRPr/>
            </a:lvl1pPr>
          </a:lstStyle>
          <a:p>
            <a:pPr>
              <a:defRPr/>
            </a:pPr>
            <a:fld id="{352A7CE6-2F67-41A5-8FA8-86F299C19A77}" type="datetime1">
              <a:rPr lang="de-DE" altLang="de-DE"/>
              <a:pPr>
                <a:defRPr/>
              </a:pPr>
              <a:t>05.04.2017</a:t>
            </a:fld>
            <a:endParaRPr lang="de-DE" altLang="de-DE"/>
          </a:p>
        </p:txBody>
      </p:sp>
      <p:sp>
        <p:nvSpPr>
          <p:cNvPr id="4" name="Fußzeilenplatzhalter 4"/>
          <p:cNvSpPr>
            <a:spLocks noGrp="1"/>
          </p:cNvSpPr>
          <p:nvPr>
            <p:ph type="ftr" sz="quarter" idx="11"/>
          </p:nvPr>
        </p:nvSpPr>
        <p:spPr>
          <a:ln/>
        </p:spPr>
        <p:txBody>
          <a:bodyPr/>
          <a:lstStyle>
            <a:lvl1pPr>
              <a:defRPr/>
            </a:lvl1pPr>
          </a:lstStyle>
          <a:p>
            <a:pPr>
              <a:defRPr/>
            </a:pPr>
            <a:r>
              <a:rPr lang="de-DE" dirty="0" smtClean="0"/>
              <a:t>Wahrnehmung und Akzeptanz für das Bioökonomiekonzept aus dem Forst- und Holzsektor</a:t>
            </a:r>
          </a:p>
        </p:txBody>
      </p:sp>
      <p:sp>
        <p:nvSpPr>
          <p:cNvPr id="5" name="Foliennummernplatzhalter 5"/>
          <p:cNvSpPr>
            <a:spLocks noGrp="1"/>
          </p:cNvSpPr>
          <p:nvPr>
            <p:ph type="sldNum" sz="quarter" idx="12"/>
          </p:nvPr>
        </p:nvSpPr>
        <p:spPr>
          <a:ln/>
        </p:spPr>
        <p:txBody>
          <a:bodyPr/>
          <a:lstStyle>
            <a:lvl1pPr>
              <a:defRPr/>
            </a:lvl1pPr>
          </a:lstStyle>
          <a:p>
            <a:pPr>
              <a:defRPr/>
            </a:pPr>
            <a:fld id="{B44F7261-82E8-4320-BB85-2249023A0F73}" type="slidenum">
              <a:rPr lang="de-DE" altLang="de-DE"/>
              <a:pPr>
                <a:defRPr/>
              </a:pPr>
              <a:t>‹Nr.›</a:t>
            </a:fld>
            <a:endParaRPr lang="de-DE" altLang="de-DE"/>
          </a:p>
        </p:txBody>
      </p:sp>
    </p:spTree>
    <p:extLst>
      <p:ext uri="{BB962C8B-B14F-4D97-AF65-F5344CB8AC3E}">
        <p14:creationId xmlns:p14="http://schemas.microsoft.com/office/powerpoint/2010/main" val="28606148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7"/>
          <p:cNvSpPr>
            <a:spLocks noChangeArrowheads="1"/>
          </p:cNvSpPr>
          <p:nvPr/>
        </p:nvSpPr>
        <p:spPr bwMode="auto">
          <a:xfrm>
            <a:off x="0" y="6453188"/>
            <a:ext cx="8077200" cy="403225"/>
          </a:xfrm>
          <a:prstGeom prst="rect">
            <a:avLst/>
          </a:prstGeom>
          <a:solidFill>
            <a:srgbClr val="ECEC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Geneva" pitchFamily="50" charset="-128"/>
              </a:defRPr>
            </a:lvl1pPr>
            <a:lvl2pPr marL="742950" indent="-285750" eaLnBrk="0" hangingPunct="0">
              <a:defRPr>
                <a:solidFill>
                  <a:schemeClr val="tx1"/>
                </a:solidFill>
                <a:latin typeface="Arial" charset="0"/>
                <a:ea typeface="Geneva" pitchFamily="50" charset="-128"/>
              </a:defRPr>
            </a:lvl2pPr>
            <a:lvl3pPr marL="1143000" indent="-228600" eaLnBrk="0" hangingPunct="0">
              <a:defRPr>
                <a:solidFill>
                  <a:schemeClr val="tx1"/>
                </a:solidFill>
                <a:latin typeface="Arial" charset="0"/>
                <a:ea typeface="Geneva" pitchFamily="50" charset="-128"/>
              </a:defRPr>
            </a:lvl3pPr>
            <a:lvl4pPr marL="1600200" indent="-228600" eaLnBrk="0" hangingPunct="0">
              <a:defRPr>
                <a:solidFill>
                  <a:schemeClr val="tx1"/>
                </a:solidFill>
                <a:latin typeface="Arial" charset="0"/>
                <a:ea typeface="Geneva" pitchFamily="50" charset="-128"/>
              </a:defRPr>
            </a:lvl4pPr>
            <a:lvl5pPr marL="2057400" indent="-228600" eaLnBrk="0" hangingPunct="0">
              <a:defRPr>
                <a:solidFill>
                  <a:schemeClr val="tx1"/>
                </a:solidFill>
                <a:latin typeface="Arial" charset="0"/>
                <a:ea typeface="Geneva" pitchFamily="50" charset="-128"/>
              </a:defRPr>
            </a:lvl5pPr>
            <a:lvl6pPr marL="2514600" indent="-228600" eaLnBrk="0" fontAlgn="base" hangingPunct="0">
              <a:spcBef>
                <a:spcPct val="0"/>
              </a:spcBef>
              <a:spcAft>
                <a:spcPct val="0"/>
              </a:spcAft>
              <a:defRPr>
                <a:solidFill>
                  <a:schemeClr val="tx1"/>
                </a:solidFill>
                <a:latin typeface="Arial" charset="0"/>
                <a:ea typeface="Geneva" pitchFamily="50" charset="-128"/>
              </a:defRPr>
            </a:lvl6pPr>
            <a:lvl7pPr marL="2971800" indent="-228600" eaLnBrk="0" fontAlgn="base" hangingPunct="0">
              <a:spcBef>
                <a:spcPct val="0"/>
              </a:spcBef>
              <a:spcAft>
                <a:spcPct val="0"/>
              </a:spcAft>
              <a:defRPr>
                <a:solidFill>
                  <a:schemeClr val="tx1"/>
                </a:solidFill>
                <a:latin typeface="Arial" charset="0"/>
                <a:ea typeface="Geneva" pitchFamily="50" charset="-128"/>
              </a:defRPr>
            </a:lvl7pPr>
            <a:lvl8pPr marL="3429000" indent="-228600" eaLnBrk="0" fontAlgn="base" hangingPunct="0">
              <a:spcBef>
                <a:spcPct val="0"/>
              </a:spcBef>
              <a:spcAft>
                <a:spcPct val="0"/>
              </a:spcAft>
              <a:defRPr>
                <a:solidFill>
                  <a:schemeClr val="tx1"/>
                </a:solidFill>
                <a:latin typeface="Arial" charset="0"/>
                <a:ea typeface="Geneva" pitchFamily="50" charset="-128"/>
              </a:defRPr>
            </a:lvl8pPr>
            <a:lvl9pPr marL="3886200" indent="-228600" eaLnBrk="0" fontAlgn="base" hangingPunct="0">
              <a:spcBef>
                <a:spcPct val="0"/>
              </a:spcBef>
              <a:spcAft>
                <a:spcPct val="0"/>
              </a:spcAft>
              <a:defRPr>
                <a:solidFill>
                  <a:schemeClr val="tx1"/>
                </a:solidFill>
                <a:latin typeface="Arial" charset="0"/>
                <a:ea typeface="Geneva" pitchFamily="50" charset="-128"/>
              </a:defRPr>
            </a:lvl9pPr>
          </a:lstStyle>
          <a:p>
            <a:pPr eaLnBrk="1" hangingPunct="1">
              <a:defRPr/>
            </a:pPr>
            <a:endParaRPr lang="de-DE" altLang="de-DE" smtClean="0"/>
          </a:p>
        </p:txBody>
      </p:sp>
      <p:sp>
        <p:nvSpPr>
          <p:cNvPr id="1028" name="Textplatzhalter 2"/>
          <p:cNvSpPr>
            <a:spLocks noGrp="1"/>
          </p:cNvSpPr>
          <p:nvPr>
            <p:ph type="body" idx="1"/>
          </p:nvPr>
        </p:nvSpPr>
        <p:spPr bwMode="auto">
          <a:xfrm>
            <a:off x="477838" y="1484313"/>
            <a:ext cx="7591425" cy="475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Mastertextformat bearbeiten</a:t>
            </a:r>
          </a:p>
          <a:p>
            <a:pPr lvl="1"/>
            <a:r>
              <a:rPr lang="de-DE" altLang="de-DE" smtClean="0"/>
              <a:t>Zweite</a:t>
            </a:r>
          </a:p>
          <a:p>
            <a:pPr lvl="2"/>
            <a:r>
              <a:rPr lang="de-DE" altLang="de-DE" smtClean="0"/>
              <a:t> Dritte Ebene</a:t>
            </a:r>
          </a:p>
          <a:p>
            <a:pPr lvl="3"/>
            <a:r>
              <a:rPr lang="de-DE" altLang="de-DE" smtClean="0"/>
              <a:t>Vierte Ebene</a:t>
            </a:r>
          </a:p>
          <a:p>
            <a:pPr lvl="4"/>
            <a:r>
              <a:rPr lang="de-DE" altLang="de-DE" smtClean="0"/>
              <a:t>Fünfte Ebene</a:t>
            </a:r>
          </a:p>
        </p:txBody>
      </p:sp>
      <p:sp>
        <p:nvSpPr>
          <p:cNvPr id="20488" name="Datumsplatzhalter 3"/>
          <p:cNvSpPr>
            <a:spLocks noGrp="1"/>
          </p:cNvSpPr>
          <p:nvPr>
            <p:ph type="dt" sz="half" idx="2"/>
          </p:nvPr>
        </p:nvSpPr>
        <p:spPr bwMode="auto">
          <a:xfrm>
            <a:off x="468313" y="6551613"/>
            <a:ext cx="790575"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sz="800">
                <a:solidFill>
                  <a:srgbClr val="898989"/>
                </a:solidFill>
              </a:defRPr>
            </a:lvl1pPr>
          </a:lstStyle>
          <a:p>
            <a:pPr>
              <a:defRPr/>
            </a:pPr>
            <a:fld id="{747D1F98-409E-4E25-965A-409839EDC4F1}" type="datetime1">
              <a:rPr lang="de-DE" altLang="de-DE"/>
              <a:pPr>
                <a:defRPr/>
              </a:pPr>
              <a:t>05.04.2017</a:t>
            </a:fld>
            <a:endParaRPr lang="de-DE" altLang="de-DE"/>
          </a:p>
        </p:txBody>
      </p:sp>
      <p:sp>
        <p:nvSpPr>
          <p:cNvPr id="20489" name="Fußzeilenplatzhalter 4"/>
          <p:cNvSpPr>
            <a:spLocks noGrp="1"/>
          </p:cNvSpPr>
          <p:nvPr>
            <p:ph type="ftr" sz="quarter" idx="3"/>
          </p:nvPr>
        </p:nvSpPr>
        <p:spPr bwMode="auto">
          <a:xfrm>
            <a:off x="1403350" y="6551613"/>
            <a:ext cx="5976938"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marL="0" marR="0" indent="0" algn="ctr" defTabSz="914400" rtl="0" eaLnBrk="1" fontAlgn="base" latinLnBrk="0" hangingPunct="1">
              <a:lnSpc>
                <a:spcPct val="100000"/>
              </a:lnSpc>
              <a:spcBef>
                <a:spcPct val="0"/>
              </a:spcBef>
              <a:spcAft>
                <a:spcPct val="0"/>
              </a:spcAft>
              <a:buClrTx/>
              <a:buSzTx/>
              <a:buFontTx/>
              <a:buNone/>
              <a:tabLst/>
              <a:defRPr sz="800">
                <a:solidFill>
                  <a:srgbClr val="898989"/>
                </a:solidFill>
                <a:ea typeface="Geneva" charset="-128"/>
                <a:cs typeface="Arial" charset="0"/>
              </a:defRPr>
            </a:lvl1pPr>
          </a:lstStyle>
          <a:p>
            <a:pPr>
              <a:defRPr/>
            </a:pPr>
            <a:r>
              <a:rPr lang="de-DE" dirty="0" smtClean="0"/>
              <a:t>Wahrnehmung und Akzeptanz für das Bioökonomiekonzept aus dem Forst- und Holzsektor</a:t>
            </a:r>
          </a:p>
        </p:txBody>
      </p:sp>
      <p:sp>
        <p:nvSpPr>
          <p:cNvPr id="20490" name="Foliennummernplatzhalter 5"/>
          <p:cNvSpPr>
            <a:spLocks noGrp="1"/>
          </p:cNvSpPr>
          <p:nvPr>
            <p:ph type="sldNum" sz="quarter" idx="4"/>
          </p:nvPr>
        </p:nvSpPr>
        <p:spPr bwMode="auto">
          <a:xfrm>
            <a:off x="7524750" y="6551613"/>
            <a:ext cx="420688"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ctr" anchorCtr="0" compatLnSpc="1">
            <a:prstTxWarp prst="textNoShape">
              <a:avLst/>
            </a:prstTxWarp>
          </a:bodyPr>
          <a:lstStyle>
            <a:lvl1pPr algn="r">
              <a:defRPr sz="800">
                <a:solidFill>
                  <a:srgbClr val="898989"/>
                </a:solidFill>
              </a:defRPr>
            </a:lvl1pPr>
          </a:lstStyle>
          <a:p>
            <a:pPr>
              <a:defRPr/>
            </a:pPr>
            <a:fld id="{2BAC380C-42ED-4E9A-A541-49FFCD106791}" type="slidenum">
              <a:rPr lang="de-DE" altLang="de-DE"/>
              <a:pPr>
                <a:defRPr/>
              </a:pPr>
              <a:t>‹Nr.›</a:t>
            </a:fld>
            <a:endParaRPr lang="de-DE" altLang="de-DE"/>
          </a:p>
        </p:txBody>
      </p:sp>
      <p:sp>
        <p:nvSpPr>
          <p:cNvPr id="1032" name="Titelplatzhalter 6"/>
          <p:cNvSpPr>
            <a:spLocks noGrp="1"/>
          </p:cNvSpPr>
          <p:nvPr>
            <p:ph type="title"/>
          </p:nvPr>
        </p:nvSpPr>
        <p:spPr bwMode="auto">
          <a:xfrm>
            <a:off x="468313" y="304800"/>
            <a:ext cx="70564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91440" bIns="0" numCol="1" anchor="t" anchorCtr="0" compatLnSpc="1">
            <a:prstTxWarp prst="textNoShape">
              <a:avLst/>
            </a:prstTxWarp>
          </a:bodyPr>
          <a:lstStyle/>
          <a:p>
            <a:pPr lvl="0"/>
            <a:r>
              <a:rPr lang="de-DE" altLang="de-DE" smtClean="0"/>
              <a:t>Mastertitelformat bearbeiten</a:t>
            </a:r>
          </a:p>
        </p:txBody>
      </p:sp>
    </p:spTree>
  </p:cSld>
  <p:clrMap bg1="lt1" tx1="dk1" bg2="lt2" tx2="dk2" accent1="accent1" accent2="accent2" accent3="accent3" accent4="accent4" accent5="accent5" accent6="accent6" hlink="hlink" folHlink="folHlink"/>
  <p:sldLayoutIdLst>
    <p:sldLayoutId id="2147483776" r:id="rId1"/>
    <p:sldLayoutId id="2147483772" r:id="rId2"/>
    <p:sldLayoutId id="2147483773" r:id="rId3"/>
    <p:sldLayoutId id="2147483774" r:id="rId4"/>
  </p:sldLayoutIdLst>
  <p:timing>
    <p:tnLst>
      <p:par>
        <p:cTn id="1" dur="indefinite" restart="never" nodeType="tmRoot"/>
      </p:par>
    </p:tnLst>
  </p:timing>
  <p:hf hdr="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Times New Roman" pitchFamily="18" charset="0"/>
        </a:defRPr>
      </a:lvl2pPr>
      <a:lvl3pPr algn="l" rtl="0" eaLnBrk="1" fontAlgn="base" hangingPunct="1">
        <a:spcBef>
          <a:spcPct val="0"/>
        </a:spcBef>
        <a:spcAft>
          <a:spcPct val="0"/>
        </a:spcAft>
        <a:defRPr sz="3600">
          <a:solidFill>
            <a:schemeClr val="bg1"/>
          </a:solidFill>
          <a:latin typeface="Times New Roman" pitchFamily="18" charset="0"/>
        </a:defRPr>
      </a:lvl3pPr>
      <a:lvl4pPr algn="l" rtl="0" eaLnBrk="1" fontAlgn="base" hangingPunct="1">
        <a:spcBef>
          <a:spcPct val="0"/>
        </a:spcBef>
        <a:spcAft>
          <a:spcPct val="0"/>
        </a:spcAft>
        <a:defRPr sz="3600">
          <a:solidFill>
            <a:schemeClr val="bg1"/>
          </a:solidFill>
          <a:latin typeface="Times New Roman" pitchFamily="18" charset="0"/>
        </a:defRPr>
      </a:lvl4pPr>
      <a:lvl5pPr algn="l" rtl="0" eaLnBrk="1" fontAlgn="base" hangingPunct="1">
        <a:spcBef>
          <a:spcPct val="0"/>
        </a:spcBef>
        <a:spcAft>
          <a:spcPct val="0"/>
        </a:spcAft>
        <a:defRPr sz="3600">
          <a:solidFill>
            <a:schemeClr val="bg1"/>
          </a:solidFill>
          <a:latin typeface="Times New Roman" pitchFamily="18" charset="0"/>
        </a:defRPr>
      </a:lvl5pPr>
      <a:lvl6pPr marL="457200" algn="l" rtl="0" eaLnBrk="1" fontAlgn="base" hangingPunct="1">
        <a:spcBef>
          <a:spcPct val="0"/>
        </a:spcBef>
        <a:spcAft>
          <a:spcPct val="0"/>
        </a:spcAft>
        <a:defRPr sz="3600">
          <a:solidFill>
            <a:schemeClr val="bg1"/>
          </a:solidFill>
          <a:latin typeface="Times New Roman" pitchFamily="18" charset="0"/>
        </a:defRPr>
      </a:lvl6pPr>
      <a:lvl7pPr marL="914400" algn="l" rtl="0" eaLnBrk="1" fontAlgn="base" hangingPunct="1">
        <a:spcBef>
          <a:spcPct val="0"/>
        </a:spcBef>
        <a:spcAft>
          <a:spcPct val="0"/>
        </a:spcAft>
        <a:defRPr sz="3600">
          <a:solidFill>
            <a:schemeClr val="bg1"/>
          </a:solidFill>
          <a:latin typeface="Times New Roman" pitchFamily="18" charset="0"/>
        </a:defRPr>
      </a:lvl7pPr>
      <a:lvl8pPr marL="1371600" algn="l" rtl="0" eaLnBrk="1" fontAlgn="base" hangingPunct="1">
        <a:spcBef>
          <a:spcPct val="0"/>
        </a:spcBef>
        <a:spcAft>
          <a:spcPct val="0"/>
        </a:spcAft>
        <a:defRPr sz="3600">
          <a:solidFill>
            <a:schemeClr val="bg1"/>
          </a:solidFill>
          <a:latin typeface="Times New Roman" pitchFamily="18" charset="0"/>
        </a:defRPr>
      </a:lvl8pPr>
      <a:lvl9pPr marL="1828800" algn="l" rtl="0" eaLnBrk="1" fontAlgn="base" hangingPunct="1">
        <a:spcBef>
          <a:spcPct val="0"/>
        </a:spcBef>
        <a:spcAft>
          <a:spcPct val="0"/>
        </a:spcAft>
        <a:defRPr sz="3600">
          <a:solidFill>
            <a:schemeClr val="bg1"/>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Font typeface="Wingdings" pitchFamily="2"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Grafik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78675" y="68263"/>
            <a:ext cx="1968500" cy="174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timing>
    <p:tnLst>
      <p:par>
        <p:cTn id="1" dur="indefinite" restart="never" nodeType="tmRoot"/>
      </p:par>
    </p:tnLst>
  </p:timing>
  <p:hf hdr="0"/>
  <p:txStyles>
    <p:titleStyle>
      <a:lvl1pPr algn="l" rtl="0" eaLnBrk="0" fontAlgn="base" hangingPunct="0">
        <a:spcBef>
          <a:spcPct val="0"/>
        </a:spcBef>
        <a:spcAft>
          <a:spcPct val="0"/>
        </a:spcAft>
        <a:defRPr sz="3600">
          <a:solidFill>
            <a:schemeClr val="bg1"/>
          </a:solidFill>
          <a:latin typeface="+mj-lt"/>
          <a:ea typeface="+mj-ea"/>
          <a:cs typeface="+mj-cs"/>
        </a:defRPr>
      </a:lvl1pPr>
      <a:lvl2pPr algn="l" rtl="0" eaLnBrk="0" fontAlgn="base" hangingPunct="0">
        <a:spcBef>
          <a:spcPct val="0"/>
        </a:spcBef>
        <a:spcAft>
          <a:spcPct val="0"/>
        </a:spcAft>
        <a:defRPr sz="3600">
          <a:solidFill>
            <a:schemeClr val="bg1"/>
          </a:solidFill>
          <a:latin typeface="Times New Roman" pitchFamily="18" charset="0"/>
        </a:defRPr>
      </a:lvl2pPr>
      <a:lvl3pPr algn="l" rtl="0" eaLnBrk="0" fontAlgn="base" hangingPunct="0">
        <a:spcBef>
          <a:spcPct val="0"/>
        </a:spcBef>
        <a:spcAft>
          <a:spcPct val="0"/>
        </a:spcAft>
        <a:defRPr sz="3600">
          <a:solidFill>
            <a:schemeClr val="bg1"/>
          </a:solidFill>
          <a:latin typeface="Times New Roman" pitchFamily="18" charset="0"/>
        </a:defRPr>
      </a:lvl3pPr>
      <a:lvl4pPr algn="l" rtl="0" eaLnBrk="0" fontAlgn="base" hangingPunct="0">
        <a:spcBef>
          <a:spcPct val="0"/>
        </a:spcBef>
        <a:spcAft>
          <a:spcPct val="0"/>
        </a:spcAft>
        <a:defRPr sz="3600">
          <a:solidFill>
            <a:schemeClr val="bg1"/>
          </a:solidFill>
          <a:latin typeface="Times New Roman" pitchFamily="18" charset="0"/>
        </a:defRPr>
      </a:lvl4pPr>
      <a:lvl5pPr algn="l" rtl="0" eaLnBrk="0" fontAlgn="base" hangingPunct="0">
        <a:spcBef>
          <a:spcPct val="0"/>
        </a:spcBef>
        <a:spcAft>
          <a:spcPct val="0"/>
        </a:spcAft>
        <a:defRPr sz="3600">
          <a:solidFill>
            <a:schemeClr val="bg1"/>
          </a:solidFill>
          <a:latin typeface="Times New Roman" pitchFamily="18" charset="0"/>
        </a:defRPr>
      </a:lvl5pPr>
      <a:lvl6pPr marL="457200" algn="l" rtl="0" fontAlgn="base">
        <a:spcBef>
          <a:spcPct val="0"/>
        </a:spcBef>
        <a:spcAft>
          <a:spcPct val="0"/>
        </a:spcAft>
        <a:defRPr sz="3600">
          <a:solidFill>
            <a:schemeClr val="bg1"/>
          </a:solidFill>
          <a:latin typeface="Times New Roman" pitchFamily="18" charset="0"/>
        </a:defRPr>
      </a:lvl6pPr>
      <a:lvl7pPr marL="914400" algn="l" rtl="0" fontAlgn="base">
        <a:spcBef>
          <a:spcPct val="0"/>
        </a:spcBef>
        <a:spcAft>
          <a:spcPct val="0"/>
        </a:spcAft>
        <a:defRPr sz="3600">
          <a:solidFill>
            <a:schemeClr val="bg1"/>
          </a:solidFill>
          <a:latin typeface="Times New Roman" pitchFamily="18" charset="0"/>
        </a:defRPr>
      </a:lvl7pPr>
      <a:lvl8pPr marL="1371600" algn="l" rtl="0" fontAlgn="base">
        <a:spcBef>
          <a:spcPct val="0"/>
        </a:spcBef>
        <a:spcAft>
          <a:spcPct val="0"/>
        </a:spcAft>
        <a:defRPr sz="3600">
          <a:solidFill>
            <a:schemeClr val="bg1"/>
          </a:solidFill>
          <a:latin typeface="Times New Roman" pitchFamily="18" charset="0"/>
        </a:defRPr>
      </a:lvl8pPr>
      <a:lvl9pPr marL="1828800" algn="l" rtl="0" fontAlgn="base">
        <a:spcBef>
          <a:spcPct val="0"/>
        </a:spcBef>
        <a:spcAft>
          <a:spcPct val="0"/>
        </a:spcAft>
        <a:defRPr sz="3600">
          <a:solidFill>
            <a:schemeClr val="bg1"/>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lr>
          <a:schemeClr val="accent1"/>
        </a:buClr>
        <a:buChar char="•"/>
        <a:defRPr sz="22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ufz.de/export/data/global/112004_DP_06_2016_Juerges.pdf" TargetMode="External"/><Relationship Id="rId2" Type="http://schemas.openxmlformats.org/officeDocument/2006/relationships/hyperlink" Target="http://www.ufz.de/export/data/global/116772_DP_02_2016_Gaweletal.pdf" TargetMode="External"/><Relationship Id="rId1" Type="http://schemas.openxmlformats.org/officeDocument/2006/relationships/slideLayout" Target="../slideLayouts/slideLayout2.xml"/><Relationship Id="rId4" Type="http://schemas.openxmlformats.org/officeDocument/2006/relationships/hyperlink" Target="http://www.ioew.net/downloads/downloaddateien/Waldzukuenfte_Akteurslandkarte.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p:txBody>
          <a:bodyPr/>
          <a:lstStyle/>
          <a:p>
            <a:pPr algn="ctr"/>
            <a:r>
              <a:rPr lang="de-DE" altLang="de-DE" sz="3200" b="1" dirty="0" smtClean="0"/>
              <a:t/>
            </a:r>
            <a:br>
              <a:rPr lang="de-DE" altLang="de-DE" sz="3200" b="1" dirty="0" smtClean="0"/>
            </a:br>
            <a:r>
              <a:rPr lang="de-DE" altLang="de-DE" sz="3200" b="1" dirty="0" smtClean="0"/>
              <a:t>Die Bedeutung der Bioökonomie für den Forst- und Holzsektor</a:t>
            </a:r>
          </a:p>
        </p:txBody>
      </p:sp>
      <p:sp>
        <p:nvSpPr>
          <p:cNvPr id="4099" name="Rectangle 3"/>
          <p:cNvSpPr>
            <a:spLocks noGrp="1"/>
          </p:cNvSpPr>
          <p:nvPr>
            <p:ph type="subTitle" idx="1"/>
          </p:nvPr>
        </p:nvSpPr>
        <p:spPr/>
        <p:txBody>
          <a:bodyPr/>
          <a:lstStyle/>
          <a:p>
            <a:endParaRPr lang="de-DE" altLang="de-DE" sz="2400" dirty="0" smtClean="0"/>
          </a:p>
          <a:p>
            <a:endParaRPr lang="de-DE" altLang="de-DE" sz="2400" dirty="0" smtClean="0"/>
          </a:p>
          <a:p>
            <a:r>
              <a:rPr lang="de-DE" altLang="de-DE" sz="2400" dirty="0" smtClean="0"/>
              <a:t>Wahrnehmung </a:t>
            </a:r>
            <a:r>
              <a:rPr lang="de-DE" altLang="de-DE" sz="2400" dirty="0"/>
              <a:t>und Akzeptanz für das </a:t>
            </a:r>
            <a:r>
              <a:rPr lang="de-DE" altLang="de-DE" sz="2400" dirty="0" smtClean="0"/>
              <a:t>Bioökonomie  Konzept</a:t>
            </a:r>
          </a:p>
        </p:txBody>
      </p:sp>
      <p:sp>
        <p:nvSpPr>
          <p:cNvPr id="4" name="Rectangle 3"/>
          <p:cNvSpPr txBox="1">
            <a:spLocks/>
          </p:cNvSpPr>
          <p:nvPr/>
        </p:nvSpPr>
        <p:spPr bwMode="auto">
          <a:xfrm>
            <a:off x="466725" y="5157788"/>
            <a:ext cx="70580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0" indent="0" algn="l" rtl="0" eaLnBrk="1" fontAlgn="base" hangingPunct="1">
              <a:spcBef>
                <a:spcPct val="20000"/>
              </a:spcBef>
              <a:spcAft>
                <a:spcPct val="0"/>
              </a:spcAft>
              <a:buClr>
                <a:schemeClr val="accent1"/>
              </a:buClr>
              <a:buFont typeface="Wingdings" pitchFamily="2" charset="2"/>
              <a:buNone/>
              <a:defRPr sz="28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a:lnSpc>
                <a:spcPts val="2100"/>
              </a:lnSpc>
              <a:defRPr/>
            </a:pPr>
            <a:r>
              <a:rPr lang="de-DE" altLang="de-DE" sz="1800" kern="0" dirty="0" smtClean="0">
                <a:solidFill>
                  <a:schemeClr val="tx1"/>
                </a:solidFill>
              </a:rPr>
              <a:t>06. April 2017	</a:t>
            </a:r>
          </a:p>
          <a:p>
            <a:pPr>
              <a:lnSpc>
                <a:spcPts val="2100"/>
              </a:lnSpc>
              <a:spcAft>
                <a:spcPts val="1200"/>
              </a:spcAft>
              <a:defRPr/>
            </a:pPr>
            <a:r>
              <a:rPr lang="de-DE" altLang="de-DE" sz="1800" kern="0" dirty="0" smtClean="0">
                <a:solidFill>
                  <a:schemeClr val="tx1"/>
                </a:solidFill>
              </a:rPr>
              <a:t>49. Forstpolitikertreffen in </a:t>
            </a:r>
            <a:r>
              <a:rPr lang="de-DE" altLang="de-DE" sz="1800" kern="0" dirty="0" err="1" smtClean="0">
                <a:solidFill>
                  <a:schemeClr val="tx1"/>
                </a:solidFill>
              </a:rPr>
              <a:t>Stupava</a:t>
            </a:r>
            <a:endParaRPr lang="de-DE" altLang="de-DE" sz="1800" kern="0" dirty="0" smtClean="0">
              <a:solidFill>
                <a:schemeClr val="tx1"/>
              </a:solidFill>
            </a:endParaRPr>
          </a:p>
          <a:p>
            <a:pPr>
              <a:lnSpc>
                <a:spcPts val="2100"/>
              </a:lnSpc>
              <a:defRPr/>
            </a:pPr>
            <a:r>
              <a:rPr lang="de-DE" altLang="de-DE" sz="1800" kern="0" dirty="0" smtClean="0">
                <a:solidFill>
                  <a:schemeClr val="tx1"/>
                </a:solidFill>
              </a:rPr>
              <a:t>Michael Stein</a:t>
            </a:r>
          </a:p>
          <a:p>
            <a:pPr>
              <a:lnSpc>
                <a:spcPts val="2100"/>
              </a:lnSpc>
              <a:defRPr/>
            </a:pPr>
            <a:r>
              <a:rPr lang="de-DE" altLang="de-DE" sz="1800" kern="0" dirty="0" smtClean="0">
                <a:solidFill>
                  <a:schemeClr val="tx1"/>
                </a:solidFill>
              </a:rPr>
              <a:t>Professur für Forst- und Umweltpolitik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Methodik</a:t>
            </a:r>
            <a:endParaRPr lang="de-DE" dirty="0"/>
          </a:p>
        </p:txBody>
      </p:sp>
      <p:sp>
        <p:nvSpPr>
          <p:cNvPr id="3" name="Inhaltsplatzhalter 2"/>
          <p:cNvSpPr>
            <a:spLocks noGrp="1"/>
          </p:cNvSpPr>
          <p:nvPr>
            <p:ph idx="1"/>
          </p:nvPr>
        </p:nvSpPr>
        <p:spPr/>
        <p:txBody>
          <a:bodyPr/>
          <a:lstStyle/>
          <a:p>
            <a:r>
              <a:rPr lang="de-DE" dirty="0" smtClean="0"/>
              <a:t>Purposive Sampling Ansatz wurden nach drei Kriterien potentielle Ansprechpartner ausgewählt</a:t>
            </a:r>
          </a:p>
          <a:p>
            <a:r>
              <a:rPr lang="de-DE" dirty="0" smtClean="0"/>
              <a:t>Kategorisierung der Akteure in:</a:t>
            </a:r>
          </a:p>
          <a:p>
            <a:pPr lvl="1"/>
            <a:r>
              <a:rPr lang="de-DE" dirty="0" smtClean="0"/>
              <a:t>Forstwirtschaft</a:t>
            </a:r>
          </a:p>
          <a:p>
            <a:pPr lvl="1"/>
            <a:r>
              <a:rPr lang="de-DE" dirty="0" smtClean="0"/>
              <a:t>Holzwirtschaft</a:t>
            </a:r>
          </a:p>
          <a:p>
            <a:pPr lvl="1"/>
            <a:r>
              <a:rPr lang="de-DE" dirty="0" smtClean="0"/>
              <a:t>Forschung</a:t>
            </a:r>
          </a:p>
          <a:p>
            <a:pPr lvl="1"/>
            <a:r>
              <a:rPr lang="de-DE" dirty="0" smtClean="0"/>
              <a:t>NGO</a:t>
            </a:r>
          </a:p>
          <a:p>
            <a:r>
              <a:rPr lang="de-DE" dirty="0" smtClean="0"/>
              <a:t>Insgesamt 17 Ansprechpartner auf der Führungsebene mit semi-strukturierten Leitfragen Interviews befragt</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r>
              <a:rPr lang="de-DE" altLang="de-DE" dirty="0">
                <a:ea typeface="Geneva" pitchFamily="50" charset="-128"/>
              </a:rPr>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10</a:t>
            </a:fld>
            <a:endParaRPr lang="de-DE" altLang="de-DE"/>
          </a:p>
        </p:txBody>
      </p:sp>
    </p:spTree>
    <p:extLst>
      <p:ext uri="{BB962C8B-B14F-4D97-AF65-F5344CB8AC3E}">
        <p14:creationId xmlns:p14="http://schemas.microsoft.com/office/powerpoint/2010/main" val="1282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Befragte Institutionen</a:t>
            </a:r>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1459564042"/>
              </p:ext>
            </p:extLst>
          </p:nvPr>
        </p:nvGraphicFramePr>
        <p:xfrm>
          <a:off x="240582" y="1556792"/>
          <a:ext cx="7704856" cy="4768790"/>
        </p:xfrm>
        <a:graphic>
          <a:graphicData uri="http://schemas.openxmlformats.org/drawingml/2006/table">
            <a:tbl>
              <a:tblPr firstRow="1" firstCol="1" bandRow="1">
                <a:tableStyleId>{8A107856-5554-42FB-B03E-39F5DBC370BA}</a:tableStyleId>
              </a:tblPr>
              <a:tblGrid>
                <a:gridCol w="5616624"/>
                <a:gridCol w="2088232"/>
              </a:tblGrid>
              <a:tr h="483175">
                <a:tc>
                  <a:txBody>
                    <a:bodyPr/>
                    <a:lstStyle/>
                    <a:p>
                      <a:pPr>
                        <a:spcAft>
                          <a:spcPts val="300"/>
                        </a:spcAft>
                      </a:pPr>
                      <a:r>
                        <a:rPr lang="de-DE" sz="2000">
                          <a:effectLst/>
                        </a:rPr>
                        <a:t>Institution</a:t>
                      </a:r>
                      <a:endParaRPr lang="de-DE" sz="2000">
                        <a:effectLst/>
                        <a:latin typeface="Arial"/>
                        <a:ea typeface="Calibri"/>
                        <a:cs typeface="Times New Roman"/>
                      </a:endParaRPr>
                    </a:p>
                  </a:txBody>
                  <a:tcPr marL="68580" marR="68580" marT="0" marB="0" anchor="ctr"/>
                </a:tc>
                <a:tc>
                  <a:txBody>
                    <a:bodyPr/>
                    <a:lstStyle/>
                    <a:p>
                      <a:pPr>
                        <a:spcAft>
                          <a:spcPts val="300"/>
                        </a:spcAft>
                      </a:pPr>
                      <a:r>
                        <a:rPr lang="de-DE" sz="2000" dirty="0">
                          <a:effectLst/>
                        </a:rPr>
                        <a:t>Kategorie</a:t>
                      </a:r>
                      <a:endParaRPr lang="de-DE" sz="2000" dirty="0">
                        <a:effectLst/>
                        <a:latin typeface="Arial"/>
                        <a:ea typeface="Calibri"/>
                        <a:cs typeface="Times New Roman"/>
                      </a:endParaRPr>
                    </a:p>
                  </a:txBody>
                  <a:tcPr marL="68580" marR="68580" marT="0" marB="0" anchor="ctr"/>
                </a:tc>
              </a:tr>
              <a:tr h="252095">
                <a:tc>
                  <a:txBody>
                    <a:bodyPr/>
                    <a:lstStyle/>
                    <a:p>
                      <a:pPr>
                        <a:spcAft>
                          <a:spcPts val="300"/>
                        </a:spcAft>
                      </a:pPr>
                      <a:r>
                        <a:rPr lang="de-DE" sz="1400" dirty="0">
                          <a:effectLst/>
                        </a:rPr>
                        <a:t>Universität Freiburg</a:t>
                      </a:r>
                      <a:endParaRPr lang="de-DE" sz="1400" dirty="0">
                        <a:effectLst/>
                        <a:latin typeface="Arial"/>
                        <a:ea typeface="Calibri"/>
                        <a:cs typeface="Times New Roman"/>
                      </a:endParaRPr>
                    </a:p>
                  </a:txBody>
                  <a:tcPr marL="68580" marR="68580" marT="0" marB="0" anchor="ctr"/>
                </a:tc>
                <a:tc>
                  <a:txBody>
                    <a:bodyPr/>
                    <a:lstStyle/>
                    <a:p>
                      <a:pPr>
                        <a:spcAft>
                          <a:spcPts val="300"/>
                        </a:spcAft>
                      </a:pPr>
                      <a:r>
                        <a:rPr lang="de-DE" sz="1400">
                          <a:effectLst/>
                        </a:rPr>
                        <a:t>Forschung</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dirty="0" err="1">
                          <a:effectLst/>
                        </a:rPr>
                        <a:t>Forest</a:t>
                      </a:r>
                      <a:r>
                        <a:rPr lang="de-DE" sz="1400" dirty="0">
                          <a:effectLst/>
                        </a:rPr>
                        <a:t> Technology Plattform (FTP)</a:t>
                      </a:r>
                      <a:endParaRPr lang="de-DE" sz="1400" dirty="0">
                        <a:effectLst/>
                        <a:latin typeface="Arial"/>
                        <a:ea typeface="Calibri"/>
                        <a:cs typeface="Times New Roman"/>
                      </a:endParaRPr>
                    </a:p>
                  </a:txBody>
                  <a:tcPr marL="68580" marR="68580" marT="0" marB="0" anchor="ctr"/>
                </a:tc>
                <a:tc>
                  <a:txBody>
                    <a:bodyPr/>
                    <a:lstStyle/>
                    <a:p>
                      <a:pPr>
                        <a:spcAft>
                          <a:spcPts val="300"/>
                        </a:spcAft>
                      </a:pPr>
                      <a:r>
                        <a:rPr lang="de-DE" sz="1400">
                          <a:effectLst/>
                        </a:rPr>
                        <a:t>Forschung</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Uni Hamburg</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Forschung</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Bioökonomierat Deutschland</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Forschung/Politik</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Thünen Institut</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Forschung</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Deutscher Forstwirtschaftsrat (DFWR)</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Forstwirtschaft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Arbeitsgemeinschaft Deutscher Waldbesitzerverbände (AGDW)</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Forstwirtschaft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Bayerische Staatsforsten (BaySF)</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Forstwirtschaft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Deutscher Energieholz und Pellet-Verband (DEPV)</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Holzwirtschaft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Deutscher Holzwirtschaftsrat (DHWR)</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Holzwirtschaft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Verband der Papierfabrikanten (VDP)</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Holzwirtschaft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en-US" sz="1400">
                          <a:effectLst/>
                        </a:rPr>
                        <a:t>Unique forestry and land use GmbH</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Holzwirtschaft</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PEFC Deutschland</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NGO</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FSC Deutschland</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NGO</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Deutscher Forstverein</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NGO</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NABU</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a:effectLst/>
                        </a:rPr>
                        <a:t>NGO</a:t>
                      </a:r>
                      <a:endParaRPr lang="de-DE" sz="1400">
                        <a:effectLst/>
                        <a:latin typeface="Arial"/>
                        <a:ea typeface="Calibri"/>
                        <a:cs typeface="Times New Roman"/>
                      </a:endParaRPr>
                    </a:p>
                  </a:txBody>
                  <a:tcPr marL="68580" marR="68580" marT="0" marB="0" anchor="ctr"/>
                </a:tc>
              </a:tr>
              <a:tr h="252095">
                <a:tc>
                  <a:txBody>
                    <a:bodyPr/>
                    <a:lstStyle/>
                    <a:p>
                      <a:pPr>
                        <a:spcAft>
                          <a:spcPts val="300"/>
                        </a:spcAft>
                      </a:pPr>
                      <a:r>
                        <a:rPr lang="de-DE" sz="1400">
                          <a:effectLst/>
                        </a:rPr>
                        <a:t>Schutzgemeinschaft Deutscher Wald (SDW)</a:t>
                      </a:r>
                      <a:endParaRPr lang="de-DE" sz="1400">
                        <a:effectLst/>
                        <a:latin typeface="Arial"/>
                        <a:ea typeface="Calibri"/>
                        <a:cs typeface="Times New Roman"/>
                      </a:endParaRPr>
                    </a:p>
                  </a:txBody>
                  <a:tcPr marL="68580" marR="68580" marT="0" marB="0" anchor="ctr"/>
                </a:tc>
                <a:tc>
                  <a:txBody>
                    <a:bodyPr/>
                    <a:lstStyle/>
                    <a:p>
                      <a:pPr>
                        <a:spcAft>
                          <a:spcPts val="300"/>
                        </a:spcAft>
                      </a:pPr>
                      <a:r>
                        <a:rPr lang="de-DE" sz="1400" dirty="0">
                          <a:effectLst/>
                        </a:rPr>
                        <a:t>NGO</a:t>
                      </a:r>
                      <a:endParaRPr lang="de-DE" sz="1400" dirty="0">
                        <a:effectLst/>
                        <a:latin typeface="Arial"/>
                        <a:ea typeface="Calibri"/>
                        <a:cs typeface="Times New Roman"/>
                      </a:endParaRPr>
                    </a:p>
                  </a:txBody>
                  <a:tcPr marL="68580" marR="68580" marT="0" marB="0" anchor="ctr"/>
                </a:tc>
              </a:tr>
            </a:tbl>
          </a:graphicData>
        </a:graphic>
      </p:graphicFrame>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11</a:t>
            </a:fld>
            <a:endParaRPr lang="de-DE" altLang="de-DE"/>
          </a:p>
        </p:txBody>
      </p:sp>
    </p:spTree>
    <p:extLst>
      <p:ext uri="{BB962C8B-B14F-4D97-AF65-F5344CB8AC3E}">
        <p14:creationId xmlns:p14="http://schemas.microsoft.com/office/powerpoint/2010/main" val="3720176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Auswertung</a:t>
            </a:r>
            <a:endParaRPr lang="de-DE" dirty="0"/>
          </a:p>
        </p:txBody>
      </p:sp>
      <p:sp>
        <p:nvSpPr>
          <p:cNvPr id="3" name="Inhaltsplatzhalter 2"/>
          <p:cNvSpPr>
            <a:spLocks noGrp="1"/>
          </p:cNvSpPr>
          <p:nvPr>
            <p:ph idx="1"/>
          </p:nvPr>
        </p:nvSpPr>
        <p:spPr/>
        <p:txBody>
          <a:bodyPr/>
          <a:lstStyle/>
          <a:p>
            <a:r>
              <a:rPr lang="de-DE" dirty="0" smtClean="0"/>
              <a:t>Qualitative </a:t>
            </a:r>
            <a:r>
              <a:rPr lang="de-DE" dirty="0" smtClean="0"/>
              <a:t>Inhaltsanalyse nach </a:t>
            </a:r>
            <a:r>
              <a:rPr lang="de-DE" dirty="0" err="1" smtClean="0"/>
              <a:t>Mayring</a:t>
            </a:r>
            <a:endParaRPr lang="de-DE" dirty="0" smtClean="0"/>
          </a:p>
          <a:p>
            <a:endParaRPr lang="de-DE" dirty="0" smtClean="0"/>
          </a:p>
          <a:p>
            <a:r>
              <a:rPr lang="de-DE" dirty="0" smtClean="0"/>
              <a:t>Zusammenfassung des Materials durch Kategorienbildung</a:t>
            </a:r>
          </a:p>
          <a:p>
            <a:endParaRPr lang="de-DE" dirty="0" smtClean="0"/>
          </a:p>
          <a:p>
            <a:r>
              <a:rPr lang="de-DE" dirty="0" smtClean="0"/>
              <a:t>Identifikation von Aspekten und Themen differenziert nach den drei Akzeptanzdimensionen</a:t>
            </a:r>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r>
              <a:rPr lang="de-DE" altLang="de-DE" dirty="0">
                <a:ea typeface="Geneva" pitchFamily="50" charset="-128"/>
              </a:rPr>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12</a:t>
            </a:fld>
            <a:endParaRPr lang="de-DE" altLang="de-DE"/>
          </a:p>
        </p:txBody>
      </p:sp>
    </p:spTree>
    <p:extLst>
      <p:ext uri="{BB962C8B-B14F-4D97-AF65-F5344CB8AC3E}">
        <p14:creationId xmlns:p14="http://schemas.microsoft.com/office/powerpoint/2010/main" val="3895165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tertitel 7"/>
          <p:cNvSpPr>
            <a:spLocks noGrp="1"/>
          </p:cNvSpPr>
          <p:nvPr>
            <p:ph type="subTitle" idx="1"/>
          </p:nvPr>
        </p:nvSpPr>
        <p:spPr/>
        <p:txBody>
          <a:bodyPr/>
          <a:lstStyle/>
          <a:p>
            <a:endParaRPr lang="de-DE"/>
          </a:p>
        </p:txBody>
      </p:sp>
      <p:sp>
        <p:nvSpPr>
          <p:cNvPr id="7" name="Titel 6"/>
          <p:cNvSpPr>
            <a:spLocks noGrp="1"/>
          </p:cNvSpPr>
          <p:nvPr>
            <p:ph type="ctrTitle"/>
          </p:nvPr>
        </p:nvSpPr>
        <p:spPr/>
        <p:txBody>
          <a:bodyPr/>
          <a:lstStyle/>
          <a:p>
            <a:r>
              <a:rPr lang="de-DE" dirty="0" smtClean="0"/>
              <a:t/>
            </a:r>
            <a:br>
              <a:rPr lang="de-DE" dirty="0" smtClean="0"/>
            </a:br>
            <a:r>
              <a:rPr lang="de-DE" dirty="0"/>
              <a:t/>
            </a:r>
            <a:br>
              <a:rPr lang="de-DE" dirty="0"/>
            </a:br>
            <a:r>
              <a:rPr lang="de-DE" dirty="0" smtClean="0"/>
              <a:t>Ergebnisse</a:t>
            </a:r>
            <a:endParaRPr lang="de-DE" dirty="0"/>
          </a:p>
        </p:txBody>
      </p:sp>
      <p:sp>
        <p:nvSpPr>
          <p:cNvPr id="4" name="Datumsplatzhalter 3"/>
          <p:cNvSpPr>
            <a:spLocks noGrp="1"/>
          </p:cNvSpPr>
          <p:nvPr>
            <p:ph type="dt" sz="half" idx="4294967295"/>
          </p:nvPr>
        </p:nvSpPr>
        <p:spPr>
          <a:xfrm>
            <a:off x="0" y="6551613"/>
            <a:ext cx="790575" cy="234950"/>
          </a:xfrm>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4294967295"/>
          </p:nvPr>
        </p:nvSpPr>
        <p:spPr>
          <a:xfrm>
            <a:off x="0" y="6551613"/>
            <a:ext cx="5976938" cy="234950"/>
          </a:xfrm>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4294967295"/>
          </p:nvPr>
        </p:nvSpPr>
        <p:spPr>
          <a:xfrm>
            <a:off x="8723313" y="6551613"/>
            <a:ext cx="420687" cy="234950"/>
          </a:xfrm>
        </p:spPr>
        <p:txBody>
          <a:bodyPr/>
          <a:lstStyle/>
          <a:p>
            <a:pPr>
              <a:defRPr/>
            </a:pPr>
            <a:fld id="{44DE62FF-E6B3-4C54-A7B2-6D3475C6A437}" type="slidenum">
              <a:rPr lang="de-DE" altLang="de-DE" smtClean="0"/>
              <a:pPr>
                <a:defRPr/>
              </a:pPr>
              <a:t>13</a:t>
            </a:fld>
            <a:endParaRPr lang="de-DE" altLang="de-DE"/>
          </a:p>
        </p:txBody>
      </p:sp>
    </p:spTree>
    <p:extLst>
      <p:ext uri="{BB962C8B-B14F-4D97-AF65-F5344CB8AC3E}">
        <p14:creationId xmlns:p14="http://schemas.microsoft.com/office/powerpoint/2010/main" val="2832266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Wahrnehmung</a:t>
            </a:r>
            <a:endParaRPr lang="de-DE" dirty="0"/>
          </a:p>
        </p:txBody>
      </p:sp>
      <p:sp>
        <p:nvSpPr>
          <p:cNvPr id="3" name="Inhaltsplatzhalter 2"/>
          <p:cNvSpPr>
            <a:spLocks noGrp="1"/>
          </p:cNvSpPr>
          <p:nvPr>
            <p:ph idx="1"/>
          </p:nvPr>
        </p:nvSpPr>
        <p:spPr/>
        <p:txBody>
          <a:bodyPr/>
          <a:lstStyle/>
          <a:p>
            <a:r>
              <a:rPr lang="de-DE" dirty="0"/>
              <a:t>Bioökonomie ist schwierig einzugrenzen und offen definiert</a:t>
            </a:r>
          </a:p>
          <a:p>
            <a:endParaRPr lang="de-DE" dirty="0" smtClean="0"/>
          </a:p>
          <a:p>
            <a:r>
              <a:rPr lang="de-DE" dirty="0" smtClean="0"/>
              <a:t>Relativ einheitliches Verständnis von Bioökonomie bei den Akteuren: </a:t>
            </a:r>
          </a:p>
          <a:p>
            <a:pPr lvl="1"/>
            <a:r>
              <a:rPr lang="de-DE" dirty="0" smtClean="0"/>
              <a:t>Nachwachsende Rohstoffe ersetzen fossile Ressourcen</a:t>
            </a:r>
          </a:p>
          <a:p>
            <a:endParaRPr lang="de-DE" dirty="0" smtClean="0"/>
          </a:p>
          <a:p>
            <a:r>
              <a:rPr lang="de-DE" dirty="0" smtClean="0"/>
              <a:t>Der Forst- und Holzsektor ist eine Bioökonomie und von hoher Bedeutung für die Bioökonomie-entwicklung in Deutschland</a:t>
            </a:r>
          </a:p>
          <a:p>
            <a:endParaRPr lang="de-DE" dirty="0" smtClean="0"/>
          </a:p>
          <a:p>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a:t>Wahrnehmung und Akzeptanz für das Bioökonomiekonzept aus dem Forst- und </a:t>
            </a:r>
            <a:r>
              <a:rPr lang="de-DE" dirty="0" smtClean="0"/>
              <a:t>Holzsektor</a:t>
            </a:r>
            <a:endParaRPr lang="de-DE" dirty="0"/>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14</a:t>
            </a:fld>
            <a:endParaRPr lang="de-DE" altLang="de-DE"/>
          </a:p>
        </p:txBody>
      </p:sp>
    </p:spTree>
    <p:extLst>
      <p:ext uri="{BB962C8B-B14F-4D97-AF65-F5344CB8AC3E}">
        <p14:creationId xmlns:p14="http://schemas.microsoft.com/office/powerpoint/2010/main" val="1994441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Wahrnehmung</a:t>
            </a:r>
            <a:endParaRPr lang="de-DE" dirty="0"/>
          </a:p>
        </p:txBody>
      </p:sp>
      <p:sp>
        <p:nvSpPr>
          <p:cNvPr id="3" name="Inhaltsplatzhalter 2"/>
          <p:cNvSpPr>
            <a:spLocks noGrp="1"/>
          </p:cNvSpPr>
          <p:nvPr>
            <p:ph idx="1"/>
          </p:nvPr>
        </p:nvSpPr>
        <p:spPr/>
        <p:txBody>
          <a:bodyPr/>
          <a:lstStyle/>
          <a:p>
            <a:r>
              <a:rPr lang="de-DE" dirty="0" smtClean="0"/>
              <a:t>Generell wird thematisiert, </a:t>
            </a:r>
            <a:r>
              <a:rPr lang="de-DE" dirty="0"/>
              <a:t>dass die Bedeutung des Sektors </a:t>
            </a:r>
            <a:r>
              <a:rPr lang="de-DE" dirty="0" smtClean="0"/>
              <a:t>allgemein </a:t>
            </a:r>
            <a:r>
              <a:rPr lang="de-DE" dirty="0"/>
              <a:t>von der Gesellschaft und </a:t>
            </a:r>
            <a:r>
              <a:rPr lang="de-DE" dirty="0" smtClean="0"/>
              <a:t>von </a:t>
            </a:r>
            <a:r>
              <a:rPr lang="de-DE" dirty="0" err="1" smtClean="0"/>
              <a:t>polit</a:t>
            </a:r>
            <a:r>
              <a:rPr lang="de-DE" dirty="0"/>
              <a:t>. Entscheidungsträgern unterschätzt </a:t>
            </a:r>
            <a:r>
              <a:rPr lang="de-DE" dirty="0" smtClean="0"/>
              <a:t>wird</a:t>
            </a:r>
          </a:p>
          <a:p>
            <a:r>
              <a:rPr lang="de-DE" dirty="0" smtClean="0"/>
              <a:t>Bioökonomie wird teilweise auch als eine „</a:t>
            </a:r>
            <a:r>
              <a:rPr lang="de-DE" i="1" dirty="0" smtClean="0"/>
              <a:t>Hülse</a:t>
            </a:r>
            <a:r>
              <a:rPr lang="de-DE" dirty="0" smtClean="0"/>
              <a:t>“ bezeichnet in die erst noch „</a:t>
            </a:r>
            <a:r>
              <a:rPr lang="de-DE" i="1" dirty="0" smtClean="0"/>
              <a:t>Inhalt gesteckt</a:t>
            </a:r>
            <a:r>
              <a:rPr lang="de-DE" dirty="0" smtClean="0"/>
              <a:t>“ werden muss</a:t>
            </a:r>
          </a:p>
          <a:p>
            <a:r>
              <a:rPr lang="de-DE" dirty="0" smtClean="0"/>
              <a:t>Beteiligung und Berücksichtigung des Forst- und Holzsektors an der Bioökonomieentwicklung wird unterschiedlich wahrgenommen</a:t>
            </a:r>
          </a:p>
          <a:p>
            <a:r>
              <a:rPr lang="de-DE" dirty="0" smtClean="0"/>
              <a:t>Kaskadennutzung wird angesprochen. Es zeigt sich hier ein deutlicher Konflikt zwischen energetischen und stofflichen Holznutzern</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15</a:t>
            </a:fld>
            <a:endParaRPr lang="de-DE" altLang="de-DE"/>
          </a:p>
        </p:txBody>
      </p:sp>
    </p:spTree>
    <p:extLst>
      <p:ext uri="{BB962C8B-B14F-4D97-AF65-F5344CB8AC3E}">
        <p14:creationId xmlns:p14="http://schemas.microsoft.com/office/powerpoint/2010/main" val="1384942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Bewertung</a:t>
            </a:r>
            <a:endParaRPr lang="de-DE" dirty="0"/>
          </a:p>
        </p:txBody>
      </p:sp>
      <p:sp>
        <p:nvSpPr>
          <p:cNvPr id="3" name="Inhaltsplatzhalter 2"/>
          <p:cNvSpPr>
            <a:spLocks noGrp="1"/>
          </p:cNvSpPr>
          <p:nvPr>
            <p:ph idx="1"/>
          </p:nvPr>
        </p:nvSpPr>
        <p:spPr/>
        <p:txBody>
          <a:bodyPr/>
          <a:lstStyle/>
          <a:p>
            <a:r>
              <a:rPr lang="de-DE" dirty="0" smtClean="0"/>
              <a:t>Es kann grundsätzlich bei den genannten Chancen zwischen zwei Themen unterschieden werden:</a:t>
            </a:r>
          </a:p>
          <a:p>
            <a:endParaRPr lang="de-DE" dirty="0" smtClean="0"/>
          </a:p>
          <a:p>
            <a:pPr marL="1314450" lvl="2" indent="-514350">
              <a:buFont typeface="+mj-lt"/>
              <a:buAutoNum type="romanUcPeriod"/>
            </a:pPr>
            <a:r>
              <a:rPr lang="de-DE" dirty="0" smtClean="0"/>
              <a:t>Chance für den Forst- und Holzsektor durch neue Produkte und Absatzmärkte</a:t>
            </a:r>
          </a:p>
          <a:p>
            <a:pPr marL="1314450" lvl="2" indent="-514350">
              <a:buFont typeface="+mj-lt"/>
              <a:buAutoNum type="romanUcPeriod"/>
            </a:pPr>
            <a:r>
              <a:rPr lang="de-DE" dirty="0" smtClean="0"/>
              <a:t>strategische / rhetorische Chance</a:t>
            </a:r>
          </a:p>
          <a:p>
            <a:endParaRPr lang="de-DE" dirty="0" smtClean="0"/>
          </a:p>
          <a:p>
            <a:r>
              <a:rPr lang="de-DE" dirty="0" smtClean="0"/>
              <a:t>Bei Risiken werden vor allem Zielkonflikte zwischen mehr Nutzung und mehr Schutzbestrebungen angesprochen</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16</a:t>
            </a:fld>
            <a:endParaRPr lang="de-DE" altLang="de-DE"/>
          </a:p>
        </p:txBody>
      </p:sp>
    </p:spTree>
    <p:extLst>
      <p:ext uri="{BB962C8B-B14F-4D97-AF65-F5344CB8AC3E}">
        <p14:creationId xmlns:p14="http://schemas.microsoft.com/office/powerpoint/2010/main" val="38908766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Handlung</a:t>
            </a:r>
            <a:endParaRPr lang="de-DE" dirty="0"/>
          </a:p>
        </p:txBody>
      </p:sp>
      <p:sp>
        <p:nvSpPr>
          <p:cNvPr id="3" name="Inhaltsplatzhalter 2"/>
          <p:cNvSpPr>
            <a:spLocks noGrp="1"/>
          </p:cNvSpPr>
          <p:nvPr>
            <p:ph idx="1"/>
          </p:nvPr>
        </p:nvSpPr>
        <p:spPr/>
        <p:txBody>
          <a:bodyPr/>
          <a:lstStyle/>
          <a:p>
            <a:r>
              <a:rPr lang="de-DE" dirty="0" smtClean="0"/>
              <a:t>Alle befragten Akteure nutzen in den Interviews das Konzept der Bioökonomie um eigene lange bestehende Ziele zu rechtfertigen und Forderungen zu artikulieren</a:t>
            </a:r>
          </a:p>
          <a:p>
            <a:endParaRPr lang="de-DE" dirty="0" smtClean="0"/>
          </a:p>
          <a:p>
            <a:r>
              <a:rPr lang="de-DE" dirty="0" smtClean="0"/>
              <a:t>Akteure nutzen das </a:t>
            </a:r>
            <a:r>
              <a:rPr lang="de-DE" dirty="0" smtClean="0"/>
              <a:t>Konzept um gegenüber </a:t>
            </a:r>
            <a:r>
              <a:rPr lang="de-DE" dirty="0" err="1" smtClean="0"/>
              <a:t>polit</a:t>
            </a:r>
            <a:r>
              <a:rPr lang="de-DE" dirty="0" smtClean="0"/>
              <a:t>. Entscheidungsträgern ihre Forderungen zu begründen</a:t>
            </a:r>
          </a:p>
          <a:p>
            <a:endParaRPr lang="de-DE" dirty="0"/>
          </a:p>
          <a:p>
            <a:r>
              <a:rPr lang="de-DE" dirty="0" smtClean="0"/>
              <a:t>Es lässt sich aber zunächst eine abwartende Haltung beobachten welche Entwicklungen sich durchsetzen werden</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a:t>Wahrnehmung und Akzeptanz für das Bioökonomiekonzept aus dem Forst- und </a:t>
            </a:r>
            <a:r>
              <a:rPr lang="de-DE" dirty="0" smtClean="0"/>
              <a:t>Holzsektor</a:t>
            </a:r>
            <a:endParaRPr lang="de-DE" dirty="0"/>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17</a:t>
            </a:fld>
            <a:endParaRPr lang="de-DE" altLang="de-DE"/>
          </a:p>
        </p:txBody>
      </p:sp>
    </p:spTree>
    <p:extLst>
      <p:ext uri="{BB962C8B-B14F-4D97-AF65-F5344CB8AC3E}">
        <p14:creationId xmlns:p14="http://schemas.microsoft.com/office/powerpoint/2010/main" val="952888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tertitel 7"/>
          <p:cNvSpPr>
            <a:spLocks noGrp="1"/>
          </p:cNvSpPr>
          <p:nvPr>
            <p:ph type="subTitle" idx="1"/>
          </p:nvPr>
        </p:nvSpPr>
        <p:spPr/>
        <p:txBody>
          <a:bodyPr/>
          <a:lstStyle/>
          <a:p>
            <a:endParaRPr lang="de-DE"/>
          </a:p>
        </p:txBody>
      </p:sp>
      <p:sp>
        <p:nvSpPr>
          <p:cNvPr id="7" name="Titel 6"/>
          <p:cNvSpPr>
            <a:spLocks noGrp="1"/>
          </p:cNvSpPr>
          <p:nvPr>
            <p:ph type="ctrTitle"/>
          </p:nvPr>
        </p:nvSpPr>
        <p:spPr/>
        <p:txBody>
          <a:bodyPr/>
          <a:lstStyle/>
          <a:p>
            <a:r>
              <a:rPr lang="de-DE" dirty="0" smtClean="0"/>
              <a:t/>
            </a:r>
            <a:br>
              <a:rPr lang="de-DE" dirty="0" smtClean="0"/>
            </a:br>
            <a:r>
              <a:rPr lang="de-DE" dirty="0"/>
              <a:t/>
            </a:r>
            <a:br>
              <a:rPr lang="de-DE" dirty="0"/>
            </a:br>
            <a:r>
              <a:rPr lang="de-DE" dirty="0" smtClean="0"/>
              <a:t>Diskussion</a:t>
            </a:r>
            <a:endParaRPr lang="de-DE" dirty="0"/>
          </a:p>
        </p:txBody>
      </p:sp>
      <p:sp>
        <p:nvSpPr>
          <p:cNvPr id="4" name="Datumsplatzhalter 3"/>
          <p:cNvSpPr>
            <a:spLocks noGrp="1"/>
          </p:cNvSpPr>
          <p:nvPr>
            <p:ph type="dt" sz="half" idx="4294967295"/>
          </p:nvPr>
        </p:nvSpPr>
        <p:spPr>
          <a:xfrm>
            <a:off x="0" y="6551613"/>
            <a:ext cx="790575" cy="234950"/>
          </a:xfrm>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4294967295"/>
          </p:nvPr>
        </p:nvSpPr>
        <p:spPr>
          <a:xfrm>
            <a:off x="0" y="6551613"/>
            <a:ext cx="5976938" cy="234950"/>
          </a:xfrm>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4294967295"/>
          </p:nvPr>
        </p:nvSpPr>
        <p:spPr>
          <a:xfrm>
            <a:off x="8723313" y="6551613"/>
            <a:ext cx="420687" cy="234950"/>
          </a:xfrm>
        </p:spPr>
        <p:txBody>
          <a:bodyPr/>
          <a:lstStyle/>
          <a:p>
            <a:pPr>
              <a:defRPr/>
            </a:pPr>
            <a:fld id="{44DE62FF-E6B3-4C54-A7B2-6D3475C6A437}" type="slidenum">
              <a:rPr lang="de-DE" altLang="de-DE" smtClean="0"/>
              <a:pPr>
                <a:defRPr/>
              </a:pPr>
              <a:t>18</a:t>
            </a:fld>
            <a:endParaRPr lang="de-DE" altLang="de-DE"/>
          </a:p>
        </p:txBody>
      </p:sp>
    </p:spTree>
    <p:extLst>
      <p:ext uri="{BB962C8B-B14F-4D97-AF65-F5344CB8AC3E}">
        <p14:creationId xmlns:p14="http://schemas.microsoft.com/office/powerpoint/2010/main" val="7314242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Zusammenfassung / Diskussion</a:t>
            </a:r>
            <a:endParaRPr lang="de-DE" dirty="0"/>
          </a:p>
        </p:txBody>
      </p:sp>
      <p:sp>
        <p:nvSpPr>
          <p:cNvPr id="3" name="Inhaltsplatzhalter 2"/>
          <p:cNvSpPr>
            <a:spLocks noGrp="1"/>
          </p:cNvSpPr>
          <p:nvPr>
            <p:ph idx="1"/>
          </p:nvPr>
        </p:nvSpPr>
        <p:spPr/>
        <p:txBody>
          <a:bodyPr/>
          <a:lstStyle/>
          <a:p>
            <a:r>
              <a:rPr lang="de-DE" dirty="0" smtClean="0"/>
              <a:t>Das Thema Bioökonomie wird auf Führungsebene wichtiger Institutionen des Forst- und Holzsektors wahrgenommen</a:t>
            </a:r>
          </a:p>
          <a:p>
            <a:endParaRPr lang="de-DE" dirty="0" smtClean="0"/>
          </a:p>
          <a:p>
            <a:r>
              <a:rPr lang="de-DE" dirty="0" smtClean="0"/>
              <a:t>Alle befragten Akteure sehen in der Bioökonomie eine grundsätzlich positive Entwicklung</a:t>
            </a:r>
          </a:p>
          <a:p>
            <a:r>
              <a:rPr lang="de-DE" dirty="0" smtClean="0"/>
              <a:t>zunächst abwartende Haltung festgestellt werden</a:t>
            </a:r>
          </a:p>
          <a:p>
            <a:endParaRPr lang="de-DE" dirty="0" smtClean="0"/>
          </a:p>
          <a:p>
            <a:r>
              <a:rPr lang="de-DE" dirty="0" smtClean="0"/>
              <a:t>Keine klaren Unterschiede zwischen den Akteursgruppen erkennbar </a:t>
            </a:r>
          </a:p>
          <a:p>
            <a:r>
              <a:rPr lang="de-DE" dirty="0" smtClean="0"/>
              <a:t>Deutliche Unterschiede Bewertung Kaskadennutzung</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19</a:t>
            </a:fld>
            <a:endParaRPr lang="de-DE" altLang="de-DE"/>
          </a:p>
        </p:txBody>
      </p:sp>
    </p:spTree>
    <p:extLst>
      <p:ext uri="{BB962C8B-B14F-4D97-AF65-F5344CB8AC3E}">
        <p14:creationId xmlns:p14="http://schemas.microsoft.com/office/powerpoint/2010/main" val="1170431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umsplatzhalter 3"/>
          <p:cNvSpPr>
            <a:spLocks noGrp="1"/>
          </p:cNvSpPr>
          <p:nvPr>
            <p:ph type="dt" sz="quarter" idx="10"/>
          </p:nvPr>
        </p:nvSpPr>
        <p:spPr>
          <a:noFill/>
        </p:spPr>
        <p:txBody>
          <a:bodyPr/>
          <a:lstStyle>
            <a:lvl1pPr>
              <a:spcBef>
                <a:spcPct val="20000"/>
              </a:spcBef>
              <a:buClr>
                <a:schemeClr val="accent1"/>
              </a:buClr>
              <a:buFont typeface="Wingdings" pitchFamily="2" charset="2"/>
              <a:buChar char="§"/>
              <a:defRPr sz="2800">
                <a:solidFill>
                  <a:schemeClr val="tx1"/>
                </a:solidFill>
                <a:latin typeface="Arial" charset="0"/>
              </a:defRPr>
            </a:lvl1pPr>
            <a:lvl2pPr marL="742950" indent="-285750">
              <a:spcBef>
                <a:spcPct val="20000"/>
              </a:spcBef>
              <a:buChar char="-"/>
              <a:defRPr sz="2400">
                <a:solidFill>
                  <a:schemeClr val="tx1"/>
                </a:solidFill>
                <a:latin typeface="Arial" charset="0"/>
              </a:defRPr>
            </a:lvl2pPr>
            <a:lvl3pPr marL="1143000" indent="-228600">
              <a:spcBef>
                <a:spcPct val="20000"/>
              </a:spcBef>
              <a:buClr>
                <a:schemeClr val="accent1"/>
              </a:buClr>
              <a:buChar char="•"/>
              <a:defRPr sz="22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a:solidFill>
                  <a:schemeClr val="tx1"/>
                </a:solidFill>
                <a:latin typeface="Arial" charset="0"/>
              </a:defRPr>
            </a:lvl5pPr>
            <a:lvl6pPr marL="2514600" indent="-228600" fontAlgn="base">
              <a:spcBef>
                <a:spcPct val="20000"/>
              </a:spcBef>
              <a:spcAft>
                <a:spcPct val="0"/>
              </a:spcAft>
              <a:buChar char="-"/>
              <a:defRPr>
                <a:solidFill>
                  <a:schemeClr val="tx1"/>
                </a:solidFill>
                <a:latin typeface="Arial" charset="0"/>
              </a:defRPr>
            </a:lvl6pPr>
            <a:lvl7pPr marL="2971800" indent="-228600" fontAlgn="base">
              <a:spcBef>
                <a:spcPct val="20000"/>
              </a:spcBef>
              <a:spcAft>
                <a:spcPct val="0"/>
              </a:spcAft>
              <a:buChar char="-"/>
              <a:defRPr>
                <a:solidFill>
                  <a:schemeClr val="tx1"/>
                </a:solidFill>
                <a:latin typeface="Arial" charset="0"/>
              </a:defRPr>
            </a:lvl7pPr>
            <a:lvl8pPr marL="3429000" indent="-228600" fontAlgn="base">
              <a:spcBef>
                <a:spcPct val="20000"/>
              </a:spcBef>
              <a:spcAft>
                <a:spcPct val="0"/>
              </a:spcAft>
              <a:buChar char="-"/>
              <a:defRPr>
                <a:solidFill>
                  <a:schemeClr val="tx1"/>
                </a:solidFill>
                <a:latin typeface="Arial" charset="0"/>
              </a:defRPr>
            </a:lvl8pPr>
            <a:lvl9pPr marL="3886200" indent="-228600" fontAlgn="base">
              <a:spcBef>
                <a:spcPct val="20000"/>
              </a:spcBef>
              <a:spcAft>
                <a:spcPct val="0"/>
              </a:spcAft>
              <a:buChar char="-"/>
              <a:defRPr>
                <a:solidFill>
                  <a:schemeClr val="tx1"/>
                </a:solidFill>
                <a:latin typeface="Arial" charset="0"/>
              </a:defRPr>
            </a:lvl9pPr>
          </a:lstStyle>
          <a:p>
            <a:pPr>
              <a:spcBef>
                <a:spcPct val="0"/>
              </a:spcBef>
              <a:buClrTx/>
              <a:buFontTx/>
              <a:buNone/>
            </a:pPr>
            <a:r>
              <a:rPr lang="de-DE" altLang="de-DE" sz="800" dirty="0" smtClean="0">
                <a:solidFill>
                  <a:srgbClr val="898989"/>
                </a:solidFill>
              </a:rPr>
              <a:t>06. April 2017</a:t>
            </a:r>
          </a:p>
        </p:txBody>
      </p:sp>
      <p:sp>
        <p:nvSpPr>
          <p:cNvPr id="5123" name="Fußzeilenplatzhalter 4"/>
          <p:cNvSpPr>
            <a:spLocks noGrp="1"/>
          </p:cNvSpPr>
          <p:nvPr>
            <p:ph type="ftr" sz="quarter" idx="11"/>
          </p:nvPr>
        </p:nvSpPr>
        <p:spPr>
          <a:noFill/>
        </p:spPr>
        <p:txBody>
          <a:bodyPr/>
          <a:lstStyle>
            <a:lvl1pPr>
              <a:spcBef>
                <a:spcPct val="20000"/>
              </a:spcBef>
              <a:buClr>
                <a:schemeClr val="accent1"/>
              </a:buClr>
              <a:buFont typeface="Wingdings" pitchFamily="2" charset="2"/>
              <a:buChar char="§"/>
              <a:defRPr sz="2800">
                <a:solidFill>
                  <a:schemeClr val="tx1"/>
                </a:solidFill>
                <a:latin typeface="Arial" charset="0"/>
              </a:defRPr>
            </a:lvl1pPr>
            <a:lvl2pPr marL="742950" indent="-285750">
              <a:spcBef>
                <a:spcPct val="20000"/>
              </a:spcBef>
              <a:buChar char="-"/>
              <a:defRPr sz="2400">
                <a:solidFill>
                  <a:schemeClr val="tx1"/>
                </a:solidFill>
                <a:latin typeface="Arial" charset="0"/>
              </a:defRPr>
            </a:lvl2pPr>
            <a:lvl3pPr marL="1143000" indent="-228600">
              <a:spcBef>
                <a:spcPct val="20000"/>
              </a:spcBef>
              <a:buClr>
                <a:schemeClr val="accent1"/>
              </a:buClr>
              <a:buChar char="•"/>
              <a:defRPr sz="22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a:solidFill>
                  <a:schemeClr val="tx1"/>
                </a:solidFill>
                <a:latin typeface="Arial" charset="0"/>
              </a:defRPr>
            </a:lvl5pPr>
            <a:lvl6pPr marL="2514600" indent="-228600" fontAlgn="base">
              <a:spcBef>
                <a:spcPct val="20000"/>
              </a:spcBef>
              <a:spcAft>
                <a:spcPct val="0"/>
              </a:spcAft>
              <a:buChar char="-"/>
              <a:defRPr>
                <a:solidFill>
                  <a:schemeClr val="tx1"/>
                </a:solidFill>
                <a:latin typeface="Arial" charset="0"/>
              </a:defRPr>
            </a:lvl6pPr>
            <a:lvl7pPr marL="2971800" indent="-228600" fontAlgn="base">
              <a:spcBef>
                <a:spcPct val="20000"/>
              </a:spcBef>
              <a:spcAft>
                <a:spcPct val="0"/>
              </a:spcAft>
              <a:buChar char="-"/>
              <a:defRPr>
                <a:solidFill>
                  <a:schemeClr val="tx1"/>
                </a:solidFill>
                <a:latin typeface="Arial" charset="0"/>
              </a:defRPr>
            </a:lvl7pPr>
            <a:lvl8pPr marL="3429000" indent="-228600" fontAlgn="base">
              <a:spcBef>
                <a:spcPct val="20000"/>
              </a:spcBef>
              <a:spcAft>
                <a:spcPct val="0"/>
              </a:spcAft>
              <a:buChar char="-"/>
              <a:defRPr>
                <a:solidFill>
                  <a:schemeClr val="tx1"/>
                </a:solidFill>
                <a:latin typeface="Arial" charset="0"/>
              </a:defRPr>
            </a:lvl8pPr>
            <a:lvl9pPr marL="3886200" indent="-228600" fontAlgn="base">
              <a:spcBef>
                <a:spcPct val="20000"/>
              </a:spcBef>
              <a:spcAft>
                <a:spcPct val="0"/>
              </a:spcAft>
              <a:buChar char="-"/>
              <a:defRPr>
                <a:solidFill>
                  <a:schemeClr val="tx1"/>
                </a:solidFill>
                <a:latin typeface="Arial" charset="0"/>
              </a:defRPr>
            </a:lvl9pPr>
          </a:lstStyle>
          <a:p>
            <a:pPr>
              <a:spcBef>
                <a:spcPct val="0"/>
              </a:spcBef>
              <a:buClrTx/>
              <a:buFontTx/>
              <a:buNone/>
            </a:pPr>
            <a:r>
              <a:rPr lang="de-DE" altLang="de-DE" sz="800" dirty="0" smtClean="0">
                <a:solidFill>
                  <a:srgbClr val="898989"/>
                </a:solidFill>
                <a:ea typeface="Geneva" pitchFamily="50" charset="-128"/>
              </a:rPr>
              <a:t>Wahrnehmung und Akzeptanz für das Bioökonomiekonzept aus dem Forst- und Holzsektor</a:t>
            </a:r>
          </a:p>
        </p:txBody>
      </p:sp>
      <p:sp>
        <p:nvSpPr>
          <p:cNvPr id="5124" name="Foliennummernplatzhalter 5"/>
          <p:cNvSpPr>
            <a:spLocks noGrp="1"/>
          </p:cNvSpPr>
          <p:nvPr>
            <p:ph type="sldNum" sz="quarter" idx="12"/>
          </p:nvPr>
        </p:nvSpPr>
        <p:spPr>
          <a:noFill/>
        </p:spPr>
        <p:txBody>
          <a:bodyPr/>
          <a:lstStyle>
            <a:lvl1pPr>
              <a:spcBef>
                <a:spcPct val="20000"/>
              </a:spcBef>
              <a:buClr>
                <a:schemeClr val="accent1"/>
              </a:buClr>
              <a:buFont typeface="Wingdings" pitchFamily="2" charset="2"/>
              <a:buChar char="§"/>
              <a:defRPr sz="2800">
                <a:solidFill>
                  <a:schemeClr val="tx1"/>
                </a:solidFill>
                <a:latin typeface="Arial" charset="0"/>
              </a:defRPr>
            </a:lvl1pPr>
            <a:lvl2pPr marL="742950" indent="-285750">
              <a:spcBef>
                <a:spcPct val="20000"/>
              </a:spcBef>
              <a:buChar char="-"/>
              <a:defRPr sz="2400">
                <a:solidFill>
                  <a:schemeClr val="tx1"/>
                </a:solidFill>
                <a:latin typeface="Arial" charset="0"/>
              </a:defRPr>
            </a:lvl2pPr>
            <a:lvl3pPr marL="1143000" indent="-228600">
              <a:spcBef>
                <a:spcPct val="20000"/>
              </a:spcBef>
              <a:buClr>
                <a:schemeClr val="accent1"/>
              </a:buClr>
              <a:buChar char="•"/>
              <a:defRPr sz="22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a:solidFill>
                  <a:schemeClr val="tx1"/>
                </a:solidFill>
                <a:latin typeface="Arial" charset="0"/>
              </a:defRPr>
            </a:lvl5pPr>
            <a:lvl6pPr marL="2514600" indent="-228600" fontAlgn="base">
              <a:spcBef>
                <a:spcPct val="20000"/>
              </a:spcBef>
              <a:spcAft>
                <a:spcPct val="0"/>
              </a:spcAft>
              <a:buChar char="-"/>
              <a:defRPr>
                <a:solidFill>
                  <a:schemeClr val="tx1"/>
                </a:solidFill>
                <a:latin typeface="Arial" charset="0"/>
              </a:defRPr>
            </a:lvl6pPr>
            <a:lvl7pPr marL="2971800" indent="-228600" fontAlgn="base">
              <a:spcBef>
                <a:spcPct val="20000"/>
              </a:spcBef>
              <a:spcAft>
                <a:spcPct val="0"/>
              </a:spcAft>
              <a:buChar char="-"/>
              <a:defRPr>
                <a:solidFill>
                  <a:schemeClr val="tx1"/>
                </a:solidFill>
                <a:latin typeface="Arial" charset="0"/>
              </a:defRPr>
            </a:lvl7pPr>
            <a:lvl8pPr marL="3429000" indent="-228600" fontAlgn="base">
              <a:spcBef>
                <a:spcPct val="20000"/>
              </a:spcBef>
              <a:spcAft>
                <a:spcPct val="0"/>
              </a:spcAft>
              <a:buChar char="-"/>
              <a:defRPr>
                <a:solidFill>
                  <a:schemeClr val="tx1"/>
                </a:solidFill>
                <a:latin typeface="Arial" charset="0"/>
              </a:defRPr>
            </a:lvl8pPr>
            <a:lvl9pPr marL="3886200" indent="-228600" fontAlgn="base">
              <a:spcBef>
                <a:spcPct val="20000"/>
              </a:spcBef>
              <a:spcAft>
                <a:spcPct val="0"/>
              </a:spcAft>
              <a:buChar char="-"/>
              <a:defRPr>
                <a:solidFill>
                  <a:schemeClr val="tx1"/>
                </a:solidFill>
                <a:latin typeface="Arial" charset="0"/>
              </a:defRPr>
            </a:lvl9pPr>
          </a:lstStyle>
          <a:p>
            <a:pPr>
              <a:spcBef>
                <a:spcPct val="0"/>
              </a:spcBef>
              <a:buClrTx/>
              <a:buFontTx/>
              <a:buNone/>
            </a:pPr>
            <a:fld id="{C9D560A5-65D3-4ABA-9E8B-B327BC60E7D7}" type="slidenum">
              <a:rPr lang="de-DE" altLang="de-DE" sz="800" smtClean="0">
                <a:solidFill>
                  <a:srgbClr val="898989"/>
                </a:solidFill>
              </a:rPr>
              <a:pPr>
                <a:spcBef>
                  <a:spcPct val="0"/>
                </a:spcBef>
                <a:buClrTx/>
                <a:buFontTx/>
                <a:buNone/>
              </a:pPr>
              <a:t>2</a:t>
            </a:fld>
            <a:endParaRPr lang="de-DE" altLang="de-DE" sz="800" smtClean="0">
              <a:solidFill>
                <a:srgbClr val="898989"/>
              </a:solidFill>
            </a:endParaRPr>
          </a:p>
        </p:txBody>
      </p:sp>
      <p:sp>
        <p:nvSpPr>
          <p:cNvPr id="5125" name="Rectangle 2"/>
          <p:cNvSpPr>
            <a:spLocks noGrp="1"/>
          </p:cNvSpPr>
          <p:nvPr>
            <p:ph type="title"/>
          </p:nvPr>
        </p:nvSpPr>
        <p:spPr/>
        <p:txBody>
          <a:bodyPr/>
          <a:lstStyle/>
          <a:p>
            <a:r>
              <a:rPr lang="de-DE" altLang="de-DE" dirty="0" smtClean="0"/>
              <a:t>Gliederung</a:t>
            </a:r>
          </a:p>
        </p:txBody>
      </p:sp>
      <p:sp>
        <p:nvSpPr>
          <p:cNvPr id="5126" name="Rectangle 3"/>
          <p:cNvSpPr>
            <a:spLocks noGrp="1"/>
          </p:cNvSpPr>
          <p:nvPr>
            <p:ph type="body" idx="1"/>
          </p:nvPr>
        </p:nvSpPr>
        <p:spPr/>
        <p:txBody>
          <a:bodyPr/>
          <a:lstStyle/>
          <a:p>
            <a:r>
              <a:rPr lang="de-DE" dirty="0" smtClean="0"/>
              <a:t>Einleitung</a:t>
            </a:r>
          </a:p>
          <a:p>
            <a:endParaRPr lang="de-DE" dirty="0" smtClean="0"/>
          </a:p>
          <a:p>
            <a:r>
              <a:rPr lang="de-DE" dirty="0" smtClean="0"/>
              <a:t>Theoretischer Ansatz</a:t>
            </a:r>
          </a:p>
          <a:p>
            <a:endParaRPr lang="de-DE" dirty="0" smtClean="0"/>
          </a:p>
          <a:p>
            <a:r>
              <a:rPr lang="de-DE" dirty="0" smtClean="0"/>
              <a:t>Methodik</a:t>
            </a:r>
          </a:p>
          <a:p>
            <a:endParaRPr lang="de-DE" dirty="0" smtClean="0"/>
          </a:p>
          <a:p>
            <a:r>
              <a:rPr lang="de-DE" dirty="0" smtClean="0"/>
              <a:t>Ergebnisse</a:t>
            </a:r>
          </a:p>
          <a:p>
            <a:endParaRPr lang="de-DE" dirty="0" smtClean="0"/>
          </a:p>
          <a:p>
            <a:r>
              <a:rPr lang="de-DE" dirty="0" smtClean="0"/>
              <a:t>Diskussion</a:t>
            </a:r>
          </a:p>
          <a:p>
            <a:endParaRPr lang="de-DE" altLang="de-DE"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Zusammenfassung / Diskussion</a:t>
            </a:r>
            <a:endParaRPr lang="de-DE" dirty="0"/>
          </a:p>
        </p:txBody>
      </p:sp>
      <p:sp>
        <p:nvSpPr>
          <p:cNvPr id="3" name="Inhaltsplatzhalter 2"/>
          <p:cNvSpPr>
            <a:spLocks noGrp="1"/>
          </p:cNvSpPr>
          <p:nvPr>
            <p:ph idx="1"/>
          </p:nvPr>
        </p:nvSpPr>
        <p:spPr/>
        <p:txBody>
          <a:bodyPr/>
          <a:lstStyle/>
          <a:p>
            <a:r>
              <a:rPr lang="de-DE" dirty="0" smtClean="0"/>
              <a:t>Mehr Zusammenarbeit zwischen  Forst- und Holzwirtschaft, aber mehr Konflikte zwischen Holznutzern und Naturschützern</a:t>
            </a:r>
          </a:p>
          <a:p>
            <a:endParaRPr lang="de-DE" dirty="0" smtClean="0"/>
          </a:p>
          <a:p>
            <a:r>
              <a:rPr lang="de-DE" dirty="0" smtClean="0"/>
              <a:t>Strategisch, kommunikative Nutzung des Bioökonomie Konzepts</a:t>
            </a:r>
            <a:endParaRPr lang="de-DE" dirty="0"/>
          </a:p>
          <a:p>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smtClean="0"/>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20</a:t>
            </a:fld>
            <a:endParaRPr lang="de-DE" altLang="de-DE"/>
          </a:p>
        </p:txBody>
      </p:sp>
    </p:spTree>
    <p:extLst>
      <p:ext uri="{BB962C8B-B14F-4D97-AF65-F5344CB8AC3E}">
        <p14:creationId xmlns:p14="http://schemas.microsoft.com/office/powerpoint/2010/main" val="3586991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endParaRPr lang="de-DE"/>
          </a:p>
        </p:txBody>
      </p:sp>
      <p:sp>
        <p:nvSpPr>
          <p:cNvPr id="8" name="Inhaltsplatzhalter 7"/>
          <p:cNvSpPr>
            <a:spLocks noGrp="1"/>
          </p:cNvSpPr>
          <p:nvPr>
            <p:ph idx="1"/>
          </p:nvPr>
        </p:nvSpPr>
        <p:spPr/>
        <p:txBody>
          <a:bodyPr/>
          <a:lstStyle/>
          <a:p>
            <a:pPr marL="0" indent="0">
              <a:buNone/>
            </a:pPr>
            <a:endParaRPr lang="de-DE" dirty="0" smtClean="0"/>
          </a:p>
          <a:p>
            <a:pPr marL="0" indent="0">
              <a:buNone/>
            </a:pPr>
            <a:endParaRPr lang="de-DE" dirty="0"/>
          </a:p>
          <a:p>
            <a:pPr marL="0" indent="0">
              <a:buNone/>
            </a:pPr>
            <a:endParaRPr lang="de-DE" dirty="0" smtClean="0"/>
          </a:p>
          <a:p>
            <a:pPr marL="0" indent="0">
              <a:buNone/>
            </a:pPr>
            <a:endParaRPr lang="de-DE" dirty="0"/>
          </a:p>
          <a:p>
            <a:pPr marL="0" indent="0" algn="ctr">
              <a:buNone/>
            </a:pPr>
            <a:r>
              <a:rPr lang="de-DE" b="1" dirty="0" smtClean="0"/>
              <a:t>Vielen Dank für Ihre Aufmerksamkeit!</a:t>
            </a:r>
          </a:p>
          <a:p>
            <a:pPr marL="0" indent="0">
              <a:buNone/>
            </a:pPr>
            <a:endParaRPr lang="de-DE" dirty="0"/>
          </a:p>
          <a:p>
            <a:pPr marL="0" indent="0">
              <a:buNone/>
            </a:pP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21</a:t>
            </a:fld>
            <a:endParaRPr lang="de-DE" altLang="de-DE"/>
          </a:p>
        </p:txBody>
      </p:sp>
    </p:spTree>
    <p:extLst>
      <p:ext uri="{BB962C8B-B14F-4D97-AF65-F5344CB8AC3E}">
        <p14:creationId xmlns:p14="http://schemas.microsoft.com/office/powerpoint/2010/main" val="9809639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Literatur </a:t>
            </a:r>
            <a:r>
              <a:rPr lang="de-DE" sz="1400" dirty="0" smtClean="0"/>
              <a:t>(Auszug)</a:t>
            </a:r>
            <a:endParaRPr lang="de-DE" sz="1400" dirty="0"/>
          </a:p>
        </p:txBody>
      </p:sp>
      <p:sp>
        <p:nvSpPr>
          <p:cNvPr id="3" name="Inhaltsplatzhalter 2"/>
          <p:cNvSpPr>
            <a:spLocks noGrp="1"/>
          </p:cNvSpPr>
          <p:nvPr>
            <p:ph idx="1"/>
          </p:nvPr>
        </p:nvSpPr>
        <p:spPr>
          <a:xfrm>
            <a:off x="432687" y="1340768"/>
            <a:ext cx="7591425" cy="4751387"/>
          </a:xfrm>
        </p:spPr>
        <p:txBody>
          <a:bodyPr/>
          <a:lstStyle/>
          <a:p>
            <a:r>
              <a:rPr lang="en-US" sz="1100" dirty="0" err="1"/>
              <a:t>Efken</a:t>
            </a:r>
            <a:r>
              <a:rPr lang="en-US" sz="1100" dirty="0"/>
              <a:t>, Josef; </a:t>
            </a:r>
            <a:r>
              <a:rPr lang="en-US" sz="1100" dirty="0" err="1"/>
              <a:t>Dirksmeyer</a:t>
            </a:r>
            <a:r>
              <a:rPr lang="en-US" sz="1100" dirty="0"/>
              <a:t>, Walter; </a:t>
            </a:r>
            <a:r>
              <a:rPr lang="en-US" sz="1100" dirty="0" err="1"/>
              <a:t>Kreins</a:t>
            </a:r>
            <a:r>
              <a:rPr lang="en-US" sz="1100" dirty="0"/>
              <a:t>, Peter; Knecht, Marius (2016): Measuring the importance of the </a:t>
            </a:r>
            <a:r>
              <a:rPr lang="en-US" sz="1100" dirty="0" err="1"/>
              <a:t>bioeconomy</a:t>
            </a:r>
            <a:r>
              <a:rPr lang="en-US" sz="1100" dirty="0"/>
              <a:t> in Germany. Concept and illustration. In: </a:t>
            </a:r>
            <a:r>
              <a:rPr lang="en-US" sz="1100" i="1" dirty="0"/>
              <a:t>NJAS - </a:t>
            </a:r>
            <a:r>
              <a:rPr lang="en-US" sz="1100" i="1" dirty="0" err="1"/>
              <a:t>Wageningen</a:t>
            </a:r>
            <a:r>
              <a:rPr lang="en-US" sz="1100" i="1" dirty="0"/>
              <a:t> Journal of Life Sciences </a:t>
            </a:r>
            <a:r>
              <a:rPr lang="en-US" sz="1100" dirty="0"/>
              <a:t>77, S. 9–17. DOI: 10.1016/j.njas.2016.03.008.</a:t>
            </a:r>
            <a:endParaRPr lang="de-DE" sz="1100" dirty="0"/>
          </a:p>
          <a:p>
            <a:r>
              <a:rPr lang="de-DE" sz="1100" dirty="0" err="1"/>
              <a:t>Gawel</a:t>
            </a:r>
            <a:r>
              <a:rPr lang="de-DE" sz="1100" dirty="0"/>
              <a:t>, Erik; </a:t>
            </a:r>
            <a:r>
              <a:rPr lang="de-DE" sz="1100" dirty="0" err="1"/>
              <a:t>Purkus</a:t>
            </a:r>
            <a:r>
              <a:rPr lang="de-DE" sz="1100" dirty="0"/>
              <a:t>, Alexandra; Pannicke, Nadine; Hagemann, Nina (2016): Die </a:t>
            </a:r>
            <a:r>
              <a:rPr lang="de-DE" sz="1100" dirty="0" err="1"/>
              <a:t>Governance</a:t>
            </a:r>
            <a:r>
              <a:rPr lang="de-DE" sz="1100" dirty="0"/>
              <a:t> der Bioökonomie. Herausforderungen einer </a:t>
            </a:r>
            <a:r>
              <a:rPr lang="de-DE" sz="1100" dirty="0" err="1"/>
              <a:t>Nachhaltigkeitstrasformation</a:t>
            </a:r>
            <a:r>
              <a:rPr lang="de-DE" sz="1100" dirty="0"/>
              <a:t> am Beispiel der holzbasierten Bioökonomie in Deutschland. </a:t>
            </a:r>
            <a:r>
              <a:rPr lang="de-DE" sz="1100" dirty="0" err="1"/>
              <a:t>Hg</a:t>
            </a:r>
            <a:r>
              <a:rPr lang="de-DE" sz="1100" dirty="0"/>
              <a:t>. v. Helmholtz Zentrum für Umweltforschung. Leipzig (UFZ-Diskussionspapiere, 2). Online verfügbar </a:t>
            </a:r>
            <a:r>
              <a:rPr lang="de-DE" sz="1100" dirty="0" smtClean="0"/>
              <a:t>unter </a:t>
            </a:r>
            <a:r>
              <a:rPr lang="de-DE" sz="1100" dirty="0" smtClean="0">
                <a:hlinkClick r:id="rId2"/>
              </a:rPr>
              <a:t>Link</a:t>
            </a:r>
            <a:r>
              <a:rPr lang="de-DE" sz="1100" dirty="0" smtClean="0"/>
              <a:t>, </a:t>
            </a:r>
            <a:r>
              <a:rPr lang="de-DE" sz="1100" dirty="0"/>
              <a:t>zuletzt geprüft am 01.12.2016</a:t>
            </a:r>
            <a:r>
              <a:rPr lang="de-DE" sz="1100" dirty="0" smtClean="0"/>
              <a:t>.</a:t>
            </a:r>
          </a:p>
          <a:p>
            <a:r>
              <a:rPr lang="en-US" sz="1100" dirty="0" err="1"/>
              <a:t>Hagemann</a:t>
            </a:r>
            <a:r>
              <a:rPr lang="en-US" sz="1100" dirty="0"/>
              <a:t>, Nina; </a:t>
            </a:r>
            <a:r>
              <a:rPr lang="en-US" sz="1100" dirty="0" err="1"/>
              <a:t>Gawel</a:t>
            </a:r>
            <a:r>
              <a:rPr lang="en-US" sz="1100" dirty="0"/>
              <a:t>, Erik; </a:t>
            </a:r>
            <a:r>
              <a:rPr lang="en-US" sz="1100" dirty="0" err="1"/>
              <a:t>Purkus</a:t>
            </a:r>
            <a:r>
              <a:rPr lang="en-US" sz="1100" dirty="0"/>
              <a:t>, Alexandra; Pannicke, Nadine; Hauck, Jennifer (2016): Possible Futures towards a Wood-Based </a:t>
            </a:r>
            <a:r>
              <a:rPr lang="en-US" sz="1100" dirty="0" err="1"/>
              <a:t>Bioeconomy</a:t>
            </a:r>
            <a:r>
              <a:rPr lang="en-US" sz="1100" dirty="0"/>
              <a:t>. A Scenario Analysis for Germany. In: </a:t>
            </a:r>
            <a:r>
              <a:rPr lang="en-US" sz="1100" i="1" dirty="0"/>
              <a:t>Sustainability </a:t>
            </a:r>
            <a:r>
              <a:rPr lang="en-US" sz="1100" dirty="0"/>
              <a:t>8 (2). DOI: 10.3390/su8010098.</a:t>
            </a:r>
            <a:endParaRPr lang="de-DE" sz="1100" dirty="0"/>
          </a:p>
          <a:p>
            <a:r>
              <a:rPr lang="en-US" sz="1100" dirty="0"/>
              <a:t>Hetemäki, Lauri (2014): Future of the </a:t>
            </a:r>
            <a:r>
              <a:rPr lang="en-US" sz="1100" dirty="0" err="1"/>
              <a:t>european</a:t>
            </a:r>
            <a:r>
              <a:rPr lang="en-US" sz="1100" dirty="0"/>
              <a:t> forest-based sector. Structural changes towards </a:t>
            </a:r>
            <a:r>
              <a:rPr lang="en-US" sz="1100" dirty="0" err="1"/>
              <a:t>bioeconomy</a:t>
            </a:r>
            <a:r>
              <a:rPr lang="en-US" sz="1100" dirty="0"/>
              <a:t>. European Forest Institute. Joensuu (What science can tell us, 6</a:t>
            </a:r>
            <a:r>
              <a:rPr lang="en-US" sz="1100" dirty="0" smtClean="0"/>
              <a:t>).</a:t>
            </a:r>
            <a:endParaRPr lang="de-DE" sz="1100" dirty="0"/>
          </a:p>
          <a:p>
            <a:r>
              <a:rPr lang="de-DE" sz="1100" dirty="0" err="1"/>
              <a:t>Juerges</a:t>
            </a:r>
            <a:r>
              <a:rPr lang="de-DE" sz="1100" dirty="0"/>
              <a:t>, </a:t>
            </a:r>
            <a:r>
              <a:rPr lang="de-DE" sz="1100" dirty="0" err="1"/>
              <a:t>Nataly</a:t>
            </a:r>
            <a:r>
              <a:rPr lang="de-DE" sz="1100" dirty="0"/>
              <a:t> (2016): Wahrnehmung und Funktionen in der Transformation zur Bioökonomie. Eine </a:t>
            </a:r>
            <a:r>
              <a:rPr lang="de-DE" sz="1100" dirty="0" err="1"/>
              <a:t>Akteursanalyse</a:t>
            </a:r>
            <a:r>
              <a:rPr lang="de-DE" sz="1100" dirty="0"/>
              <a:t> im Politikfeld Boden. Helmholtz Zentrum für Umweltforschung. Leipzig (UFZ </a:t>
            </a:r>
            <a:r>
              <a:rPr lang="de-DE" sz="1100" dirty="0" err="1"/>
              <a:t>Discussion</a:t>
            </a:r>
            <a:r>
              <a:rPr lang="de-DE" sz="1100" dirty="0"/>
              <a:t> Papers, 6). Online verfügbar </a:t>
            </a:r>
            <a:r>
              <a:rPr lang="de-DE" sz="1100" dirty="0" smtClean="0"/>
              <a:t>unter </a:t>
            </a:r>
            <a:r>
              <a:rPr lang="de-DE" sz="1100" dirty="0" smtClean="0">
                <a:hlinkClick r:id="rId3"/>
              </a:rPr>
              <a:t>Link</a:t>
            </a:r>
            <a:r>
              <a:rPr lang="de-DE" sz="1100" dirty="0" smtClean="0"/>
              <a:t>, </a:t>
            </a:r>
            <a:r>
              <a:rPr lang="de-DE" sz="1100" dirty="0"/>
              <a:t>zuletzt geprüft am 18.08.2016.</a:t>
            </a:r>
          </a:p>
          <a:p>
            <a:r>
              <a:rPr lang="en-US" sz="1100" dirty="0"/>
              <a:t>Kleinschmit, Daniela; </a:t>
            </a:r>
            <a:r>
              <a:rPr lang="en-US" sz="1100" dirty="0" err="1"/>
              <a:t>Lindstad</a:t>
            </a:r>
            <a:r>
              <a:rPr lang="en-US" sz="1100" dirty="0"/>
              <a:t>, </a:t>
            </a:r>
            <a:r>
              <a:rPr lang="en-US" sz="1100" dirty="0" err="1"/>
              <a:t>Berit</a:t>
            </a:r>
            <a:r>
              <a:rPr lang="en-US" sz="1100" dirty="0"/>
              <a:t> </a:t>
            </a:r>
            <a:r>
              <a:rPr lang="en-US" sz="1100" dirty="0" err="1"/>
              <a:t>Hauger</a:t>
            </a:r>
            <a:r>
              <a:rPr lang="en-US" sz="1100" dirty="0"/>
              <a:t>; </a:t>
            </a:r>
            <a:r>
              <a:rPr lang="en-US" sz="1100" dirty="0" err="1"/>
              <a:t>Thorsen</a:t>
            </a:r>
            <a:r>
              <a:rPr lang="en-US" sz="1100" dirty="0"/>
              <a:t>, Bo </a:t>
            </a:r>
            <a:r>
              <a:rPr lang="en-US" sz="1100" dirty="0" err="1"/>
              <a:t>Jellesmark</a:t>
            </a:r>
            <a:r>
              <a:rPr lang="en-US" sz="1100" dirty="0"/>
              <a:t>; </a:t>
            </a:r>
            <a:r>
              <a:rPr lang="en-US" sz="1100" dirty="0" err="1"/>
              <a:t>Toppinen</a:t>
            </a:r>
            <a:r>
              <a:rPr lang="en-US" sz="1100" dirty="0"/>
              <a:t>, Anne; </a:t>
            </a:r>
            <a:r>
              <a:rPr lang="en-US" sz="1100" dirty="0" err="1"/>
              <a:t>Roos</a:t>
            </a:r>
            <a:r>
              <a:rPr lang="en-US" sz="1100" dirty="0"/>
              <a:t>, Anders; </a:t>
            </a:r>
            <a:r>
              <a:rPr lang="en-US" sz="1100" dirty="0" err="1"/>
              <a:t>Baardsen</a:t>
            </a:r>
            <a:r>
              <a:rPr lang="en-US" sz="1100" dirty="0"/>
              <a:t>, </a:t>
            </a:r>
            <a:r>
              <a:rPr lang="en-US" sz="1100" dirty="0" err="1"/>
              <a:t>Sjur</a:t>
            </a:r>
            <a:r>
              <a:rPr lang="en-US" sz="1100" dirty="0"/>
              <a:t> (2014): Shades of green. A social scientific view on </a:t>
            </a:r>
            <a:r>
              <a:rPr lang="en-US" sz="1100" dirty="0" err="1"/>
              <a:t>bioeconomy</a:t>
            </a:r>
            <a:r>
              <a:rPr lang="en-US" sz="1100" dirty="0"/>
              <a:t> in the forest sector. </a:t>
            </a:r>
            <a:r>
              <a:rPr lang="de-DE" sz="1100" dirty="0"/>
              <a:t>In: </a:t>
            </a:r>
            <a:r>
              <a:rPr lang="de-DE" sz="1100" i="1" dirty="0" err="1"/>
              <a:t>Scandinavian</a:t>
            </a:r>
            <a:r>
              <a:rPr lang="de-DE" sz="1100" i="1" dirty="0"/>
              <a:t> Journal </a:t>
            </a:r>
            <a:r>
              <a:rPr lang="de-DE" sz="1100" i="1" dirty="0" err="1"/>
              <a:t>of</a:t>
            </a:r>
            <a:r>
              <a:rPr lang="de-DE" sz="1100" i="1" dirty="0"/>
              <a:t> </a:t>
            </a:r>
            <a:r>
              <a:rPr lang="de-DE" sz="1100" i="1" dirty="0" err="1"/>
              <a:t>Forest</a:t>
            </a:r>
            <a:r>
              <a:rPr lang="de-DE" sz="1100" i="1" dirty="0"/>
              <a:t> Research </a:t>
            </a:r>
            <a:r>
              <a:rPr lang="de-DE" sz="1100" dirty="0"/>
              <a:t>29 (4), S. 402–410. DOI: </a:t>
            </a:r>
            <a:r>
              <a:rPr lang="de-DE" sz="1100" dirty="0" smtClean="0"/>
              <a:t>10.1080/02827581.2014.921722</a:t>
            </a:r>
          </a:p>
          <a:p>
            <a:r>
              <a:rPr lang="de-DE" sz="1100" dirty="0"/>
              <a:t>Knauf, Marcus; Frühwald, Arno (2011): Die Zukunft der deutschen Holzwirtschaft. Delphistudie Holz 2020 </a:t>
            </a:r>
            <a:r>
              <a:rPr lang="de-DE" sz="1100" dirty="0" err="1"/>
              <a:t>revisited</a:t>
            </a:r>
            <a:r>
              <a:rPr lang="de-DE" sz="1100" dirty="0"/>
              <a:t>. In: </a:t>
            </a:r>
            <a:r>
              <a:rPr lang="de-DE" sz="1100" i="1" dirty="0"/>
              <a:t>Holzzentralblatt </a:t>
            </a:r>
            <a:r>
              <a:rPr lang="de-DE" sz="1100" dirty="0"/>
              <a:t>(4).</a:t>
            </a:r>
          </a:p>
          <a:p>
            <a:r>
              <a:rPr lang="en-US" sz="1100" dirty="0" err="1" smtClean="0"/>
              <a:t>Lucke</a:t>
            </a:r>
            <a:r>
              <a:rPr lang="en-US" sz="1100" dirty="0"/>
              <a:t>, Doris (1995): </a:t>
            </a:r>
            <a:r>
              <a:rPr lang="en-US" sz="1100" dirty="0" err="1"/>
              <a:t>Akzeptanz</a:t>
            </a:r>
            <a:r>
              <a:rPr lang="en-US" sz="1100" dirty="0"/>
              <a:t>. </a:t>
            </a:r>
            <a:r>
              <a:rPr lang="de-DE" sz="1100" dirty="0"/>
              <a:t>Legitimität in der "Abstimmungsgesellschaft". Opladen: </a:t>
            </a:r>
            <a:r>
              <a:rPr lang="de-DE" sz="1100" dirty="0" err="1"/>
              <a:t>Leske</a:t>
            </a:r>
            <a:r>
              <a:rPr lang="de-DE" sz="1100" dirty="0"/>
              <a:t> + </a:t>
            </a:r>
            <a:r>
              <a:rPr lang="de-DE" sz="1100" dirty="0" err="1"/>
              <a:t>Budrich</a:t>
            </a:r>
            <a:r>
              <a:rPr lang="de-DE" sz="1100" dirty="0"/>
              <a:t>.</a:t>
            </a:r>
          </a:p>
          <a:p>
            <a:r>
              <a:rPr lang="de-DE" sz="1100" dirty="0" err="1"/>
              <a:t>Mayring</a:t>
            </a:r>
            <a:r>
              <a:rPr lang="de-DE" sz="1100" dirty="0"/>
              <a:t>, Philipp (2010): Qualitative Inhaltsanalyse. Grundlagen und Techniken. 11., aktual., </a:t>
            </a:r>
            <a:r>
              <a:rPr lang="de-DE" sz="1100" dirty="0" err="1"/>
              <a:t>überarb</a:t>
            </a:r>
            <a:r>
              <a:rPr lang="de-DE" sz="1100" dirty="0"/>
              <a:t>. Aufl. Weinheim: Beltz (Beltz Pädagogik</a:t>
            </a:r>
            <a:r>
              <a:rPr lang="de-DE" sz="1100" dirty="0" smtClean="0"/>
              <a:t>).</a:t>
            </a:r>
          </a:p>
          <a:p>
            <a:r>
              <a:rPr lang="de-DE" sz="1100" dirty="0" err="1"/>
              <a:t>Memmler</a:t>
            </a:r>
            <a:r>
              <a:rPr lang="de-DE" sz="1100" dirty="0"/>
              <a:t>, Michael; </a:t>
            </a:r>
            <a:r>
              <a:rPr lang="de-DE" sz="1100" dirty="0" err="1"/>
              <a:t>Schraml</a:t>
            </a:r>
            <a:r>
              <a:rPr lang="de-DE" sz="1100" dirty="0"/>
              <a:t>, Ulrich (2008): Bericht über die Analyse relevanter Akteure der Waldpolitik in Deutschland im Rahmen des Projekts </a:t>
            </a:r>
            <a:r>
              <a:rPr lang="de-DE" sz="1100" dirty="0" err="1"/>
              <a:t>Zukünfte</a:t>
            </a:r>
            <a:r>
              <a:rPr lang="de-DE" sz="1100" dirty="0"/>
              <a:t> und Visionen Wald 2100. </a:t>
            </a:r>
            <a:r>
              <a:rPr lang="de-DE" sz="1100" dirty="0" err="1"/>
              <a:t>Hg</a:t>
            </a:r>
            <a:r>
              <a:rPr lang="de-DE" sz="1100" dirty="0"/>
              <a:t>. v. Institut für Forst- und Umweltpolitik. Universität Freiburg. </a:t>
            </a:r>
            <a:r>
              <a:rPr lang="de-DE" sz="1100" dirty="0" err="1"/>
              <a:t>Memmler</a:t>
            </a:r>
            <a:r>
              <a:rPr lang="de-DE" sz="1100" dirty="0"/>
              <a:t>, Michael; </a:t>
            </a:r>
            <a:r>
              <a:rPr lang="de-DE" sz="1100" dirty="0" err="1"/>
              <a:t>Schraml</a:t>
            </a:r>
            <a:r>
              <a:rPr lang="de-DE" sz="1100" dirty="0"/>
              <a:t>, Ulrich (2008): Bericht über die Analyse relevanter Akteure der Waldpolitik in Deutschland im Rahmen des Projekts </a:t>
            </a:r>
            <a:r>
              <a:rPr lang="de-DE" sz="1100" dirty="0" err="1"/>
              <a:t>Zukünfte</a:t>
            </a:r>
            <a:r>
              <a:rPr lang="de-DE" sz="1100" dirty="0"/>
              <a:t> und Visionen Wald 2100. </a:t>
            </a:r>
            <a:r>
              <a:rPr lang="de-DE" sz="1100" dirty="0" err="1"/>
              <a:t>Hg</a:t>
            </a:r>
            <a:r>
              <a:rPr lang="de-DE" sz="1100" dirty="0"/>
              <a:t>. v. Institut für Forst- und Umweltpolitik. Universität Freiburg. Online verfügbar </a:t>
            </a:r>
            <a:r>
              <a:rPr lang="de-DE" sz="1100" dirty="0" smtClean="0"/>
              <a:t>unter </a:t>
            </a:r>
            <a:r>
              <a:rPr lang="de-DE" sz="1100" dirty="0" smtClean="0">
                <a:hlinkClick r:id="rId4"/>
              </a:rPr>
              <a:t>Link</a:t>
            </a:r>
            <a:endParaRPr lang="de-DE" sz="1100" dirty="0"/>
          </a:p>
          <a:p>
            <a:endParaRPr lang="de-DE" sz="1100"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dirty="0" smtClean="0"/>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22</a:t>
            </a:fld>
            <a:endParaRPr lang="de-DE" altLang="de-DE"/>
          </a:p>
        </p:txBody>
      </p:sp>
    </p:spTree>
    <p:extLst>
      <p:ext uri="{BB962C8B-B14F-4D97-AF65-F5344CB8AC3E}">
        <p14:creationId xmlns:p14="http://schemas.microsoft.com/office/powerpoint/2010/main" val="308702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Zusammengefasst</a:t>
            </a:r>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590918106"/>
              </p:ext>
            </p:extLst>
          </p:nvPr>
        </p:nvGraphicFramePr>
        <p:xfrm>
          <a:off x="177399" y="1447128"/>
          <a:ext cx="7776095" cy="4913718"/>
        </p:xfrm>
        <a:graphic>
          <a:graphicData uri="http://schemas.openxmlformats.org/drawingml/2006/table">
            <a:tbl>
              <a:tblPr firstRow="1" firstCol="1" bandRow="1">
                <a:tableStyleId>{72833802-FEF1-4C79-8D5D-14CF1EAF98D9}</a:tableStyleId>
              </a:tblPr>
              <a:tblGrid>
                <a:gridCol w="2366889"/>
                <a:gridCol w="2532828"/>
                <a:gridCol w="2876378"/>
              </a:tblGrid>
              <a:tr h="409790">
                <a:tc>
                  <a:txBody>
                    <a:bodyPr/>
                    <a:lstStyle/>
                    <a:p>
                      <a:pPr algn="ctr">
                        <a:lnSpc>
                          <a:spcPct val="115000"/>
                        </a:lnSpc>
                        <a:spcAft>
                          <a:spcPts val="800"/>
                        </a:spcAft>
                      </a:pPr>
                      <a:r>
                        <a:rPr lang="de-DE" sz="1200" dirty="0">
                          <a:effectLst/>
                        </a:rPr>
                        <a:t>Wahrnehmung</a:t>
                      </a:r>
                      <a:endParaRPr lang="de-DE" sz="1200" dirty="0">
                        <a:effectLst/>
                        <a:latin typeface="Calibri"/>
                        <a:ea typeface="Calibri"/>
                        <a:cs typeface="Times New Roman"/>
                      </a:endParaRPr>
                    </a:p>
                  </a:txBody>
                  <a:tcPr marL="68580" marR="68580" marT="0" marB="0" anchor="ctr"/>
                </a:tc>
                <a:tc>
                  <a:txBody>
                    <a:bodyPr/>
                    <a:lstStyle/>
                    <a:p>
                      <a:pPr algn="ctr">
                        <a:lnSpc>
                          <a:spcPct val="115000"/>
                        </a:lnSpc>
                        <a:spcAft>
                          <a:spcPts val="800"/>
                        </a:spcAft>
                      </a:pPr>
                      <a:r>
                        <a:rPr lang="de-DE" sz="1200" dirty="0">
                          <a:effectLst/>
                        </a:rPr>
                        <a:t>Bewertung</a:t>
                      </a:r>
                      <a:endParaRPr lang="de-DE" sz="1200" dirty="0">
                        <a:effectLst/>
                        <a:latin typeface="Calibri"/>
                        <a:ea typeface="Calibri"/>
                        <a:cs typeface="Times New Roman"/>
                      </a:endParaRPr>
                    </a:p>
                  </a:txBody>
                  <a:tcPr marL="68580" marR="68580" marT="0" marB="0" anchor="ctr"/>
                </a:tc>
                <a:tc>
                  <a:txBody>
                    <a:bodyPr/>
                    <a:lstStyle/>
                    <a:p>
                      <a:pPr algn="ctr">
                        <a:lnSpc>
                          <a:spcPct val="115000"/>
                        </a:lnSpc>
                        <a:spcAft>
                          <a:spcPts val="800"/>
                        </a:spcAft>
                      </a:pPr>
                      <a:r>
                        <a:rPr lang="de-DE" sz="1200" dirty="0">
                          <a:effectLst/>
                        </a:rPr>
                        <a:t>Handlungsebene</a:t>
                      </a:r>
                      <a:endParaRPr lang="de-DE" sz="1200" dirty="0">
                        <a:effectLst/>
                        <a:latin typeface="Calibri"/>
                        <a:ea typeface="Calibri"/>
                        <a:cs typeface="Times New Roman"/>
                      </a:endParaRPr>
                    </a:p>
                  </a:txBody>
                  <a:tcPr marL="68580" marR="68580" marT="0" marB="0" anchor="ctr"/>
                </a:tc>
              </a:tr>
              <a:tr h="4486754">
                <a:tc>
                  <a:txBody>
                    <a:bodyPr/>
                    <a:lstStyle/>
                    <a:p>
                      <a:pPr>
                        <a:lnSpc>
                          <a:spcPct val="115000"/>
                        </a:lnSpc>
                        <a:spcAft>
                          <a:spcPts val="0"/>
                        </a:spcAft>
                      </a:pPr>
                      <a:r>
                        <a:rPr lang="de-DE" sz="1200" dirty="0">
                          <a:effectLst/>
                        </a:rPr>
                        <a:t>- </a:t>
                      </a:r>
                      <a:r>
                        <a:rPr lang="de-DE" sz="1200" b="0" dirty="0">
                          <a:effectLst/>
                        </a:rPr>
                        <a:t>Transformation der Wirtschaft durch das Ersetzen von fossilen Rohstoffen durch nachwachsende Rohstoffe (FW,HW,F,N);</a:t>
                      </a:r>
                    </a:p>
                    <a:p>
                      <a:pPr>
                        <a:lnSpc>
                          <a:spcPct val="115000"/>
                        </a:lnSpc>
                        <a:spcAft>
                          <a:spcPts val="0"/>
                        </a:spcAft>
                      </a:pPr>
                      <a:r>
                        <a:rPr lang="de-DE" sz="1200" b="0" dirty="0">
                          <a:effectLst/>
                        </a:rPr>
                        <a:t> </a:t>
                      </a:r>
                    </a:p>
                    <a:p>
                      <a:pPr>
                        <a:lnSpc>
                          <a:spcPct val="115000"/>
                        </a:lnSpc>
                        <a:spcAft>
                          <a:spcPts val="800"/>
                        </a:spcAft>
                      </a:pPr>
                      <a:r>
                        <a:rPr lang="de-DE" sz="1200" b="0" dirty="0">
                          <a:effectLst/>
                        </a:rPr>
                        <a:t>- Klassische Holzprodukte sind als Teil der BÖ zu verstehen (HW, F);</a:t>
                      </a:r>
                    </a:p>
                    <a:p>
                      <a:pPr>
                        <a:lnSpc>
                          <a:spcPct val="115000"/>
                        </a:lnSpc>
                        <a:spcAft>
                          <a:spcPts val="0"/>
                        </a:spcAft>
                      </a:pPr>
                      <a:r>
                        <a:rPr lang="de-DE" sz="1200" b="0" dirty="0">
                          <a:effectLst/>
                        </a:rPr>
                        <a:t>- Holzwirtschaft ist gelebte BÖ (HW);</a:t>
                      </a:r>
                    </a:p>
                    <a:p>
                      <a:pPr>
                        <a:lnSpc>
                          <a:spcPct val="115000"/>
                        </a:lnSpc>
                        <a:spcAft>
                          <a:spcPts val="0"/>
                        </a:spcAft>
                      </a:pPr>
                      <a:r>
                        <a:rPr lang="de-DE" sz="1200" b="0" dirty="0">
                          <a:effectLst/>
                        </a:rPr>
                        <a:t> </a:t>
                      </a:r>
                    </a:p>
                    <a:p>
                      <a:pPr>
                        <a:lnSpc>
                          <a:spcPct val="115000"/>
                        </a:lnSpc>
                        <a:spcAft>
                          <a:spcPts val="800"/>
                        </a:spcAft>
                      </a:pPr>
                      <a:r>
                        <a:rPr lang="de-DE" sz="1200" b="0" dirty="0">
                          <a:effectLst/>
                        </a:rPr>
                        <a:t>- Eine Strategie, die erst mit Inhalt gefüllt werden muss (HW);</a:t>
                      </a:r>
                    </a:p>
                    <a:p>
                      <a:pPr>
                        <a:lnSpc>
                          <a:spcPct val="115000"/>
                        </a:lnSpc>
                        <a:spcAft>
                          <a:spcPts val="800"/>
                        </a:spcAft>
                      </a:pPr>
                      <a:r>
                        <a:rPr lang="de-DE" sz="1200" b="0" dirty="0">
                          <a:effectLst/>
                        </a:rPr>
                        <a:t>- Das in Deutschland verfügbare Holz wird bereits jetzt vollständig genutzt (N);</a:t>
                      </a:r>
                      <a:endParaRPr lang="de-DE" sz="1200" b="0" dirty="0">
                        <a:effectLst/>
                        <a:latin typeface="Calibri"/>
                        <a:ea typeface="Calibri"/>
                        <a:cs typeface="Times New Roman"/>
                      </a:endParaRPr>
                    </a:p>
                  </a:txBody>
                  <a:tcPr marL="68580" marR="68580" marT="0" marB="0"/>
                </a:tc>
                <a:tc>
                  <a:txBody>
                    <a:bodyPr/>
                    <a:lstStyle/>
                    <a:p>
                      <a:pPr>
                        <a:lnSpc>
                          <a:spcPct val="115000"/>
                        </a:lnSpc>
                        <a:spcAft>
                          <a:spcPts val="800"/>
                        </a:spcAft>
                      </a:pPr>
                      <a:r>
                        <a:rPr lang="de-DE" sz="1200" dirty="0">
                          <a:effectLst/>
                        </a:rPr>
                        <a:t>- Beurteilen die BÖ positiv (FW,HW, F);</a:t>
                      </a:r>
                    </a:p>
                    <a:p>
                      <a:pPr>
                        <a:lnSpc>
                          <a:spcPct val="115000"/>
                        </a:lnSpc>
                        <a:spcAft>
                          <a:spcPts val="800"/>
                        </a:spcAft>
                      </a:pPr>
                      <a:r>
                        <a:rPr lang="de-DE" sz="1200" dirty="0">
                          <a:effectLst/>
                        </a:rPr>
                        <a:t>- Die Bedeutung der BÖ ist hoch (FW, HW, F);</a:t>
                      </a:r>
                    </a:p>
                    <a:p>
                      <a:pPr>
                        <a:lnSpc>
                          <a:spcPct val="115000"/>
                        </a:lnSpc>
                        <a:spcAft>
                          <a:spcPts val="800"/>
                        </a:spcAft>
                      </a:pPr>
                      <a:r>
                        <a:rPr lang="de-DE" sz="1200" dirty="0">
                          <a:effectLst/>
                        </a:rPr>
                        <a:t>- BÖ hat eine symbolische Bedeutung für die Forstwirtschaft, um die Leistungen der Forstwirtschaft zu betonen (FW, HW, F);</a:t>
                      </a:r>
                    </a:p>
                    <a:p>
                      <a:pPr>
                        <a:lnSpc>
                          <a:spcPct val="115000"/>
                        </a:lnSpc>
                        <a:spcAft>
                          <a:spcPts val="800"/>
                        </a:spcAft>
                      </a:pPr>
                      <a:r>
                        <a:rPr lang="de-DE" sz="1200" dirty="0">
                          <a:effectLst/>
                        </a:rPr>
                        <a:t>- Chancen und Risiken für die Branche (FW, HW, N);</a:t>
                      </a:r>
                    </a:p>
                    <a:p>
                      <a:pPr>
                        <a:lnSpc>
                          <a:spcPct val="115000"/>
                        </a:lnSpc>
                        <a:spcAft>
                          <a:spcPts val="800"/>
                        </a:spcAft>
                      </a:pPr>
                      <a:r>
                        <a:rPr lang="de-DE" sz="1200" dirty="0">
                          <a:effectLst/>
                        </a:rPr>
                        <a:t>- Für die Zertifizierungsorganisationen  spielt das Thema BÖ eigentlich keine große Rolle (N);</a:t>
                      </a:r>
                    </a:p>
                    <a:p>
                      <a:pPr>
                        <a:lnSpc>
                          <a:spcPct val="115000"/>
                        </a:lnSpc>
                        <a:spcAft>
                          <a:spcPts val="800"/>
                        </a:spcAft>
                      </a:pPr>
                      <a:r>
                        <a:rPr lang="de-DE" sz="1200" dirty="0">
                          <a:effectLst/>
                        </a:rPr>
                        <a:t>- Beurteilen das BÖ Konzept neutral und warnen vor allem vor der Gefahr der Übernutzung von Wäldern (N);</a:t>
                      </a:r>
                      <a:endParaRPr lang="de-DE" sz="1200" dirty="0">
                        <a:effectLst/>
                        <a:latin typeface="Calibri"/>
                        <a:ea typeface="Calibri"/>
                        <a:cs typeface="Times New Roman"/>
                      </a:endParaRPr>
                    </a:p>
                  </a:txBody>
                  <a:tcPr marL="68580" marR="68580" marT="0" marB="0"/>
                </a:tc>
                <a:tc>
                  <a:txBody>
                    <a:bodyPr/>
                    <a:lstStyle/>
                    <a:p>
                      <a:pPr>
                        <a:lnSpc>
                          <a:spcPct val="115000"/>
                        </a:lnSpc>
                        <a:spcAft>
                          <a:spcPts val="800"/>
                        </a:spcAft>
                      </a:pPr>
                      <a:r>
                        <a:rPr lang="de-DE" sz="1200" dirty="0">
                          <a:effectLst/>
                        </a:rPr>
                        <a:t>- Fühlen sich aktiv beteiligt an der Entwicklung der BÖ (FW, HW, F);</a:t>
                      </a:r>
                    </a:p>
                    <a:p>
                      <a:pPr>
                        <a:lnSpc>
                          <a:spcPct val="115000"/>
                        </a:lnSpc>
                        <a:spcAft>
                          <a:spcPts val="800"/>
                        </a:spcAft>
                      </a:pPr>
                      <a:r>
                        <a:rPr lang="de-DE" sz="1200" dirty="0">
                          <a:effectLst/>
                        </a:rPr>
                        <a:t>- Alle nutzen BÖ um eigenen Ziele voranzubringen (FW,HW,F,N);</a:t>
                      </a:r>
                    </a:p>
                    <a:p>
                      <a:pPr>
                        <a:lnSpc>
                          <a:spcPct val="115000"/>
                        </a:lnSpc>
                        <a:spcAft>
                          <a:spcPts val="800"/>
                        </a:spcAft>
                      </a:pPr>
                      <a:r>
                        <a:rPr lang="de-DE" sz="1200" dirty="0">
                          <a:effectLst/>
                        </a:rPr>
                        <a:t>- Nur wenige Organisationen fühlen sich aktiv beteiligt an der BÖ Strategie (N);</a:t>
                      </a:r>
                    </a:p>
                    <a:p>
                      <a:pPr>
                        <a:lnSpc>
                          <a:spcPct val="115000"/>
                        </a:lnSpc>
                        <a:spcAft>
                          <a:spcPts val="800"/>
                        </a:spcAft>
                      </a:pPr>
                      <a:r>
                        <a:rPr lang="de-DE" sz="1200" dirty="0">
                          <a:effectLst/>
                        </a:rPr>
                        <a:t>- Zunächst eine abwartende Haltung um zu sehen, was für Entwicklungen die BÖ bringt (N);</a:t>
                      </a:r>
                      <a:endParaRPr lang="de-DE" sz="1200" dirty="0">
                        <a:effectLst/>
                        <a:latin typeface="Calibri"/>
                        <a:ea typeface="Calibri"/>
                        <a:cs typeface="Times New Roman"/>
                      </a:endParaRPr>
                    </a:p>
                  </a:txBody>
                  <a:tcPr marL="68580" marR="68580" marT="0" marB="0"/>
                </a:tc>
              </a:tr>
            </a:tbl>
          </a:graphicData>
        </a:graphic>
      </p:graphicFrame>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23</a:t>
            </a:fld>
            <a:endParaRPr lang="de-DE" altLang="de-DE" dirty="0"/>
          </a:p>
        </p:txBody>
      </p:sp>
    </p:spTree>
    <p:extLst>
      <p:ext uri="{BB962C8B-B14F-4D97-AF65-F5344CB8AC3E}">
        <p14:creationId xmlns:p14="http://schemas.microsoft.com/office/powerpoint/2010/main" val="4127719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tertitel 7"/>
          <p:cNvSpPr>
            <a:spLocks noGrp="1"/>
          </p:cNvSpPr>
          <p:nvPr>
            <p:ph type="subTitle" idx="1"/>
          </p:nvPr>
        </p:nvSpPr>
        <p:spPr/>
        <p:txBody>
          <a:bodyPr/>
          <a:lstStyle/>
          <a:p>
            <a:endParaRPr lang="de-DE"/>
          </a:p>
        </p:txBody>
      </p:sp>
      <p:sp>
        <p:nvSpPr>
          <p:cNvPr id="7" name="Titel 6"/>
          <p:cNvSpPr>
            <a:spLocks noGrp="1"/>
          </p:cNvSpPr>
          <p:nvPr>
            <p:ph type="ctrTitle"/>
          </p:nvPr>
        </p:nvSpPr>
        <p:spPr/>
        <p:txBody>
          <a:bodyPr/>
          <a:lstStyle/>
          <a:p>
            <a:r>
              <a:rPr lang="de-DE" dirty="0"/>
              <a:t/>
            </a:r>
            <a:br>
              <a:rPr lang="de-DE" dirty="0"/>
            </a:br>
            <a:r>
              <a:rPr lang="de-DE" dirty="0" smtClean="0"/>
              <a:t/>
            </a:r>
            <a:br>
              <a:rPr lang="de-DE" dirty="0" smtClean="0"/>
            </a:br>
            <a:r>
              <a:rPr lang="de-DE" dirty="0" smtClean="0"/>
              <a:t>Einleitung</a:t>
            </a:r>
            <a:endParaRPr lang="de-DE" dirty="0"/>
          </a:p>
        </p:txBody>
      </p:sp>
      <p:sp>
        <p:nvSpPr>
          <p:cNvPr id="4" name="Datumsplatzhalter 3"/>
          <p:cNvSpPr>
            <a:spLocks noGrp="1"/>
          </p:cNvSpPr>
          <p:nvPr>
            <p:ph type="dt" sz="half" idx="4294967295"/>
          </p:nvPr>
        </p:nvSpPr>
        <p:spPr>
          <a:xfrm>
            <a:off x="0" y="6551613"/>
            <a:ext cx="790575" cy="234950"/>
          </a:xfrm>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4294967295"/>
          </p:nvPr>
        </p:nvSpPr>
        <p:spPr>
          <a:xfrm>
            <a:off x="0" y="6551613"/>
            <a:ext cx="5976938" cy="234950"/>
          </a:xfrm>
        </p:spPr>
        <p:txBody>
          <a:bodyPr/>
          <a:lstStyle/>
          <a:p>
            <a:pPr>
              <a:defRPr/>
            </a:pPr>
            <a:r>
              <a:rPr lang="de-DE" dirty="0" smtClean="0"/>
              <a:t>Wahrnehmung und Akzeptanz für das Bioökonomiekonzept aus dem Forst- und Holzsektor</a:t>
            </a:r>
          </a:p>
        </p:txBody>
      </p:sp>
      <p:sp>
        <p:nvSpPr>
          <p:cNvPr id="6" name="Foliennummernplatzhalter 5"/>
          <p:cNvSpPr>
            <a:spLocks noGrp="1"/>
          </p:cNvSpPr>
          <p:nvPr>
            <p:ph type="sldNum" sz="quarter" idx="4294967295"/>
          </p:nvPr>
        </p:nvSpPr>
        <p:spPr>
          <a:xfrm>
            <a:off x="8723313" y="6551613"/>
            <a:ext cx="420687" cy="234950"/>
          </a:xfrm>
        </p:spPr>
        <p:txBody>
          <a:bodyPr/>
          <a:lstStyle/>
          <a:p>
            <a:pPr>
              <a:defRPr/>
            </a:pPr>
            <a:fld id="{44DE62FF-E6B3-4C54-A7B2-6D3475C6A437}" type="slidenum">
              <a:rPr lang="de-DE" altLang="de-DE" smtClean="0"/>
              <a:pPr>
                <a:defRPr/>
              </a:pPr>
              <a:t>3</a:t>
            </a:fld>
            <a:endParaRPr lang="de-DE" altLang="de-DE"/>
          </a:p>
        </p:txBody>
      </p:sp>
    </p:spTree>
    <p:extLst>
      <p:ext uri="{BB962C8B-B14F-4D97-AF65-F5344CB8AC3E}">
        <p14:creationId xmlns:p14="http://schemas.microsoft.com/office/powerpoint/2010/main" val="1547975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Problemstellung</a:t>
            </a:r>
            <a:endParaRPr lang="de-DE" dirty="0"/>
          </a:p>
        </p:txBody>
      </p:sp>
      <p:sp>
        <p:nvSpPr>
          <p:cNvPr id="3" name="Inhaltsplatzhalter 2"/>
          <p:cNvSpPr>
            <a:spLocks noGrp="1"/>
          </p:cNvSpPr>
          <p:nvPr>
            <p:ph idx="1"/>
          </p:nvPr>
        </p:nvSpPr>
        <p:spPr>
          <a:xfrm>
            <a:off x="452718" y="1340768"/>
            <a:ext cx="7591425" cy="4751387"/>
          </a:xfrm>
        </p:spPr>
        <p:txBody>
          <a:bodyPr/>
          <a:lstStyle/>
          <a:p>
            <a:r>
              <a:rPr lang="de-DE" dirty="0" smtClean="0"/>
              <a:t>Zunehmendes Interesse in Deutschland an dem Thema Bioökonomie</a:t>
            </a:r>
          </a:p>
          <a:p>
            <a:r>
              <a:rPr lang="de-DE" dirty="0" smtClean="0"/>
              <a:t>Die Bedeutung für die Bioökonomie des Forst- </a:t>
            </a:r>
            <a:r>
              <a:rPr lang="de-DE" dirty="0"/>
              <a:t>und </a:t>
            </a:r>
            <a:r>
              <a:rPr lang="de-DE" dirty="0" smtClean="0"/>
              <a:t>Holzsektors wird als hoch eingeschätzt</a:t>
            </a:r>
          </a:p>
          <a:p>
            <a:r>
              <a:rPr lang="de-DE" dirty="0"/>
              <a:t>Bislang keine Untersuchung darüber wie Akteure aus dem Forst- und Holzsektor in Deutschland das Konzept der Bioökonomie wahrnehmen und es </a:t>
            </a:r>
            <a:r>
              <a:rPr lang="de-DE" dirty="0" smtClean="0"/>
              <a:t>akzeptieren</a:t>
            </a:r>
          </a:p>
          <a:p>
            <a:endParaRPr lang="de-DE" dirty="0" smtClean="0"/>
          </a:p>
          <a:p>
            <a:r>
              <a:rPr lang="de-DE" dirty="0" smtClean="0"/>
              <a:t>In einem qualitativ explorativen Ansatz wurde untersucht, wie Akteure aus dem Forst- und Holzsektor das Thema Bioökonomie wahrnehmen</a:t>
            </a:r>
          </a:p>
          <a:p>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r>
              <a:rPr lang="de-DE" altLang="de-DE" dirty="0">
                <a:ea typeface="Geneva" pitchFamily="50" charset="-128"/>
              </a:rPr>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4</a:t>
            </a:fld>
            <a:endParaRPr lang="de-DE" altLang="de-DE"/>
          </a:p>
        </p:txBody>
      </p:sp>
    </p:spTree>
    <p:extLst>
      <p:ext uri="{BB962C8B-B14F-4D97-AF65-F5344CB8AC3E}">
        <p14:creationId xmlns:p14="http://schemas.microsoft.com/office/powerpoint/2010/main" val="34778867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tertitel 7"/>
          <p:cNvSpPr>
            <a:spLocks noGrp="1"/>
          </p:cNvSpPr>
          <p:nvPr>
            <p:ph type="subTitle" idx="1"/>
          </p:nvPr>
        </p:nvSpPr>
        <p:spPr/>
        <p:txBody>
          <a:bodyPr/>
          <a:lstStyle/>
          <a:p>
            <a:endParaRPr lang="de-DE"/>
          </a:p>
        </p:txBody>
      </p:sp>
      <p:sp>
        <p:nvSpPr>
          <p:cNvPr id="7" name="Titel 6"/>
          <p:cNvSpPr>
            <a:spLocks noGrp="1"/>
          </p:cNvSpPr>
          <p:nvPr>
            <p:ph type="ctrTitle"/>
          </p:nvPr>
        </p:nvSpPr>
        <p:spPr/>
        <p:txBody>
          <a:bodyPr/>
          <a:lstStyle/>
          <a:p>
            <a:r>
              <a:rPr lang="de-DE" dirty="0" smtClean="0"/>
              <a:t/>
            </a:r>
            <a:br>
              <a:rPr lang="de-DE" dirty="0" smtClean="0"/>
            </a:br>
            <a:r>
              <a:rPr lang="de-DE" dirty="0"/>
              <a:t/>
            </a:r>
            <a:br>
              <a:rPr lang="de-DE" dirty="0"/>
            </a:br>
            <a:r>
              <a:rPr lang="de-DE" dirty="0" smtClean="0"/>
              <a:t>Theoretischer Ansatz</a:t>
            </a:r>
            <a:endParaRPr lang="de-DE" dirty="0"/>
          </a:p>
        </p:txBody>
      </p:sp>
      <p:sp>
        <p:nvSpPr>
          <p:cNvPr id="4" name="Datumsplatzhalter 3"/>
          <p:cNvSpPr>
            <a:spLocks noGrp="1"/>
          </p:cNvSpPr>
          <p:nvPr>
            <p:ph type="dt" sz="half" idx="4294967295"/>
          </p:nvPr>
        </p:nvSpPr>
        <p:spPr>
          <a:xfrm>
            <a:off x="0" y="6551613"/>
            <a:ext cx="790575" cy="234950"/>
          </a:xfrm>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4294967295"/>
          </p:nvPr>
        </p:nvSpPr>
        <p:spPr>
          <a:xfrm>
            <a:off x="0" y="6551613"/>
            <a:ext cx="5976938" cy="234950"/>
          </a:xfrm>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4294967295"/>
          </p:nvPr>
        </p:nvSpPr>
        <p:spPr>
          <a:xfrm>
            <a:off x="8723313" y="6551613"/>
            <a:ext cx="420687" cy="234950"/>
          </a:xfrm>
        </p:spPr>
        <p:txBody>
          <a:bodyPr/>
          <a:lstStyle/>
          <a:p>
            <a:pPr>
              <a:defRPr/>
            </a:pPr>
            <a:fld id="{44DE62FF-E6B3-4C54-A7B2-6D3475C6A437}" type="slidenum">
              <a:rPr lang="de-DE" altLang="de-DE" smtClean="0"/>
              <a:pPr>
                <a:defRPr/>
              </a:pPr>
              <a:t>5</a:t>
            </a:fld>
            <a:endParaRPr lang="de-DE" altLang="de-DE"/>
          </a:p>
        </p:txBody>
      </p:sp>
    </p:spTree>
    <p:extLst>
      <p:ext uri="{BB962C8B-B14F-4D97-AF65-F5344CB8AC3E}">
        <p14:creationId xmlns:p14="http://schemas.microsoft.com/office/powerpoint/2010/main" val="3471401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Theoretischer Ansatz</a:t>
            </a:r>
            <a:endParaRPr lang="de-DE" dirty="0"/>
          </a:p>
        </p:txBody>
      </p:sp>
      <p:sp>
        <p:nvSpPr>
          <p:cNvPr id="3" name="Inhaltsplatzhalter 2"/>
          <p:cNvSpPr>
            <a:spLocks noGrp="1"/>
          </p:cNvSpPr>
          <p:nvPr>
            <p:ph idx="1"/>
          </p:nvPr>
        </p:nvSpPr>
        <p:spPr/>
        <p:txBody>
          <a:bodyPr/>
          <a:lstStyle/>
          <a:p>
            <a:r>
              <a:rPr lang="de-DE" dirty="0" smtClean="0"/>
              <a:t>Definition von Akzeptanz:</a:t>
            </a:r>
          </a:p>
          <a:p>
            <a:pPr marL="857250" lvl="2" indent="0">
              <a:buNone/>
            </a:pPr>
            <a:r>
              <a:rPr lang="de-DE" sz="1600" i="1" kern="1200" dirty="0" smtClean="0">
                <a:latin typeface="Arial" charset="0"/>
                <a:ea typeface="Geneva" charset="-128"/>
              </a:rPr>
              <a:t>„die </a:t>
            </a:r>
            <a:r>
              <a:rPr lang="de-DE" sz="1600" i="1" kern="1200" dirty="0">
                <a:latin typeface="Arial" charset="0"/>
                <a:ea typeface="Geneva" charset="-128"/>
              </a:rPr>
              <a:t>Chance für bestimmte Meinungen, Maßnahmen, Vorschläge und Entscheidungen bei einer identifizierbaren Personengruppe ausdrückliche oder  stillschweigende Zustimmung zu finden und unter angebbaren Bedingungen aussichtsreich auf deren Einverständnis rechnen zu </a:t>
            </a:r>
            <a:r>
              <a:rPr lang="de-DE" sz="1600" i="1" kern="1200" dirty="0" smtClean="0">
                <a:latin typeface="Arial" charset="0"/>
                <a:ea typeface="Geneva" charset="-128"/>
              </a:rPr>
              <a:t>können“ </a:t>
            </a:r>
            <a:endParaRPr lang="de-DE" dirty="0"/>
          </a:p>
          <a:p>
            <a:r>
              <a:rPr lang="de-DE" dirty="0" smtClean="0"/>
              <a:t>Akzeptanz:</a:t>
            </a:r>
          </a:p>
          <a:p>
            <a:pPr lvl="1"/>
            <a:r>
              <a:rPr lang="de-DE" dirty="0" smtClean="0"/>
              <a:t>Von was?</a:t>
            </a:r>
          </a:p>
          <a:p>
            <a:pPr lvl="1"/>
            <a:r>
              <a:rPr lang="de-DE" dirty="0" smtClean="0"/>
              <a:t>Durch wen?</a:t>
            </a:r>
          </a:p>
          <a:p>
            <a:pPr lvl="1"/>
            <a:r>
              <a:rPr lang="de-DE" dirty="0" smtClean="0"/>
              <a:t>In welchem Zusammenhang?</a:t>
            </a:r>
          </a:p>
          <a:p>
            <a:endParaRPr lang="de-DE" dirty="0" smtClean="0"/>
          </a:p>
          <a:p>
            <a:endParaRPr lang="de-DE" dirty="0"/>
          </a:p>
          <a:p>
            <a:endParaRPr lang="de-DE" dirty="0" smtClean="0"/>
          </a:p>
          <a:p>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r>
              <a:rPr lang="de-DE" altLang="de-DE" dirty="0">
                <a:ea typeface="Geneva" pitchFamily="50" charset="-128"/>
              </a:rPr>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6</a:t>
            </a:fld>
            <a:endParaRPr lang="de-DE" altLang="de-DE"/>
          </a:p>
        </p:txBody>
      </p:sp>
      <p:pic>
        <p:nvPicPr>
          <p:cNvPr id="9" name="Grafi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166" y="2996952"/>
            <a:ext cx="6485608" cy="2602777"/>
          </a:xfrm>
          <a:prstGeom prst="rect">
            <a:avLst/>
          </a:prstGeom>
        </p:spPr>
      </p:pic>
    </p:spTree>
    <p:extLst>
      <p:ext uri="{BB962C8B-B14F-4D97-AF65-F5344CB8AC3E}">
        <p14:creationId xmlns:p14="http://schemas.microsoft.com/office/powerpoint/2010/main" val="717638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Dimensionen von Akzeptanz</a:t>
            </a:r>
            <a:endParaRPr lang="de-DE" dirty="0"/>
          </a:p>
        </p:txBody>
      </p:sp>
      <p:sp>
        <p:nvSpPr>
          <p:cNvPr id="3" name="Inhaltsplatzhalter 2"/>
          <p:cNvSpPr>
            <a:spLocks noGrp="1"/>
          </p:cNvSpPr>
          <p:nvPr>
            <p:ph idx="1"/>
          </p:nvPr>
        </p:nvSpPr>
        <p:spPr/>
        <p:txBody>
          <a:bodyPr/>
          <a:lstStyle/>
          <a:p>
            <a:r>
              <a:rPr lang="de-DE" dirty="0" smtClean="0"/>
              <a:t>Analytisch kann zwischen drei Dimensionen von Akzeptanz unterschieden werden:</a:t>
            </a:r>
          </a:p>
          <a:p>
            <a:pPr lvl="1"/>
            <a:endParaRPr lang="de-DE" dirty="0" smtClean="0"/>
          </a:p>
          <a:p>
            <a:pPr lvl="1"/>
            <a:r>
              <a:rPr lang="de-DE" dirty="0" smtClean="0"/>
              <a:t>Wahrnehmungs-Dimension</a:t>
            </a:r>
          </a:p>
          <a:p>
            <a:pPr lvl="1"/>
            <a:endParaRPr lang="de-DE" dirty="0" smtClean="0"/>
          </a:p>
          <a:p>
            <a:pPr lvl="1"/>
            <a:r>
              <a:rPr lang="de-DE" dirty="0" smtClean="0"/>
              <a:t>Bewertungs-Dimension</a:t>
            </a:r>
          </a:p>
          <a:p>
            <a:pPr lvl="1"/>
            <a:endParaRPr lang="de-DE" dirty="0" smtClean="0"/>
          </a:p>
          <a:p>
            <a:pPr lvl="1"/>
            <a:r>
              <a:rPr lang="de-DE" dirty="0" smtClean="0"/>
              <a:t>Handlungs-Dimension</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r>
              <a:rPr lang="de-DE" altLang="de-DE" dirty="0">
                <a:ea typeface="Geneva" pitchFamily="50" charset="-128"/>
              </a:rPr>
              <a:t>Wahrnehmung und Akzeptanz für das Bioökonomiekonzept aus dem Forst- und Holzsektor</a:t>
            </a:r>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7</a:t>
            </a:fld>
            <a:endParaRPr lang="de-DE" altLang="de-DE"/>
          </a:p>
        </p:txBody>
      </p:sp>
    </p:spTree>
    <p:extLst>
      <p:ext uri="{BB962C8B-B14F-4D97-AF65-F5344CB8AC3E}">
        <p14:creationId xmlns:p14="http://schemas.microsoft.com/office/powerpoint/2010/main" val="220218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Forschungsfragen</a:t>
            </a:r>
            <a:endParaRPr lang="de-DE" dirty="0"/>
          </a:p>
        </p:txBody>
      </p:sp>
      <p:sp>
        <p:nvSpPr>
          <p:cNvPr id="3" name="Inhaltsplatzhalter 2"/>
          <p:cNvSpPr>
            <a:spLocks noGrp="1"/>
          </p:cNvSpPr>
          <p:nvPr>
            <p:ph idx="1"/>
          </p:nvPr>
        </p:nvSpPr>
        <p:spPr/>
        <p:txBody>
          <a:bodyPr/>
          <a:lstStyle/>
          <a:p>
            <a:endParaRPr lang="de-DE" dirty="0" smtClean="0"/>
          </a:p>
          <a:p>
            <a:r>
              <a:rPr lang="de-DE" dirty="0" smtClean="0"/>
              <a:t>Wie nehmen die befragten Akteure aus dem Forst- und Holzsektor Bioökonomie und dessen Bedeutung für den Sektor wahr?</a:t>
            </a:r>
          </a:p>
          <a:p>
            <a:endParaRPr lang="de-DE" dirty="0" smtClean="0"/>
          </a:p>
          <a:p>
            <a:r>
              <a:rPr lang="de-DE" dirty="0" smtClean="0"/>
              <a:t>Wie bewerten die Akteure die Bioökonomie und die sich daraus bietenden Optionen und Risiken?</a:t>
            </a:r>
          </a:p>
          <a:p>
            <a:endParaRPr lang="de-DE" dirty="0" smtClean="0"/>
          </a:p>
          <a:p>
            <a:r>
              <a:rPr lang="de-DE" dirty="0" smtClean="0"/>
              <a:t>Engagieren sich die Akteure für die Bioökonomie, oder nutzen sie das Konzept für die Erreichung ihrer Ziele?</a:t>
            </a:r>
            <a:endParaRPr lang="de-DE" dirty="0"/>
          </a:p>
        </p:txBody>
      </p:sp>
      <p:sp>
        <p:nvSpPr>
          <p:cNvPr id="4" name="Datumsplatzhalter 3"/>
          <p:cNvSpPr>
            <a:spLocks noGrp="1"/>
          </p:cNvSpPr>
          <p:nvPr>
            <p:ph type="dt" sz="half" idx="10"/>
          </p:nvPr>
        </p:nvSpPr>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11"/>
          </p:nvPr>
        </p:nvSpPr>
        <p:spPr/>
        <p:txBody>
          <a:bodyPr/>
          <a:lstStyle/>
          <a:p>
            <a:pPr>
              <a:defRPr/>
            </a:pPr>
            <a:r>
              <a:rPr lang="de-DE" smtClean="0"/>
              <a:t>Präsentationstitel</a:t>
            </a:r>
            <a:endParaRPr lang="de-DE"/>
          </a:p>
        </p:txBody>
      </p:sp>
      <p:sp>
        <p:nvSpPr>
          <p:cNvPr id="6" name="Foliennummernplatzhalter 5"/>
          <p:cNvSpPr>
            <a:spLocks noGrp="1"/>
          </p:cNvSpPr>
          <p:nvPr>
            <p:ph type="sldNum" sz="quarter" idx="12"/>
          </p:nvPr>
        </p:nvSpPr>
        <p:spPr/>
        <p:txBody>
          <a:bodyPr/>
          <a:lstStyle/>
          <a:p>
            <a:pPr>
              <a:defRPr/>
            </a:pPr>
            <a:fld id="{44DE62FF-E6B3-4C54-A7B2-6D3475C6A437}" type="slidenum">
              <a:rPr lang="de-DE" altLang="de-DE" smtClean="0"/>
              <a:pPr>
                <a:defRPr/>
              </a:pPr>
              <a:t>8</a:t>
            </a:fld>
            <a:endParaRPr lang="de-DE" altLang="de-DE"/>
          </a:p>
        </p:txBody>
      </p:sp>
    </p:spTree>
    <p:extLst>
      <p:ext uri="{BB962C8B-B14F-4D97-AF65-F5344CB8AC3E}">
        <p14:creationId xmlns:p14="http://schemas.microsoft.com/office/powerpoint/2010/main" val="2089866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tertitel 7"/>
          <p:cNvSpPr>
            <a:spLocks noGrp="1"/>
          </p:cNvSpPr>
          <p:nvPr>
            <p:ph type="subTitle" idx="1"/>
          </p:nvPr>
        </p:nvSpPr>
        <p:spPr/>
        <p:txBody>
          <a:bodyPr/>
          <a:lstStyle/>
          <a:p>
            <a:endParaRPr lang="de-DE"/>
          </a:p>
        </p:txBody>
      </p:sp>
      <p:sp>
        <p:nvSpPr>
          <p:cNvPr id="7" name="Titel 6"/>
          <p:cNvSpPr>
            <a:spLocks noGrp="1"/>
          </p:cNvSpPr>
          <p:nvPr>
            <p:ph type="ctrTitle"/>
          </p:nvPr>
        </p:nvSpPr>
        <p:spPr/>
        <p:txBody>
          <a:bodyPr/>
          <a:lstStyle/>
          <a:p>
            <a:r>
              <a:rPr lang="de-DE" dirty="0" smtClean="0"/>
              <a:t/>
            </a:r>
            <a:br>
              <a:rPr lang="de-DE" dirty="0" smtClean="0"/>
            </a:br>
            <a:r>
              <a:rPr lang="de-DE" dirty="0"/>
              <a:t/>
            </a:r>
            <a:br>
              <a:rPr lang="de-DE" dirty="0"/>
            </a:br>
            <a:r>
              <a:rPr lang="de-DE" dirty="0" smtClean="0"/>
              <a:t>Methodik</a:t>
            </a:r>
            <a:endParaRPr lang="de-DE" dirty="0"/>
          </a:p>
        </p:txBody>
      </p:sp>
      <p:sp>
        <p:nvSpPr>
          <p:cNvPr id="4" name="Datumsplatzhalter 3"/>
          <p:cNvSpPr>
            <a:spLocks noGrp="1"/>
          </p:cNvSpPr>
          <p:nvPr>
            <p:ph type="dt" sz="half" idx="4294967295"/>
          </p:nvPr>
        </p:nvSpPr>
        <p:spPr>
          <a:xfrm>
            <a:off x="0" y="6551613"/>
            <a:ext cx="790575" cy="234950"/>
          </a:xfrm>
        </p:spPr>
        <p:txBody>
          <a:bodyPr/>
          <a:lstStyle/>
          <a:p>
            <a:pPr>
              <a:defRPr/>
            </a:pPr>
            <a:fld id="{8EDD05B0-854B-4B5E-BD83-4155EAC9F2DD}" type="datetime1">
              <a:rPr lang="de-DE" altLang="de-DE" smtClean="0"/>
              <a:pPr>
                <a:defRPr/>
              </a:pPr>
              <a:t>05.04.2017</a:t>
            </a:fld>
            <a:endParaRPr lang="de-DE" altLang="de-DE"/>
          </a:p>
        </p:txBody>
      </p:sp>
      <p:sp>
        <p:nvSpPr>
          <p:cNvPr id="5" name="Fußzeilenplatzhalter 4"/>
          <p:cNvSpPr>
            <a:spLocks noGrp="1"/>
          </p:cNvSpPr>
          <p:nvPr>
            <p:ph type="ftr" sz="quarter" idx="4294967295"/>
          </p:nvPr>
        </p:nvSpPr>
        <p:spPr>
          <a:xfrm>
            <a:off x="0" y="6551613"/>
            <a:ext cx="5976938" cy="234950"/>
          </a:xfrm>
        </p:spPr>
        <p:txBody>
          <a:bodyPr/>
          <a:lstStyle/>
          <a:p>
            <a:pPr>
              <a:defRPr/>
            </a:pPr>
            <a:r>
              <a:rPr lang="de-DE" smtClean="0"/>
              <a:t>Wahrnehmung und Akzeptanz für das Bioökonomiekonzept aus dem Forst- und Holzsektor</a:t>
            </a:r>
            <a:endParaRPr lang="de-DE" dirty="0" smtClean="0"/>
          </a:p>
        </p:txBody>
      </p:sp>
      <p:sp>
        <p:nvSpPr>
          <p:cNvPr id="6" name="Foliennummernplatzhalter 5"/>
          <p:cNvSpPr>
            <a:spLocks noGrp="1"/>
          </p:cNvSpPr>
          <p:nvPr>
            <p:ph type="sldNum" sz="quarter" idx="4294967295"/>
          </p:nvPr>
        </p:nvSpPr>
        <p:spPr>
          <a:xfrm>
            <a:off x="8723313" y="6551613"/>
            <a:ext cx="420687" cy="234950"/>
          </a:xfrm>
        </p:spPr>
        <p:txBody>
          <a:bodyPr/>
          <a:lstStyle/>
          <a:p>
            <a:pPr>
              <a:defRPr/>
            </a:pPr>
            <a:fld id="{44DE62FF-E6B3-4C54-A7B2-6D3475C6A437}" type="slidenum">
              <a:rPr lang="de-DE" altLang="de-DE" smtClean="0"/>
              <a:pPr>
                <a:defRPr/>
              </a:pPr>
              <a:t>9</a:t>
            </a:fld>
            <a:endParaRPr lang="de-DE" altLang="de-DE"/>
          </a:p>
        </p:txBody>
      </p:sp>
    </p:spTree>
    <p:extLst>
      <p:ext uri="{BB962C8B-B14F-4D97-AF65-F5344CB8AC3E}">
        <p14:creationId xmlns:p14="http://schemas.microsoft.com/office/powerpoint/2010/main" val="293050732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Folie 1&quot;/&gt;&lt;property id=&quot;20307&quot; value=&quot;256&quot;/&gt;&lt;/object&gt;&lt;object type=&quot;3&quot; unique_id=&quot;10005&quot;&gt;&lt;property id=&quot;20148&quot; value=&quot;5&quot;/&gt;&lt;property id=&quot;20300&quot; value=&quot;Folie 2 - &amp;quot;Testfolie&amp;quot;&quot;/&gt;&lt;property id=&quot;20307&quot; value=&quot;257&quot;/&gt;&lt;/object&gt;&lt;/object&gt;&lt;/object&gt;&lt;/database&gt;"/>
</p:tagLst>
</file>

<file path=ppt/theme/theme1.xml><?xml version="1.0" encoding="utf-8"?>
<a:theme xmlns:a="http://schemas.openxmlformats.org/drawingml/2006/main" name="Uni_Praesentation_E1_RGB4-3">
  <a:themeElements>
    <a:clrScheme name="Uni_Praesentation_E1_RGB 13">
      <a:dk1>
        <a:srgbClr val="000000"/>
      </a:dk1>
      <a:lt1>
        <a:srgbClr val="FFFFFF"/>
      </a:lt1>
      <a:dk2>
        <a:srgbClr val="000000"/>
      </a:dk2>
      <a:lt2>
        <a:srgbClr val="808080"/>
      </a:lt2>
      <a:accent1>
        <a:srgbClr val="CCCCCC"/>
      </a:accent1>
      <a:accent2>
        <a:srgbClr val="004A99"/>
      </a:accent2>
      <a:accent3>
        <a:srgbClr val="FFFFFF"/>
      </a:accent3>
      <a:accent4>
        <a:srgbClr val="000000"/>
      </a:accent4>
      <a:accent5>
        <a:srgbClr val="E2E2E2"/>
      </a:accent5>
      <a:accent6>
        <a:srgbClr val="00428A"/>
      </a:accent6>
      <a:hlink>
        <a:srgbClr val="5781BD"/>
      </a:hlink>
      <a:folHlink>
        <a:srgbClr val="C1002A"/>
      </a:folHlink>
    </a:clrScheme>
    <a:fontScheme name="Uni_Praesentation_E1_RGB">
      <a:majorFont>
        <a:latin typeface="Times New Roman"/>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ni_Praesentation_E1_RG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ni_Praesentation_E1_RG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ni_Praesentation_E1_RG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ni_Praesentation_E1_RG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ni_Praesentation_E1_RG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ni_Praesentation_E1_RG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ni_Praesentation_E1_RG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ni_Praesentation_E1_RG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ni_Praesentation_E1_RG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ni_Praesentation_E1_RG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ni_Praesentation_E1_RG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ni_Praesentation_E1_RG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ni_Praesentation_E1_RGB 13">
        <a:dk1>
          <a:srgbClr val="000000"/>
        </a:dk1>
        <a:lt1>
          <a:srgbClr val="FFFFFF"/>
        </a:lt1>
        <a:dk2>
          <a:srgbClr val="000000"/>
        </a:dk2>
        <a:lt2>
          <a:srgbClr val="808080"/>
        </a:lt2>
        <a:accent1>
          <a:srgbClr val="CCCCCC"/>
        </a:accent1>
        <a:accent2>
          <a:srgbClr val="004A99"/>
        </a:accent2>
        <a:accent3>
          <a:srgbClr val="FFFFFF"/>
        </a:accent3>
        <a:accent4>
          <a:srgbClr val="000000"/>
        </a:accent4>
        <a:accent5>
          <a:srgbClr val="E2E2E2"/>
        </a:accent5>
        <a:accent6>
          <a:srgbClr val="00428A"/>
        </a:accent6>
        <a:hlink>
          <a:srgbClr val="5781BD"/>
        </a:hlink>
        <a:folHlink>
          <a:srgbClr val="C10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Uni_Praesentation_E1_RGB">
  <a:themeElements>
    <a:clrScheme name="Uni_Praesentation_E1_RGB 13">
      <a:dk1>
        <a:srgbClr val="000000"/>
      </a:dk1>
      <a:lt1>
        <a:srgbClr val="FFFFFF"/>
      </a:lt1>
      <a:dk2>
        <a:srgbClr val="000000"/>
      </a:dk2>
      <a:lt2>
        <a:srgbClr val="808080"/>
      </a:lt2>
      <a:accent1>
        <a:srgbClr val="CCCCCC"/>
      </a:accent1>
      <a:accent2>
        <a:srgbClr val="004A99"/>
      </a:accent2>
      <a:accent3>
        <a:srgbClr val="FFFFFF"/>
      </a:accent3>
      <a:accent4>
        <a:srgbClr val="000000"/>
      </a:accent4>
      <a:accent5>
        <a:srgbClr val="E2E2E2"/>
      </a:accent5>
      <a:accent6>
        <a:srgbClr val="00428A"/>
      </a:accent6>
      <a:hlink>
        <a:srgbClr val="5781BD"/>
      </a:hlink>
      <a:folHlink>
        <a:srgbClr val="C1002A"/>
      </a:folHlink>
    </a:clrScheme>
    <a:fontScheme name="Uni_Praesentation_E1_RGB">
      <a:majorFont>
        <a:latin typeface="Times New Roman"/>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ni_Praesentation_E1_RG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ni_Praesentation_E1_RG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ni_Praesentation_E1_RG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ni_Praesentation_E1_RG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ni_Praesentation_E1_RG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ni_Praesentation_E1_RG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ni_Praesentation_E1_RG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ni_Praesentation_E1_RG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ni_Praesentation_E1_RG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ni_Praesentation_E1_RG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ni_Praesentation_E1_RG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ni_Praesentation_E1_RG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ni_Praesentation_E1_RGB 13">
        <a:dk1>
          <a:srgbClr val="000000"/>
        </a:dk1>
        <a:lt1>
          <a:srgbClr val="FFFFFF"/>
        </a:lt1>
        <a:dk2>
          <a:srgbClr val="000000"/>
        </a:dk2>
        <a:lt2>
          <a:srgbClr val="808080"/>
        </a:lt2>
        <a:accent1>
          <a:srgbClr val="CCCCCC"/>
        </a:accent1>
        <a:accent2>
          <a:srgbClr val="004A99"/>
        </a:accent2>
        <a:accent3>
          <a:srgbClr val="FFFFFF"/>
        </a:accent3>
        <a:accent4>
          <a:srgbClr val="000000"/>
        </a:accent4>
        <a:accent5>
          <a:srgbClr val="E2E2E2"/>
        </a:accent5>
        <a:accent6>
          <a:srgbClr val="00428A"/>
        </a:accent6>
        <a:hlink>
          <a:srgbClr val="5781BD"/>
        </a:hlink>
        <a:folHlink>
          <a:srgbClr val="C1002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Uni_Praesentation_E1_RGB4-3</Template>
  <TotalTime>0</TotalTime>
  <Words>1478</Words>
  <Application>Microsoft Office PowerPoint</Application>
  <PresentationFormat>Bildschirmpräsentation (4:3)</PresentationFormat>
  <Paragraphs>290</Paragraphs>
  <Slides>23</Slides>
  <Notes>13</Notes>
  <HiddenSlides>0</HiddenSlides>
  <MMClips>0</MMClips>
  <ScaleCrop>false</ScaleCrop>
  <HeadingPairs>
    <vt:vector size="4" baseType="variant">
      <vt:variant>
        <vt:lpstr>Design</vt:lpstr>
      </vt:variant>
      <vt:variant>
        <vt:i4>2</vt:i4>
      </vt:variant>
      <vt:variant>
        <vt:lpstr>Folientitel</vt:lpstr>
      </vt:variant>
      <vt:variant>
        <vt:i4>23</vt:i4>
      </vt:variant>
    </vt:vector>
  </HeadingPairs>
  <TitlesOfParts>
    <vt:vector size="25" baseType="lpstr">
      <vt:lpstr>Uni_Praesentation_E1_RGB4-3</vt:lpstr>
      <vt:lpstr>1_Uni_Praesentation_E1_RGB</vt:lpstr>
      <vt:lpstr> Die Bedeutung der Bioökonomie für den Forst- und Holzsektor</vt:lpstr>
      <vt:lpstr>Gliederung</vt:lpstr>
      <vt:lpstr>  Einleitung</vt:lpstr>
      <vt:lpstr>Problemstellung</vt:lpstr>
      <vt:lpstr>  Theoretischer Ansatz</vt:lpstr>
      <vt:lpstr>Theoretischer Ansatz</vt:lpstr>
      <vt:lpstr>Dimensionen von Akzeptanz</vt:lpstr>
      <vt:lpstr>Forschungsfragen</vt:lpstr>
      <vt:lpstr>  Methodik</vt:lpstr>
      <vt:lpstr>Methodik</vt:lpstr>
      <vt:lpstr>Befragte Institutionen</vt:lpstr>
      <vt:lpstr>Auswertung</vt:lpstr>
      <vt:lpstr>  Ergebnisse</vt:lpstr>
      <vt:lpstr>Ergebnisse: Wahrnehmung</vt:lpstr>
      <vt:lpstr>Ergebnisse Wahrnehmung</vt:lpstr>
      <vt:lpstr>Ergebnisse: Bewertung</vt:lpstr>
      <vt:lpstr>Ergebnisse Handlung</vt:lpstr>
      <vt:lpstr>  Diskussion</vt:lpstr>
      <vt:lpstr>Zusammenfassung / Diskussion</vt:lpstr>
      <vt:lpstr>Zusammenfassung / Diskussion</vt:lpstr>
      <vt:lpstr>PowerPoint-Präsentation</vt:lpstr>
      <vt:lpstr>Literatur (Auszug)</vt:lpstr>
      <vt:lpstr>Ergebnisse Zusammengefasst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Wahrnehmung und Akzeptanz für das Bioökonomiekonzept durch Akteure aus dem Forst- und Holzsektor</dc:title>
  <dc:creator>M.S.</dc:creator>
  <cp:lastModifiedBy>M.S.</cp:lastModifiedBy>
  <cp:revision>39</cp:revision>
  <cp:lastPrinted>2015-03-26T12:44:34Z</cp:lastPrinted>
  <dcterms:created xsi:type="dcterms:W3CDTF">2017-03-26T11:18:08Z</dcterms:created>
  <dcterms:modified xsi:type="dcterms:W3CDTF">2017-04-05T19:40:16Z</dcterms:modified>
</cp:coreProperties>
</file>