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77" r:id="rId4"/>
    <p:sldId id="276" r:id="rId5"/>
    <p:sldId id="280" r:id="rId6"/>
    <p:sldId id="258" r:id="rId7"/>
    <p:sldId id="281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4" r:id="rId16"/>
    <p:sldId id="279" r:id="rId17"/>
    <p:sldId id="278" r:id="rId18"/>
    <p:sldId id="263" r:id="rId1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redný štýl 2 - zvýrazneni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ktorandsk&#233;%20&#353;t&#250;dium\Predmety\Inova&#269;n&#253;%20mana&#382;ment\najnovsia%20verzia\inovacne_paradoxy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radarChart>
        <c:radarStyle val="marker"/>
        <c:varyColors val="0"/>
        <c:ser>
          <c:idx val="3"/>
          <c:order val="0"/>
          <c:tx>
            <c:v>Inovation activity mil. €</c:v>
          </c:tx>
          <c:spPr>
            <a:ln>
              <a:solidFill>
                <a:srgbClr val="7030A0"/>
              </a:solidFill>
            </a:ln>
          </c:spPr>
          <c:marker>
            <c:symbol val="none"/>
          </c:marker>
          <c:cat>
            <c:strRef>
              <c:f>Hárok3!$O$5:$O$12</c:f>
              <c:strCache>
                <c:ptCount val="8"/>
                <c:pt idx="0">
                  <c:v>BB</c:v>
                </c:pt>
                <c:pt idx="1">
                  <c:v>BA</c:v>
                </c:pt>
                <c:pt idx="2">
                  <c:v>KE</c:v>
                </c:pt>
                <c:pt idx="3">
                  <c:v>NR</c:v>
                </c:pt>
                <c:pt idx="4">
                  <c:v>PO</c:v>
                </c:pt>
                <c:pt idx="5">
                  <c:v>TN</c:v>
                </c:pt>
                <c:pt idx="6">
                  <c:v>TT</c:v>
                </c:pt>
                <c:pt idx="7">
                  <c:v>ZA</c:v>
                </c:pt>
              </c:strCache>
            </c:strRef>
          </c:cat>
          <c:val>
            <c:numRef>
              <c:f>Hárok3!$S$5:$S$12</c:f>
              <c:numCache>
                <c:formatCode>General</c:formatCode>
                <c:ptCount val="8"/>
                <c:pt idx="0">
                  <c:v>1.9079999999999999</c:v>
                </c:pt>
                <c:pt idx="1">
                  <c:v>0.91113599999999995</c:v>
                </c:pt>
                <c:pt idx="2">
                  <c:v>-0.60097400000000001</c:v>
                </c:pt>
                <c:pt idx="3">
                  <c:v>-0.207062</c:v>
                </c:pt>
                <c:pt idx="4">
                  <c:v>2.0512640000000002</c:v>
                </c:pt>
                <c:pt idx="5">
                  <c:v>0.95093000000000005</c:v>
                </c:pt>
                <c:pt idx="6">
                  <c:v>-0.23608000000000001</c:v>
                </c:pt>
                <c:pt idx="7">
                  <c:v>1.021096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26-4FCC-BF68-4DCED72635D6}"/>
            </c:ext>
          </c:extLst>
        </c:ser>
        <c:ser>
          <c:idx val="0"/>
          <c:order val="1"/>
          <c:tx>
            <c:v>LQ Ltd.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Hárok3!$O$5:$O$12</c:f>
              <c:strCache>
                <c:ptCount val="8"/>
                <c:pt idx="0">
                  <c:v>BB</c:v>
                </c:pt>
                <c:pt idx="1">
                  <c:v>BA</c:v>
                </c:pt>
                <c:pt idx="2">
                  <c:v>KE</c:v>
                </c:pt>
                <c:pt idx="3">
                  <c:v>NR</c:v>
                </c:pt>
                <c:pt idx="4">
                  <c:v>PO</c:v>
                </c:pt>
                <c:pt idx="5">
                  <c:v>TN</c:v>
                </c:pt>
                <c:pt idx="6">
                  <c:v>TT</c:v>
                </c:pt>
                <c:pt idx="7">
                  <c:v>ZA</c:v>
                </c:pt>
              </c:strCache>
            </c:strRef>
          </c:cat>
          <c:val>
            <c:numRef>
              <c:f>Hárok3!$U$5:$U$12</c:f>
              <c:numCache>
                <c:formatCode>General</c:formatCode>
                <c:ptCount val="8"/>
                <c:pt idx="0">
                  <c:v>2.54</c:v>
                </c:pt>
                <c:pt idx="1">
                  <c:v>0.19</c:v>
                </c:pt>
                <c:pt idx="2">
                  <c:v>1.06</c:v>
                </c:pt>
                <c:pt idx="3">
                  <c:v>0.51</c:v>
                </c:pt>
                <c:pt idx="4">
                  <c:v>2.2000000000000002</c:v>
                </c:pt>
                <c:pt idx="5">
                  <c:v>1.02</c:v>
                </c:pt>
                <c:pt idx="6">
                  <c:v>0.56000000000000005</c:v>
                </c:pt>
                <c:pt idx="7">
                  <c:v>1.57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26-4FCC-BF68-4DCED72635D6}"/>
            </c:ext>
          </c:extLst>
        </c:ser>
        <c:ser>
          <c:idx val="1"/>
          <c:order val="2"/>
          <c:tx>
            <c:v>LQ</c:v>
          </c:tx>
          <c:spPr>
            <a:ln>
              <a:solidFill>
                <a:srgbClr val="00B0F0"/>
              </a:solidFill>
            </a:ln>
          </c:spPr>
          <c:marker>
            <c:symbol val="none"/>
          </c:marker>
          <c:val>
            <c:numRef>
              <c:f>Hárok3!$T$5:$T$12</c:f>
              <c:numCache>
                <c:formatCode>General</c:formatCode>
                <c:ptCount val="8"/>
                <c:pt idx="0">
                  <c:v>2.42</c:v>
                </c:pt>
                <c:pt idx="1">
                  <c:v>0.09</c:v>
                </c:pt>
                <c:pt idx="2">
                  <c:v>1.34</c:v>
                </c:pt>
                <c:pt idx="3">
                  <c:v>0.31</c:v>
                </c:pt>
                <c:pt idx="4">
                  <c:v>2.19</c:v>
                </c:pt>
                <c:pt idx="5">
                  <c:v>0.92</c:v>
                </c:pt>
                <c:pt idx="6">
                  <c:v>0.28000000000000003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26-4FCC-BF68-4DCED72635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6982936"/>
        <c:axId val="1"/>
      </c:radarChart>
      <c:catAx>
        <c:axId val="20698293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sk-SK"/>
          </a:p>
        </c:txPr>
        <c:crossAx val="1"/>
        <c:crosses val="autoZero"/>
        <c:auto val="0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General" sourceLinked="1"/>
        <c:majorTickMark val="cross"/>
        <c:minorTickMark val="none"/>
        <c:tickLblPos val="nextTo"/>
        <c:txPr>
          <a:bodyPr/>
          <a:lstStyle/>
          <a:p>
            <a:pPr>
              <a:defRPr b="1"/>
            </a:pPr>
            <a:endParaRPr lang="sk-SK"/>
          </a:p>
        </c:txPr>
        <c:crossAx val="2069829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026377952755902"/>
          <c:y val="0.27968611800237303"/>
          <c:w val="0.25973622047244099"/>
          <c:h val="0.41323050372128139"/>
        </c:manualLayout>
      </c:layout>
      <c:overlay val="0"/>
      <c:txPr>
        <a:bodyPr/>
        <a:lstStyle/>
        <a:p>
          <a:pPr>
            <a:defRPr sz="1200" b="1"/>
          </a:pPr>
          <a:endParaRPr lang="sk-SK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2FA26A-ED5A-4B97-A96D-F283E24EBAF0}" type="doc">
      <dgm:prSet loTypeId="urn:microsoft.com/office/officeart/2005/8/layout/process3" loCatId="process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sk-SK"/>
        </a:p>
      </dgm:t>
    </dgm:pt>
    <dgm:pt modelId="{C2872346-D159-4E9D-8E79-5F718D58BD50}">
      <dgm:prSet phldrT="[Text]" custT="1"/>
      <dgm:spPr/>
      <dgm:t>
        <a:bodyPr/>
        <a:lstStyle/>
        <a:p>
          <a:r>
            <a:rPr lang="sk-SK" sz="1300" b="1" dirty="0" smtClean="0">
              <a:latin typeface="+mn-lt"/>
            </a:rPr>
            <a:t>POLICY OUTPUT</a:t>
          </a:r>
          <a:endParaRPr lang="sk-SK" sz="1300" b="1" dirty="0">
            <a:latin typeface="+mn-lt"/>
          </a:endParaRPr>
        </a:p>
      </dgm:t>
    </dgm:pt>
    <dgm:pt modelId="{A25412CC-4AA6-4A14-AD9D-08BE3CD6C1B2}" type="parTrans" cxnId="{8E97F829-8E33-46A9-AC98-3DB335B4589B}">
      <dgm:prSet/>
      <dgm:spPr/>
      <dgm:t>
        <a:bodyPr/>
        <a:lstStyle/>
        <a:p>
          <a:endParaRPr lang="sk-SK" sz="1300" b="1">
            <a:latin typeface="+mn-lt"/>
          </a:endParaRPr>
        </a:p>
      </dgm:t>
    </dgm:pt>
    <dgm:pt modelId="{6CA8BF17-2946-4A46-B242-0AA65C3BCAD6}" type="sibTrans" cxnId="{8E97F829-8E33-46A9-AC98-3DB335B4589B}">
      <dgm:prSet custT="1"/>
      <dgm:spPr/>
      <dgm:t>
        <a:bodyPr/>
        <a:lstStyle/>
        <a:p>
          <a:endParaRPr lang="sk-SK" sz="1300" b="1" dirty="0">
            <a:latin typeface="+mn-lt"/>
          </a:endParaRPr>
        </a:p>
      </dgm:t>
    </dgm:pt>
    <dgm:pt modelId="{5A9C090E-B0D5-4C1B-AF36-42FA99BCE10C}">
      <dgm:prSet phldrT="[Text]" custT="1"/>
      <dgm:spPr/>
      <dgm:t>
        <a:bodyPr/>
        <a:lstStyle/>
        <a:p>
          <a:r>
            <a:rPr lang="sk-SK" sz="1300" b="1" dirty="0" smtClean="0">
              <a:latin typeface="+mn-lt"/>
            </a:rPr>
            <a:t>POLICY IMPACT</a:t>
          </a:r>
          <a:endParaRPr lang="sk-SK" sz="1300" b="1" dirty="0">
            <a:latin typeface="+mn-lt"/>
          </a:endParaRPr>
        </a:p>
      </dgm:t>
    </dgm:pt>
    <dgm:pt modelId="{FC72EDF9-3B3C-4B67-8FA4-D9C05C34E46E}" type="parTrans" cxnId="{769D433B-C117-4355-9CF9-E8EC1821DBD3}">
      <dgm:prSet/>
      <dgm:spPr/>
      <dgm:t>
        <a:bodyPr/>
        <a:lstStyle/>
        <a:p>
          <a:endParaRPr lang="sk-SK" sz="1300" b="1">
            <a:latin typeface="+mn-lt"/>
          </a:endParaRPr>
        </a:p>
      </dgm:t>
    </dgm:pt>
    <dgm:pt modelId="{0C0B37B6-67C6-49F2-880F-D6F706EA4649}" type="sibTrans" cxnId="{769D433B-C117-4355-9CF9-E8EC1821DBD3}">
      <dgm:prSet custT="1"/>
      <dgm:spPr/>
      <dgm:t>
        <a:bodyPr/>
        <a:lstStyle/>
        <a:p>
          <a:endParaRPr lang="sk-SK" sz="1300" b="1" dirty="0">
            <a:latin typeface="+mn-lt"/>
          </a:endParaRPr>
        </a:p>
      </dgm:t>
    </dgm:pt>
    <dgm:pt modelId="{D87A489E-1A17-46E9-92D4-11756D86C3F3}">
      <dgm:prSet phldrT="[Text]" custT="1"/>
      <dgm:spPr/>
      <dgm:t>
        <a:bodyPr anchor="ctr"/>
        <a:lstStyle/>
        <a:p>
          <a:pPr algn="ctr"/>
          <a:r>
            <a:rPr lang="en-GB" sz="1200" b="1" noProof="0" dirty="0" smtClean="0">
              <a:latin typeface="+mn-lt"/>
            </a:rPr>
            <a:t>Changes</a:t>
          </a:r>
          <a:r>
            <a:rPr lang="sk-SK" sz="1200" b="1" noProof="0" dirty="0" smtClean="0">
              <a:latin typeface="+mn-lt"/>
            </a:rPr>
            <a:t> </a:t>
          </a:r>
          <a:r>
            <a:rPr lang="en-GB" sz="1200" b="1" noProof="0" dirty="0" smtClean="0">
              <a:latin typeface="+mn-lt"/>
            </a:rPr>
            <a:t>in target behaviour </a:t>
          </a:r>
          <a:endParaRPr lang="en-GB" sz="1200" b="1" noProof="0" dirty="0">
            <a:latin typeface="+mn-lt"/>
          </a:endParaRPr>
        </a:p>
      </dgm:t>
    </dgm:pt>
    <dgm:pt modelId="{B0C65C92-03E0-43F1-A6E4-69D2CA1208B7}" type="parTrans" cxnId="{063DAB84-8CB7-4BC8-AFB2-A544E27D224F}">
      <dgm:prSet/>
      <dgm:spPr/>
      <dgm:t>
        <a:bodyPr/>
        <a:lstStyle/>
        <a:p>
          <a:endParaRPr lang="sk-SK" sz="1300" b="1">
            <a:latin typeface="+mn-lt"/>
          </a:endParaRPr>
        </a:p>
      </dgm:t>
    </dgm:pt>
    <dgm:pt modelId="{74053E61-9672-4C88-9C5D-4E7B5D0E7324}" type="sibTrans" cxnId="{063DAB84-8CB7-4BC8-AFB2-A544E27D224F}">
      <dgm:prSet/>
      <dgm:spPr/>
      <dgm:t>
        <a:bodyPr/>
        <a:lstStyle/>
        <a:p>
          <a:endParaRPr lang="sk-SK" sz="1300" b="1">
            <a:latin typeface="+mn-lt"/>
          </a:endParaRPr>
        </a:p>
      </dgm:t>
    </dgm:pt>
    <dgm:pt modelId="{73EA9939-51DF-4E5C-B4FB-700E7383354C}">
      <dgm:prSet phldrT="[Text]" custT="1"/>
      <dgm:spPr/>
      <dgm:t>
        <a:bodyPr/>
        <a:lstStyle/>
        <a:p>
          <a:r>
            <a:rPr lang="sk-SK" sz="1300" b="1" dirty="0" smtClean="0">
              <a:latin typeface="+mn-lt"/>
            </a:rPr>
            <a:t>POLICY OUTCOME</a:t>
          </a:r>
          <a:endParaRPr lang="sk-SK" sz="1300" b="1" dirty="0">
            <a:latin typeface="+mn-lt"/>
          </a:endParaRPr>
        </a:p>
      </dgm:t>
    </dgm:pt>
    <dgm:pt modelId="{623EFE82-1E98-4A09-B5C2-DD1624DE095E}" type="parTrans" cxnId="{5242B230-2E0F-4DF8-BBB8-E272CDA92A42}">
      <dgm:prSet/>
      <dgm:spPr/>
      <dgm:t>
        <a:bodyPr/>
        <a:lstStyle/>
        <a:p>
          <a:endParaRPr lang="sk-SK" sz="1300" b="1">
            <a:latin typeface="+mn-lt"/>
          </a:endParaRPr>
        </a:p>
      </dgm:t>
    </dgm:pt>
    <dgm:pt modelId="{33C03228-4144-45B4-A163-668466EB2E4B}" type="sibTrans" cxnId="{5242B230-2E0F-4DF8-BBB8-E272CDA92A42}">
      <dgm:prSet/>
      <dgm:spPr/>
      <dgm:t>
        <a:bodyPr/>
        <a:lstStyle/>
        <a:p>
          <a:endParaRPr lang="sk-SK" sz="1300" b="1">
            <a:latin typeface="+mn-lt"/>
          </a:endParaRPr>
        </a:p>
      </dgm:t>
    </dgm:pt>
    <dgm:pt modelId="{C06DBCDC-D321-4A0E-B953-1699B5B3BE4C}">
      <dgm:prSet phldrT="[Text]" custT="1"/>
      <dgm:spPr/>
      <dgm:t>
        <a:bodyPr anchor="ctr"/>
        <a:lstStyle/>
        <a:p>
          <a:pPr algn="ctr"/>
          <a:r>
            <a:rPr lang="en-GB" sz="1200" b="1" noProof="0" smtClean="0">
              <a:latin typeface="+mn-lt"/>
            </a:rPr>
            <a:t>The overall changes in indicators</a:t>
          </a:r>
          <a:endParaRPr lang="en-GB" sz="1200" b="1" noProof="0" dirty="0">
            <a:latin typeface="+mn-lt"/>
          </a:endParaRPr>
        </a:p>
      </dgm:t>
    </dgm:pt>
    <dgm:pt modelId="{6B4FA74D-001E-47CE-B7F2-8E1208CD4EF9}" type="parTrans" cxnId="{7226928D-1AD2-4F90-9A6A-32136871675D}">
      <dgm:prSet/>
      <dgm:spPr/>
      <dgm:t>
        <a:bodyPr/>
        <a:lstStyle/>
        <a:p>
          <a:endParaRPr lang="sk-SK" sz="1300" b="1">
            <a:latin typeface="+mn-lt"/>
          </a:endParaRPr>
        </a:p>
      </dgm:t>
    </dgm:pt>
    <dgm:pt modelId="{7E110E58-E981-4C22-90D8-50376AD594FB}" type="sibTrans" cxnId="{7226928D-1AD2-4F90-9A6A-32136871675D}">
      <dgm:prSet/>
      <dgm:spPr/>
      <dgm:t>
        <a:bodyPr/>
        <a:lstStyle/>
        <a:p>
          <a:endParaRPr lang="sk-SK" sz="1300" b="1">
            <a:latin typeface="+mn-lt"/>
          </a:endParaRPr>
        </a:p>
      </dgm:t>
    </dgm:pt>
    <dgm:pt modelId="{51A60398-B140-4C6C-B07E-CE25D7C582C4}">
      <dgm:prSet custT="1"/>
      <dgm:spPr/>
      <dgm:t>
        <a:bodyPr anchor="ctr"/>
        <a:lstStyle/>
        <a:p>
          <a:pPr algn="ctr"/>
          <a:r>
            <a:rPr lang="en-GB" sz="1200" b="1" noProof="0" dirty="0" smtClean="0">
              <a:latin typeface="+mn-lt"/>
              <a:cs typeface="Arial" panose="020B0604020202020204" pitchFamily="34" charset="0"/>
            </a:rPr>
            <a:t>The formulation</a:t>
          </a:r>
          <a:r>
            <a:rPr lang="sk-SK" sz="1200" b="1" noProof="0" dirty="0" smtClean="0">
              <a:latin typeface="+mn-lt"/>
              <a:cs typeface="Arial" panose="020B0604020202020204" pitchFamily="34" charset="0"/>
            </a:rPr>
            <a:t> </a:t>
          </a:r>
          <a:r>
            <a:rPr lang="en-GB" sz="1200" b="1" noProof="0" dirty="0" smtClean="0">
              <a:latin typeface="+mn-lt"/>
              <a:cs typeface="Arial" panose="020B0604020202020204" pitchFamily="34" charset="0"/>
            </a:rPr>
            <a:t>of fore</a:t>
          </a:r>
          <a:r>
            <a:rPr lang="sk-SK" sz="1200" b="1" noProof="0" dirty="0" smtClean="0">
              <a:latin typeface="+mn-lt"/>
              <a:cs typeface="Arial" panose="020B0604020202020204" pitchFamily="34" charset="0"/>
            </a:rPr>
            <a:t>s</a:t>
          </a:r>
          <a:r>
            <a:rPr lang="en-GB" sz="1200" b="1" noProof="0" dirty="0" smtClean="0">
              <a:latin typeface="+mn-lt"/>
              <a:cs typeface="Arial" panose="020B0604020202020204" pitchFamily="34" charset="0"/>
            </a:rPr>
            <a:t>try measures</a:t>
          </a:r>
          <a:endParaRPr lang="en-GB" sz="1200" b="1" noProof="0" dirty="0">
            <a:latin typeface="+mn-lt"/>
            <a:cs typeface="Arial" panose="020B0604020202020204" pitchFamily="34" charset="0"/>
          </a:endParaRPr>
        </a:p>
      </dgm:t>
    </dgm:pt>
    <dgm:pt modelId="{EC594507-0EB4-4403-B353-BC4422272BEA}" type="parTrans" cxnId="{2FC37631-5164-4EF0-A52E-71619D00CA3E}">
      <dgm:prSet/>
      <dgm:spPr/>
      <dgm:t>
        <a:bodyPr/>
        <a:lstStyle/>
        <a:p>
          <a:endParaRPr lang="sk-SK" sz="1300" b="1">
            <a:latin typeface="+mn-lt"/>
          </a:endParaRPr>
        </a:p>
      </dgm:t>
    </dgm:pt>
    <dgm:pt modelId="{B949CC4A-FD68-4207-842C-FDCFE8594E62}" type="sibTrans" cxnId="{2FC37631-5164-4EF0-A52E-71619D00CA3E}">
      <dgm:prSet/>
      <dgm:spPr/>
      <dgm:t>
        <a:bodyPr/>
        <a:lstStyle/>
        <a:p>
          <a:endParaRPr lang="sk-SK" sz="1300" b="1">
            <a:latin typeface="+mn-lt"/>
          </a:endParaRPr>
        </a:p>
      </dgm:t>
    </dgm:pt>
    <dgm:pt modelId="{B9D7CD37-BF2C-44B3-8E79-9A7184E7DF4F}" type="pres">
      <dgm:prSet presAssocID="{4F2FA26A-ED5A-4B97-A96D-F283E24EBAF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6343FFFD-82AB-49BB-933C-67F7AAB55D5F}" type="pres">
      <dgm:prSet presAssocID="{C2872346-D159-4E9D-8E79-5F718D58BD50}" presName="composite" presStyleCnt="0"/>
      <dgm:spPr/>
      <dgm:t>
        <a:bodyPr/>
        <a:lstStyle/>
        <a:p>
          <a:endParaRPr lang="sk-SK"/>
        </a:p>
      </dgm:t>
    </dgm:pt>
    <dgm:pt modelId="{7CD37832-23B9-46FA-AB84-E576D19AE131}" type="pres">
      <dgm:prSet presAssocID="{C2872346-D159-4E9D-8E79-5F718D58BD50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C2119551-2F3B-4A1B-8E14-8AEE2338F412}" type="pres">
      <dgm:prSet presAssocID="{C2872346-D159-4E9D-8E79-5F718D58BD50}" presName="parSh" presStyleLbl="node1" presStyleIdx="0" presStyleCnt="3" custScaleX="129224" custScaleY="100000"/>
      <dgm:spPr/>
      <dgm:t>
        <a:bodyPr/>
        <a:lstStyle/>
        <a:p>
          <a:endParaRPr lang="sk-SK"/>
        </a:p>
      </dgm:t>
    </dgm:pt>
    <dgm:pt modelId="{E34EF5B8-2CA2-48BD-9D77-40F9E2B3C76C}" type="pres">
      <dgm:prSet presAssocID="{C2872346-D159-4E9D-8E79-5F718D58BD50}" presName="desTx" presStyleLbl="fgAcc1" presStyleIdx="0" presStyleCnt="3" custScaleX="142094" custScaleY="97096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4BE340C-7782-45FC-948F-A194B5630FA5}" type="pres">
      <dgm:prSet presAssocID="{6CA8BF17-2946-4A46-B242-0AA65C3BCAD6}" presName="sibTrans" presStyleLbl="sibTrans2D1" presStyleIdx="0" presStyleCnt="2"/>
      <dgm:spPr/>
      <dgm:t>
        <a:bodyPr/>
        <a:lstStyle/>
        <a:p>
          <a:endParaRPr lang="sk-SK"/>
        </a:p>
      </dgm:t>
    </dgm:pt>
    <dgm:pt modelId="{C76E0EEF-5B24-4730-ADB9-579602D4D784}" type="pres">
      <dgm:prSet presAssocID="{6CA8BF17-2946-4A46-B242-0AA65C3BCAD6}" presName="connTx" presStyleLbl="sibTrans2D1" presStyleIdx="0" presStyleCnt="2"/>
      <dgm:spPr/>
      <dgm:t>
        <a:bodyPr/>
        <a:lstStyle/>
        <a:p>
          <a:endParaRPr lang="sk-SK"/>
        </a:p>
      </dgm:t>
    </dgm:pt>
    <dgm:pt modelId="{E53CBD5B-1B8A-485F-8F2B-A560BC299BD4}" type="pres">
      <dgm:prSet presAssocID="{5A9C090E-B0D5-4C1B-AF36-42FA99BCE10C}" presName="composite" presStyleCnt="0"/>
      <dgm:spPr/>
      <dgm:t>
        <a:bodyPr/>
        <a:lstStyle/>
        <a:p>
          <a:endParaRPr lang="sk-SK"/>
        </a:p>
      </dgm:t>
    </dgm:pt>
    <dgm:pt modelId="{37FC99BA-5D12-4E6E-9F92-C202FEA347E4}" type="pres">
      <dgm:prSet presAssocID="{5A9C090E-B0D5-4C1B-AF36-42FA99BCE10C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41F47F7-C820-45C5-B8A6-D618C8AFA6C3}" type="pres">
      <dgm:prSet presAssocID="{5A9C090E-B0D5-4C1B-AF36-42FA99BCE10C}" presName="parSh" presStyleLbl="node1" presStyleIdx="1" presStyleCnt="3" custScaleX="127818" custScaleY="100000"/>
      <dgm:spPr/>
      <dgm:t>
        <a:bodyPr/>
        <a:lstStyle/>
        <a:p>
          <a:endParaRPr lang="sk-SK"/>
        </a:p>
      </dgm:t>
    </dgm:pt>
    <dgm:pt modelId="{FA2072D6-7FEE-445A-B0FA-CFEC9D3B1E68}" type="pres">
      <dgm:prSet presAssocID="{5A9C090E-B0D5-4C1B-AF36-42FA99BCE10C}" presName="desTx" presStyleLbl="fgAcc1" presStyleIdx="1" presStyleCnt="3" custScaleX="142247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5FD896B3-E67D-4C00-92CD-593A0DA4A393}" type="pres">
      <dgm:prSet presAssocID="{0C0B37B6-67C6-49F2-880F-D6F706EA4649}" presName="sibTrans" presStyleLbl="sibTrans2D1" presStyleIdx="1" presStyleCnt="2"/>
      <dgm:spPr/>
      <dgm:t>
        <a:bodyPr/>
        <a:lstStyle/>
        <a:p>
          <a:endParaRPr lang="sk-SK"/>
        </a:p>
      </dgm:t>
    </dgm:pt>
    <dgm:pt modelId="{F4F17673-4956-4AF9-83F2-6C40CF6C51F1}" type="pres">
      <dgm:prSet presAssocID="{0C0B37B6-67C6-49F2-880F-D6F706EA4649}" presName="connTx" presStyleLbl="sibTrans2D1" presStyleIdx="1" presStyleCnt="2"/>
      <dgm:spPr/>
      <dgm:t>
        <a:bodyPr/>
        <a:lstStyle/>
        <a:p>
          <a:endParaRPr lang="sk-SK"/>
        </a:p>
      </dgm:t>
    </dgm:pt>
    <dgm:pt modelId="{245AA412-254A-4CD4-9BE3-B208A5F3E538}" type="pres">
      <dgm:prSet presAssocID="{73EA9939-51DF-4E5C-B4FB-700E7383354C}" presName="composite" presStyleCnt="0"/>
      <dgm:spPr/>
      <dgm:t>
        <a:bodyPr/>
        <a:lstStyle/>
        <a:p>
          <a:endParaRPr lang="sk-SK"/>
        </a:p>
      </dgm:t>
    </dgm:pt>
    <dgm:pt modelId="{613EC213-32B3-47BF-98E1-10EAF84EB8CE}" type="pres">
      <dgm:prSet presAssocID="{73EA9939-51DF-4E5C-B4FB-700E7383354C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764C02D9-27EA-4423-AB3D-FF6F57D8AB3D}" type="pres">
      <dgm:prSet presAssocID="{73EA9939-51DF-4E5C-B4FB-700E7383354C}" presName="parSh" presStyleLbl="node1" presStyleIdx="2" presStyleCnt="3" custScaleX="130662" custLinFactY="-100000" custLinFactNeighborY="-123617"/>
      <dgm:spPr/>
      <dgm:t>
        <a:bodyPr/>
        <a:lstStyle/>
        <a:p>
          <a:endParaRPr lang="sk-SK"/>
        </a:p>
      </dgm:t>
    </dgm:pt>
    <dgm:pt modelId="{2634153E-583E-49D9-85CF-E68D7ED5D8D9}" type="pres">
      <dgm:prSet presAssocID="{73EA9939-51DF-4E5C-B4FB-700E7383354C}" presName="desTx" presStyleLbl="fgAcc1" presStyleIdx="2" presStyleCnt="3" custScaleX="142708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2B8F57CD-98AE-4E27-948E-73E211144CD6}" type="presOf" srcId="{73EA9939-51DF-4E5C-B4FB-700E7383354C}" destId="{613EC213-32B3-47BF-98E1-10EAF84EB8CE}" srcOrd="0" destOrd="0" presId="urn:microsoft.com/office/officeart/2005/8/layout/process3"/>
    <dgm:cxn modelId="{43B97117-19FA-4A27-B5EF-574E9EC25B66}" type="presOf" srcId="{5A9C090E-B0D5-4C1B-AF36-42FA99BCE10C}" destId="{37FC99BA-5D12-4E6E-9F92-C202FEA347E4}" srcOrd="0" destOrd="0" presId="urn:microsoft.com/office/officeart/2005/8/layout/process3"/>
    <dgm:cxn modelId="{BE07C2A2-81F4-476A-B445-2AD1736EAE85}" type="presOf" srcId="{5A9C090E-B0D5-4C1B-AF36-42FA99BCE10C}" destId="{841F47F7-C820-45C5-B8A6-D618C8AFA6C3}" srcOrd="1" destOrd="0" presId="urn:microsoft.com/office/officeart/2005/8/layout/process3"/>
    <dgm:cxn modelId="{2FC37631-5164-4EF0-A52E-71619D00CA3E}" srcId="{C2872346-D159-4E9D-8E79-5F718D58BD50}" destId="{51A60398-B140-4C6C-B07E-CE25D7C582C4}" srcOrd="0" destOrd="0" parTransId="{EC594507-0EB4-4403-B353-BC4422272BEA}" sibTransId="{B949CC4A-FD68-4207-842C-FDCFE8594E62}"/>
    <dgm:cxn modelId="{8E97F829-8E33-46A9-AC98-3DB335B4589B}" srcId="{4F2FA26A-ED5A-4B97-A96D-F283E24EBAF0}" destId="{C2872346-D159-4E9D-8E79-5F718D58BD50}" srcOrd="0" destOrd="0" parTransId="{A25412CC-4AA6-4A14-AD9D-08BE3CD6C1B2}" sibTransId="{6CA8BF17-2946-4A46-B242-0AA65C3BCAD6}"/>
    <dgm:cxn modelId="{C4FEADB1-BFCA-4A67-8F8C-2609D8ED7792}" type="presOf" srcId="{6CA8BF17-2946-4A46-B242-0AA65C3BCAD6}" destId="{C76E0EEF-5B24-4730-ADB9-579602D4D784}" srcOrd="1" destOrd="0" presId="urn:microsoft.com/office/officeart/2005/8/layout/process3"/>
    <dgm:cxn modelId="{A621695D-B9B3-442F-9948-512DE653C26E}" type="presOf" srcId="{73EA9939-51DF-4E5C-B4FB-700E7383354C}" destId="{764C02D9-27EA-4423-AB3D-FF6F57D8AB3D}" srcOrd="1" destOrd="0" presId="urn:microsoft.com/office/officeart/2005/8/layout/process3"/>
    <dgm:cxn modelId="{45170947-2B4A-455A-8600-583539053627}" type="presOf" srcId="{4F2FA26A-ED5A-4B97-A96D-F283E24EBAF0}" destId="{B9D7CD37-BF2C-44B3-8E79-9A7184E7DF4F}" srcOrd="0" destOrd="0" presId="urn:microsoft.com/office/officeart/2005/8/layout/process3"/>
    <dgm:cxn modelId="{133D0F32-F100-4579-9508-5307B100C6A4}" type="presOf" srcId="{D87A489E-1A17-46E9-92D4-11756D86C3F3}" destId="{FA2072D6-7FEE-445A-B0FA-CFEC9D3B1E68}" srcOrd="0" destOrd="0" presId="urn:microsoft.com/office/officeart/2005/8/layout/process3"/>
    <dgm:cxn modelId="{063DAB84-8CB7-4BC8-AFB2-A544E27D224F}" srcId="{5A9C090E-B0D5-4C1B-AF36-42FA99BCE10C}" destId="{D87A489E-1A17-46E9-92D4-11756D86C3F3}" srcOrd="0" destOrd="0" parTransId="{B0C65C92-03E0-43F1-A6E4-69D2CA1208B7}" sibTransId="{74053E61-9672-4C88-9C5D-4E7B5D0E7324}"/>
    <dgm:cxn modelId="{5242B230-2E0F-4DF8-BBB8-E272CDA92A42}" srcId="{4F2FA26A-ED5A-4B97-A96D-F283E24EBAF0}" destId="{73EA9939-51DF-4E5C-B4FB-700E7383354C}" srcOrd="2" destOrd="0" parTransId="{623EFE82-1E98-4A09-B5C2-DD1624DE095E}" sibTransId="{33C03228-4144-45B4-A163-668466EB2E4B}"/>
    <dgm:cxn modelId="{F0BFE1DA-AAD4-4266-BA7C-B9AB5605C81B}" type="presOf" srcId="{C2872346-D159-4E9D-8E79-5F718D58BD50}" destId="{7CD37832-23B9-46FA-AB84-E576D19AE131}" srcOrd="0" destOrd="0" presId="urn:microsoft.com/office/officeart/2005/8/layout/process3"/>
    <dgm:cxn modelId="{265C58BD-276A-47B1-80B1-8BC41B2E40AA}" type="presOf" srcId="{0C0B37B6-67C6-49F2-880F-D6F706EA4649}" destId="{5FD896B3-E67D-4C00-92CD-593A0DA4A393}" srcOrd="0" destOrd="0" presId="urn:microsoft.com/office/officeart/2005/8/layout/process3"/>
    <dgm:cxn modelId="{7226928D-1AD2-4F90-9A6A-32136871675D}" srcId="{73EA9939-51DF-4E5C-B4FB-700E7383354C}" destId="{C06DBCDC-D321-4A0E-B953-1699B5B3BE4C}" srcOrd="0" destOrd="0" parTransId="{6B4FA74D-001E-47CE-B7F2-8E1208CD4EF9}" sibTransId="{7E110E58-E981-4C22-90D8-50376AD594FB}"/>
    <dgm:cxn modelId="{865B604B-3127-430B-A3E9-0AE6AFD13846}" type="presOf" srcId="{6CA8BF17-2946-4A46-B242-0AA65C3BCAD6}" destId="{84BE340C-7782-45FC-948F-A194B5630FA5}" srcOrd="0" destOrd="0" presId="urn:microsoft.com/office/officeart/2005/8/layout/process3"/>
    <dgm:cxn modelId="{F19DE040-4CEF-4989-ACC6-78AAA7958474}" type="presOf" srcId="{C2872346-D159-4E9D-8E79-5F718D58BD50}" destId="{C2119551-2F3B-4A1B-8E14-8AEE2338F412}" srcOrd="1" destOrd="0" presId="urn:microsoft.com/office/officeart/2005/8/layout/process3"/>
    <dgm:cxn modelId="{3D4F610F-25B4-4AA2-AA3A-8BF558CED284}" type="presOf" srcId="{0C0B37B6-67C6-49F2-880F-D6F706EA4649}" destId="{F4F17673-4956-4AF9-83F2-6C40CF6C51F1}" srcOrd="1" destOrd="0" presId="urn:microsoft.com/office/officeart/2005/8/layout/process3"/>
    <dgm:cxn modelId="{769D433B-C117-4355-9CF9-E8EC1821DBD3}" srcId="{4F2FA26A-ED5A-4B97-A96D-F283E24EBAF0}" destId="{5A9C090E-B0D5-4C1B-AF36-42FA99BCE10C}" srcOrd="1" destOrd="0" parTransId="{FC72EDF9-3B3C-4B67-8FA4-D9C05C34E46E}" sibTransId="{0C0B37B6-67C6-49F2-880F-D6F706EA4649}"/>
    <dgm:cxn modelId="{ED2AB9F6-93EF-4FE3-A14C-8F354E3B9970}" type="presOf" srcId="{51A60398-B140-4C6C-B07E-CE25D7C582C4}" destId="{E34EF5B8-2CA2-48BD-9D77-40F9E2B3C76C}" srcOrd="0" destOrd="0" presId="urn:microsoft.com/office/officeart/2005/8/layout/process3"/>
    <dgm:cxn modelId="{D86A968B-AB8E-4688-BB68-2E08A35566B4}" type="presOf" srcId="{C06DBCDC-D321-4A0E-B953-1699B5B3BE4C}" destId="{2634153E-583E-49D9-85CF-E68D7ED5D8D9}" srcOrd="0" destOrd="0" presId="urn:microsoft.com/office/officeart/2005/8/layout/process3"/>
    <dgm:cxn modelId="{69A2DFCD-ACFD-439C-BBA0-D11605116585}" type="presParOf" srcId="{B9D7CD37-BF2C-44B3-8E79-9A7184E7DF4F}" destId="{6343FFFD-82AB-49BB-933C-67F7AAB55D5F}" srcOrd="0" destOrd="0" presId="urn:microsoft.com/office/officeart/2005/8/layout/process3"/>
    <dgm:cxn modelId="{655B1199-2FEC-48D7-B731-5D3DB2459722}" type="presParOf" srcId="{6343FFFD-82AB-49BB-933C-67F7AAB55D5F}" destId="{7CD37832-23B9-46FA-AB84-E576D19AE131}" srcOrd="0" destOrd="0" presId="urn:microsoft.com/office/officeart/2005/8/layout/process3"/>
    <dgm:cxn modelId="{CBEFB992-B0BF-4660-AE9D-F8F7FCA0C2DE}" type="presParOf" srcId="{6343FFFD-82AB-49BB-933C-67F7AAB55D5F}" destId="{C2119551-2F3B-4A1B-8E14-8AEE2338F412}" srcOrd="1" destOrd="0" presId="urn:microsoft.com/office/officeart/2005/8/layout/process3"/>
    <dgm:cxn modelId="{D08800FB-7267-41AC-94A3-D4129EDE9796}" type="presParOf" srcId="{6343FFFD-82AB-49BB-933C-67F7AAB55D5F}" destId="{E34EF5B8-2CA2-48BD-9D77-40F9E2B3C76C}" srcOrd="2" destOrd="0" presId="urn:microsoft.com/office/officeart/2005/8/layout/process3"/>
    <dgm:cxn modelId="{1BB92A98-04B6-48FE-8570-AB3D4E91D3C0}" type="presParOf" srcId="{B9D7CD37-BF2C-44B3-8E79-9A7184E7DF4F}" destId="{84BE340C-7782-45FC-948F-A194B5630FA5}" srcOrd="1" destOrd="0" presId="urn:microsoft.com/office/officeart/2005/8/layout/process3"/>
    <dgm:cxn modelId="{F2CF31BE-89F6-4126-A33F-0CEF251A7787}" type="presParOf" srcId="{84BE340C-7782-45FC-948F-A194B5630FA5}" destId="{C76E0EEF-5B24-4730-ADB9-579602D4D784}" srcOrd="0" destOrd="0" presId="urn:microsoft.com/office/officeart/2005/8/layout/process3"/>
    <dgm:cxn modelId="{EF6BD082-796D-46D4-B6E8-EAFE82CF3238}" type="presParOf" srcId="{B9D7CD37-BF2C-44B3-8E79-9A7184E7DF4F}" destId="{E53CBD5B-1B8A-485F-8F2B-A560BC299BD4}" srcOrd="2" destOrd="0" presId="urn:microsoft.com/office/officeart/2005/8/layout/process3"/>
    <dgm:cxn modelId="{50096DF6-07B2-462C-B182-9D388D2ACB5F}" type="presParOf" srcId="{E53CBD5B-1B8A-485F-8F2B-A560BC299BD4}" destId="{37FC99BA-5D12-4E6E-9F92-C202FEA347E4}" srcOrd="0" destOrd="0" presId="urn:microsoft.com/office/officeart/2005/8/layout/process3"/>
    <dgm:cxn modelId="{A1C94808-524F-4774-9111-568861E3FBE1}" type="presParOf" srcId="{E53CBD5B-1B8A-485F-8F2B-A560BC299BD4}" destId="{841F47F7-C820-45C5-B8A6-D618C8AFA6C3}" srcOrd="1" destOrd="0" presId="urn:microsoft.com/office/officeart/2005/8/layout/process3"/>
    <dgm:cxn modelId="{8678B89C-B1C5-472F-A1CB-A2278E958E3D}" type="presParOf" srcId="{E53CBD5B-1B8A-485F-8F2B-A560BC299BD4}" destId="{FA2072D6-7FEE-445A-B0FA-CFEC9D3B1E68}" srcOrd="2" destOrd="0" presId="urn:microsoft.com/office/officeart/2005/8/layout/process3"/>
    <dgm:cxn modelId="{E4D0D3B3-1922-4796-B693-BA5ED36599AA}" type="presParOf" srcId="{B9D7CD37-BF2C-44B3-8E79-9A7184E7DF4F}" destId="{5FD896B3-E67D-4C00-92CD-593A0DA4A393}" srcOrd="3" destOrd="0" presId="urn:microsoft.com/office/officeart/2005/8/layout/process3"/>
    <dgm:cxn modelId="{95286CC5-D829-4A85-B99C-CA1487CEB02F}" type="presParOf" srcId="{5FD896B3-E67D-4C00-92CD-593A0DA4A393}" destId="{F4F17673-4956-4AF9-83F2-6C40CF6C51F1}" srcOrd="0" destOrd="0" presId="urn:microsoft.com/office/officeart/2005/8/layout/process3"/>
    <dgm:cxn modelId="{C10DCEA4-3EEB-4048-BBB1-D682FBB02AAB}" type="presParOf" srcId="{B9D7CD37-BF2C-44B3-8E79-9A7184E7DF4F}" destId="{245AA412-254A-4CD4-9BE3-B208A5F3E538}" srcOrd="4" destOrd="0" presId="urn:microsoft.com/office/officeart/2005/8/layout/process3"/>
    <dgm:cxn modelId="{1D5808E4-1B71-4554-B645-C42F4673AAE7}" type="presParOf" srcId="{245AA412-254A-4CD4-9BE3-B208A5F3E538}" destId="{613EC213-32B3-47BF-98E1-10EAF84EB8CE}" srcOrd="0" destOrd="0" presId="urn:microsoft.com/office/officeart/2005/8/layout/process3"/>
    <dgm:cxn modelId="{8397AF48-8215-4DD1-9100-4C24828063F2}" type="presParOf" srcId="{245AA412-254A-4CD4-9BE3-B208A5F3E538}" destId="{764C02D9-27EA-4423-AB3D-FF6F57D8AB3D}" srcOrd="1" destOrd="0" presId="urn:microsoft.com/office/officeart/2005/8/layout/process3"/>
    <dgm:cxn modelId="{4C32C003-9783-4E0C-A509-55D882192725}" type="presParOf" srcId="{245AA412-254A-4CD4-9BE3-B208A5F3E538}" destId="{2634153E-583E-49D9-85CF-E68D7ED5D8D9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CF6B3E-997E-44C9-BE31-578057A63258}" type="doc">
      <dgm:prSet loTypeId="urn:microsoft.com/office/officeart/2005/8/layout/process4" loCatId="process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sk-SK"/>
        </a:p>
      </dgm:t>
    </dgm:pt>
    <dgm:pt modelId="{EEAFD197-A11B-4AE1-BFB1-07830081C082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sk-SK" sz="1200" noProof="0" dirty="0" smtClean="0">
              <a:latin typeface="Arial Black" panose="020B0A04020102020204" pitchFamily="34" charset="0"/>
            </a:rPr>
            <a:t>Evaluation </a:t>
          </a:r>
          <a:r>
            <a:rPr lang="en-GB" sz="1200" noProof="0" dirty="0" smtClean="0">
              <a:latin typeface="Arial Black" panose="020B0A04020102020204" pitchFamily="34" charset="0"/>
            </a:rPr>
            <a:t>of</a:t>
          </a:r>
          <a:r>
            <a:rPr lang="sk-SK" sz="1200" noProof="0" dirty="0" smtClean="0">
              <a:latin typeface="Arial Black" panose="020B0A04020102020204" pitchFamily="34" charset="0"/>
            </a:rPr>
            <a:t> </a:t>
          </a:r>
          <a:r>
            <a:rPr lang="en-GB" sz="1200" noProof="0" dirty="0" smtClean="0">
              <a:latin typeface="Arial Black" panose="020B0A04020102020204" pitchFamily="34" charset="0"/>
            </a:rPr>
            <a:t>appropriateness</a:t>
          </a:r>
          <a:r>
            <a:rPr lang="sk-SK" sz="1200" noProof="0" dirty="0" smtClean="0">
              <a:latin typeface="Arial Black" panose="020B0A04020102020204" pitchFamily="34" charset="0"/>
            </a:rPr>
            <a:t> </a:t>
          </a:r>
          <a:r>
            <a:rPr lang="en-GB" sz="1200" noProof="0" dirty="0" smtClean="0">
              <a:latin typeface="Arial Black" panose="020B0A04020102020204" pitchFamily="34" charset="0"/>
            </a:rPr>
            <a:t>and effectiveness of </a:t>
          </a:r>
          <a:r>
            <a:rPr lang="sk-SK" sz="1200" noProof="0" dirty="0" smtClean="0">
              <a:latin typeface="Arial Black" panose="020B0A04020102020204" pitchFamily="34" charset="0"/>
            </a:rPr>
            <a:t>the state </a:t>
          </a:r>
          <a:r>
            <a:rPr lang="sk-SK" sz="1200" noProof="0" dirty="0" err="1" smtClean="0">
              <a:latin typeface="Arial Black" panose="020B0A04020102020204" pitchFamily="34" charset="0"/>
            </a:rPr>
            <a:t>intervention</a:t>
          </a:r>
          <a:endParaRPr lang="en-GB" sz="1200" noProof="0" dirty="0">
            <a:latin typeface="Arial Black" panose="020B0A04020102020204" pitchFamily="34" charset="0"/>
          </a:endParaRPr>
        </a:p>
      </dgm:t>
    </dgm:pt>
    <dgm:pt modelId="{10EC971B-EFD5-456B-9824-2EF3024F8AE4}" type="parTrans" cxnId="{218DF16C-7CC7-41EA-AFFF-0457EDB9010E}">
      <dgm:prSet/>
      <dgm:spPr/>
      <dgm:t>
        <a:bodyPr/>
        <a:lstStyle/>
        <a:p>
          <a:endParaRPr lang="sk-SK" sz="1200"/>
        </a:p>
      </dgm:t>
    </dgm:pt>
    <dgm:pt modelId="{8E76CC70-F432-482E-B1C4-348923B82347}" type="sibTrans" cxnId="{218DF16C-7CC7-41EA-AFFF-0457EDB9010E}">
      <dgm:prSet/>
      <dgm:spPr/>
      <dgm:t>
        <a:bodyPr/>
        <a:lstStyle/>
        <a:p>
          <a:endParaRPr lang="sk-SK" sz="1200"/>
        </a:p>
      </dgm:t>
    </dgm:pt>
    <dgm:pt modelId="{07DFE045-6E92-40DD-A446-8B6DC38C70F0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GB" sz="1200" noProof="0" dirty="0" smtClean="0">
              <a:latin typeface="Arial Black" panose="020B0A04020102020204" pitchFamily="34" charset="0"/>
            </a:rPr>
            <a:t>Interviews with </a:t>
          </a:r>
          <a:r>
            <a:rPr lang="en-GB" sz="1200" noProof="0" dirty="0" smtClean="0">
              <a:latin typeface="Arial Black" panose="020B0A04020102020204" pitchFamily="34" charset="0"/>
            </a:rPr>
            <a:t>experts</a:t>
          </a:r>
          <a:endParaRPr lang="sk-SK" sz="1200" noProof="0" dirty="0" smtClean="0">
            <a:latin typeface="Arial Black" panose="020B0A04020102020204" pitchFamily="34" charset="0"/>
          </a:endParaRPr>
        </a:p>
      </dgm:t>
    </dgm:pt>
    <dgm:pt modelId="{11BB33FF-8C02-411A-AC0E-F496484B10A2}" type="parTrans" cxnId="{50F22A22-56D4-4BA8-B9DE-E6DDC0EC0594}">
      <dgm:prSet/>
      <dgm:spPr/>
      <dgm:t>
        <a:bodyPr/>
        <a:lstStyle/>
        <a:p>
          <a:endParaRPr lang="sk-SK" sz="1200"/>
        </a:p>
      </dgm:t>
    </dgm:pt>
    <dgm:pt modelId="{5902B3A5-0624-4A8F-92E4-C9C27BF1281B}" type="sibTrans" cxnId="{50F22A22-56D4-4BA8-B9DE-E6DDC0EC0594}">
      <dgm:prSet/>
      <dgm:spPr/>
      <dgm:t>
        <a:bodyPr/>
        <a:lstStyle/>
        <a:p>
          <a:endParaRPr lang="sk-SK" sz="1200"/>
        </a:p>
      </dgm:t>
    </dgm:pt>
    <dgm:pt modelId="{ECDD08EC-31E8-41AE-AFCB-44336DEBBD6F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sk-SK" sz="1200" noProof="0" dirty="0" smtClean="0">
              <a:latin typeface="Arial Black" panose="020B0A04020102020204" pitchFamily="34" charset="0"/>
            </a:rPr>
            <a:t>Expert </a:t>
          </a:r>
          <a:r>
            <a:rPr lang="sk-SK" sz="1200" noProof="0" dirty="0" err="1" smtClean="0">
              <a:latin typeface="Arial Black" panose="020B0A04020102020204" pitchFamily="34" charset="0"/>
            </a:rPr>
            <a:t>estimations</a:t>
          </a:r>
          <a:endParaRPr lang="en-GB" sz="1200" noProof="0" dirty="0">
            <a:latin typeface="Arial Black" panose="020B0A04020102020204" pitchFamily="34" charset="0"/>
          </a:endParaRPr>
        </a:p>
      </dgm:t>
    </dgm:pt>
    <dgm:pt modelId="{BD09A355-3988-45CF-8437-D1B419FB6263}" type="parTrans" cxnId="{69CA729D-189F-4657-8731-84DE70C06830}">
      <dgm:prSet/>
      <dgm:spPr/>
      <dgm:t>
        <a:bodyPr/>
        <a:lstStyle/>
        <a:p>
          <a:endParaRPr lang="sk-SK" sz="1200"/>
        </a:p>
      </dgm:t>
    </dgm:pt>
    <dgm:pt modelId="{C4BF09CC-C1A5-4F87-B5A0-51692C42F209}" type="sibTrans" cxnId="{69CA729D-189F-4657-8731-84DE70C06830}">
      <dgm:prSet/>
      <dgm:spPr/>
      <dgm:t>
        <a:bodyPr/>
        <a:lstStyle/>
        <a:p>
          <a:endParaRPr lang="sk-SK" sz="1200"/>
        </a:p>
      </dgm:t>
    </dgm:pt>
    <dgm:pt modelId="{C3E7A13D-86D8-4C9B-ADB1-AE5EB5C5DC02}" type="pres">
      <dgm:prSet presAssocID="{81CF6B3E-997E-44C9-BE31-578057A6325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98031620-DF57-4D68-8816-AE2CBFCDDFD4}" type="pres">
      <dgm:prSet presAssocID="{ECDD08EC-31E8-41AE-AFCB-44336DEBBD6F}" presName="boxAndChildren" presStyleCnt="0"/>
      <dgm:spPr/>
      <dgm:t>
        <a:bodyPr/>
        <a:lstStyle/>
        <a:p>
          <a:endParaRPr lang="sk-SK"/>
        </a:p>
      </dgm:t>
    </dgm:pt>
    <dgm:pt modelId="{0B634309-FDA0-45D5-90BE-04D129AEAFB5}" type="pres">
      <dgm:prSet presAssocID="{ECDD08EC-31E8-41AE-AFCB-44336DEBBD6F}" presName="parentTextBox" presStyleLbl="node1" presStyleIdx="0" presStyleCnt="3"/>
      <dgm:spPr/>
      <dgm:t>
        <a:bodyPr/>
        <a:lstStyle/>
        <a:p>
          <a:endParaRPr lang="sk-SK"/>
        </a:p>
      </dgm:t>
    </dgm:pt>
    <dgm:pt modelId="{63B661A0-9A4D-455E-B07E-307A821FD3B2}" type="pres">
      <dgm:prSet presAssocID="{5902B3A5-0624-4A8F-92E4-C9C27BF1281B}" presName="sp" presStyleCnt="0"/>
      <dgm:spPr/>
      <dgm:t>
        <a:bodyPr/>
        <a:lstStyle/>
        <a:p>
          <a:endParaRPr lang="sk-SK"/>
        </a:p>
      </dgm:t>
    </dgm:pt>
    <dgm:pt modelId="{FAD1922E-1524-4A69-81AD-1EC0D1116511}" type="pres">
      <dgm:prSet presAssocID="{07DFE045-6E92-40DD-A446-8B6DC38C70F0}" presName="arrowAndChildren" presStyleCnt="0"/>
      <dgm:spPr/>
      <dgm:t>
        <a:bodyPr/>
        <a:lstStyle/>
        <a:p>
          <a:endParaRPr lang="sk-SK"/>
        </a:p>
      </dgm:t>
    </dgm:pt>
    <dgm:pt modelId="{39960FA7-2A44-492E-BE55-82E3B9A901B0}" type="pres">
      <dgm:prSet presAssocID="{07DFE045-6E92-40DD-A446-8B6DC38C70F0}" presName="parentTextArrow" presStyleLbl="node1" presStyleIdx="1" presStyleCnt="3" custScaleY="138154" custLinFactNeighborX="-22511" custLinFactNeighborY="-99"/>
      <dgm:spPr/>
      <dgm:t>
        <a:bodyPr/>
        <a:lstStyle/>
        <a:p>
          <a:endParaRPr lang="sk-SK"/>
        </a:p>
      </dgm:t>
    </dgm:pt>
    <dgm:pt modelId="{12A751C2-22BE-45B7-90F4-15B12B3D9656}" type="pres">
      <dgm:prSet presAssocID="{8E76CC70-F432-482E-B1C4-348923B82347}" presName="sp" presStyleCnt="0"/>
      <dgm:spPr/>
      <dgm:t>
        <a:bodyPr/>
        <a:lstStyle/>
        <a:p>
          <a:endParaRPr lang="sk-SK"/>
        </a:p>
      </dgm:t>
    </dgm:pt>
    <dgm:pt modelId="{B447C415-5643-4B5D-A9D5-FD5766145A40}" type="pres">
      <dgm:prSet presAssocID="{EEAFD197-A11B-4AE1-BFB1-07830081C082}" presName="arrowAndChildren" presStyleCnt="0"/>
      <dgm:spPr/>
      <dgm:t>
        <a:bodyPr/>
        <a:lstStyle/>
        <a:p>
          <a:endParaRPr lang="sk-SK"/>
        </a:p>
      </dgm:t>
    </dgm:pt>
    <dgm:pt modelId="{172EA854-6CC5-44C3-AF33-810E9BCA71C6}" type="pres">
      <dgm:prSet presAssocID="{EEAFD197-A11B-4AE1-BFB1-07830081C082}" presName="parentTextArrow" presStyleLbl="node1" presStyleIdx="2" presStyleCnt="3" custScaleY="171497" custLinFactNeighborY="-4547"/>
      <dgm:spPr/>
      <dgm:t>
        <a:bodyPr/>
        <a:lstStyle/>
        <a:p>
          <a:endParaRPr lang="sk-SK"/>
        </a:p>
      </dgm:t>
    </dgm:pt>
  </dgm:ptLst>
  <dgm:cxnLst>
    <dgm:cxn modelId="{C8FB6FC8-EED1-4ACD-98D6-2C4F5F01F627}" type="presOf" srcId="{ECDD08EC-31E8-41AE-AFCB-44336DEBBD6F}" destId="{0B634309-FDA0-45D5-90BE-04D129AEAFB5}" srcOrd="0" destOrd="0" presId="urn:microsoft.com/office/officeart/2005/8/layout/process4"/>
    <dgm:cxn modelId="{69CA729D-189F-4657-8731-84DE70C06830}" srcId="{81CF6B3E-997E-44C9-BE31-578057A63258}" destId="{ECDD08EC-31E8-41AE-AFCB-44336DEBBD6F}" srcOrd="2" destOrd="0" parTransId="{BD09A355-3988-45CF-8437-D1B419FB6263}" sibTransId="{C4BF09CC-C1A5-4F87-B5A0-51692C42F209}"/>
    <dgm:cxn modelId="{3932FC0B-AECB-4CE0-867D-2CA0706B0FDF}" type="presOf" srcId="{07DFE045-6E92-40DD-A446-8B6DC38C70F0}" destId="{39960FA7-2A44-492E-BE55-82E3B9A901B0}" srcOrd="0" destOrd="0" presId="urn:microsoft.com/office/officeart/2005/8/layout/process4"/>
    <dgm:cxn modelId="{218DF16C-7CC7-41EA-AFFF-0457EDB9010E}" srcId="{81CF6B3E-997E-44C9-BE31-578057A63258}" destId="{EEAFD197-A11B-4AE1-BFB1-07830081C082}" srcOrd="0" destOrd="0" parTransId="{10EC971B-EFD5-456B-9824-2EF3024F8AE4}" sibTransId="{8E76CC70-F432-482E-B1C4-348923B82347}"/>
    <dgm:cxn modelId="{50F22A22-56D4-4BA8-B9DE-E6DDC0EC0594}" srcId="{81CF6B3E-997E-44C9-BE31-578057A63258}" destId="{07DFE045-6E92-40DD-A446-8B6DC38C70F0}" srcOrd="1" destOrd="0" parTransId="{11BB33FF-8C02-411A-AC0E-F496484B10A2}" sibTransId="{5902B3A5-0624-4A8F-92E4-C9C27BF1281B}"/>
    <dgm:cxn modelId="{8F92613D-25DA-4AFA-A655-2067EF12C1AE}" type="presOf" srcId="{EEAFD197-A11B-4AE1-BFB1-07830081C082}" destId="{172EA854-6CC5-44C3-AF33-810E9BCA71C6}" srcOrd="0" destOrd="0" presId="urn:microsoft.com/office/officeart/2005/8/layout/process4"/>
    <dgm:cxn modelId="{5EE1CB5B-48A0-4B13-93BF-BDD8733EE8EC}" type="presOf" srcId="{81CF6B3E-997E-44C9-BE31-578057A63258}" destId="{C3E7A13D-86D8-4C9B-ADB1-AE5EB5C5DC02}" srcOrd="0" destOrd="0" presId="urn:microsoft.com/office/officeart/2005/8/layout/process4"/>
    <dgm:cxn modelId="{20490124-0D2F-4BFF-BE44-9861E9ACC78B}" type="presParOf" srcId="{C3E7A13D-86D8-4C9B-ADB1-AE5EB5C5DC02}" destId="{98031620-DF57-4D68-8816-AE2CBFCDDFD4}" srcOrd="0" destOrd="0" presId="urn:microsoft.com/office/officeart/2005/8/layout/process4"/>
    <dgm:cxn modelId="{B07772C8-4FC5-432F-BB35-5B0D30C844E6}" type="presParOf" srcId="{98031620-DF57-4D68-8816-AE2CBFCDDFD4}" destId="{0B634309-FDA0-45D5-90BE-04D129AEAFB5}" srcOrd="0" destOrd="0" presId="urn:microsoft.com/office/officeart/2005/8/layout/process4"/>
    <dgm:cxn modelId="{3AB352C9-88C5-44F9-B30A-88B57F5FD2D8}" type="presParOf" srcId="{C3E7A13D-86D8-4C9B-ADB1-AE5EB5C5DC02}" destId="{63B661A0-9A4D-455E-B07E-307A821FD3B2}" srcOrd="1" destOrd="0" presId="urn:microsoft.com/office/officeart/2005/8/layout/process4"/>
    <dgm:cxn modelId="{02A3194A-5A54-47F8-8EFA-15619332EF77}" type="presParOf" srcId="{C3E7A13D-86D8-4C9B-ADB1-AE5EB5C5DC02}" destId="{FAD1922E-1524-4A69-81AD-1EC0D1116511}" srcOrd="2" destOrd="0" presId="urn:microsoft.com/office/officeart/2005/8/layout/process4"/>
    <dgm:cxn modelId="{C2A0E5B6-7868-4B3B-B78F-939BB456E084}" type="presParOf" srcId="{FAD1922E-1524-4A69-81AD-1EC0D1116511}" destId="{39960FA7-2A44-492E-BE55-82E3B9A901B0}" srcOrd="0" destOrd="0" presId="urn:microsoft.com/office/officeart/2005/8/layout/process4"/>
    <dgm:cxn modelId="{15B470F6-618E-4FB9-8ED0-7EC27C034842}" type="presParOf" srcId="{C3E7A13D-86D8-4C9B-ADB1-AE5EB5C5DC02}" destId="{12A751C2-22BE-45B7-90F4-15B12B3D9656}" srcOrd="3" destOrd="0" presId="urn:microsoft.com/office/officeart/2005/8/layout/process4"/>
    <dgm:cxn modelId="{89866EA3-915E-4ED1-9639-9690E7185D01}" type="presParOf" srcId="{C3E7A13D-86D8-4C9B-ADB1-AE5EB5C5DC02}" destId="{B447C415-5643-4B5D-A9D5-FD5766145A40}" srcOrd="4" destOrd="0" presId="urn:microsoft.com/office/officeart/2005/8/layout/process4"/>
    <dgm:cxn modelId="{DC83A750-804A-4E07-BAE5-B36E7CFB4B30}" type="presParOf" srcId="{B447C415-5643-4B5D-A9D5-FD5766145A40}" destId="{172EA854-6CC5-44C3-AF33-810E9BCA71C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119551-2F3B-4A1B-8E14-8AEE2338F412}">
      <dsp:nvSpPr>
        <dsp:cNvPr id="0" name=""/>
        <dsp:cNvSpPr/>
      </dsp:nvSpPr>
      <dsp:spPr>
        <a:xfrm>
          <a:off x="6404" y="-49305"/>
          <a:ext cx="1454763" cy="67546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5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b="1" kern="1200" dirty="0" smtClean="0">
              <a:latin typeface="+mn-lt"/>
            </a:rPr>
            <a:t>POLICY OUTPUT</a:t>
          </a:r>
          <a:endParaRPr lang="sk-SK" sz="1300" b="1" kern="1200" dirty="0">
            <a:latin typeface="+mn-lt"/>
          </a:endParaRPr>
        </a:p>
      </dsp:txBody>
      <dsp:txXfrm>
        <a:off x="6404" y="-49305"/>
        <a:ext cx="1454763" cy="450307"/>
      </dsp:txXfrm>
    </dsp:sp>
    <dsp:sp modelId="{E34EF5B8-2CA2-48BD-9D77-40F9E2B3C76C}">
      <dsp:nvSpPr>
        <dsp:cNvPr id="0" name=""/>
        <dsp:cNvSpPr/>
      </dsp:nvSpPr>
      <dsp:spPr>
        <a:xfrm>
          <a:off x="164128" y="408428"/>
          <a:ext cx="1599650" cy="4966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b="1" kern="1200" noProof="0" dirty="0" smtClean="0">
              <a:latin typeface="+mn-lt"/>
              <a:cs typeface="Arial" panose="020B0604020202020204" pitchFamily="34" charset="0"/>
            </a:rPr>
            <a:t>The formulation</a:t>
          </a:r>
          <a:r>
            <a:rPr lang="sk-SK" sz="1200" b="1" kern="1200" noProof="0" dirty="0" smtClean="0">
              <a:latin typeface="+mn-lt"/>
              <a:cs typeface="Arial" panose="020B0604020202020204" pitchFamily="34" charset="0"/>
            </a:rPr>
            <a:t> </a:t>
          </a:r>
          <a:r>
            <a:rPr lang="en-GB" sz="1200" b="1" kern="1200" noProof="0" dirty="0" smtClean="0">
              <a:latin typeface="+mn-lt"/>
              <a:cs typeface="Arial" panose="020B0604020202020204" pitchFamily="34" charset="0"/>
            </a:rPr>
            <a:t>of fore</a:t>
          </a:r>
          <a:r>
            <a:rPr lang="sk-SK" sz="1200" b="1" kern="1200" noProof="0" dirty="0" smtClean="0">
              <a:latin typeface="+mn-lt"/>
              <a:cs typeface="Arial" panose="020B0604020202020204" pitchFamily="34" charset="0"/>
            </a:rPr>
            <a:t>s</a:t>
          </a:r>
          <a:r>
            <a:rPr lang="en-GB" sz="1200" b="1" kern="1200" noProof="0" dirty="0" smtClean="0">
              <a:latin typeface="+mn-lt"/>
              <a:cs typeface="Arial" panose="020B0604020202020204" pitchFamily="34" charset="0"/>
            </a:rPr>
            <a:t>try measures</a:t>
          </a:r>
          <a:endParaRPr lang="en-GB" sz="1200" b="1" kern="1200" noProof="0" dirty="0">
            <a:latin typeface="+mn-lt"/>
            <a:cs typeface="Arial" panose="020B0604020202020204" pitchFamily="34" charset="0"/>
          </a:endParaRPr>
        </a:p>
      </dsp:txBody>
      <dsp:txXfrm>
        <a:off x="178673" y="422973"/>
        <a:ext cx="1570560" cy="467513"/>
      </dsp:txXfrm>
    </dsp:sp>
    <dsp:sp modelId="{84BE340C-7782-45FC-948F-A194B5630FA5}">
      <dsp:nvSpPr>
        <dsp:cNvPr id="0" name=""/>
        <dsp:cNvSpPr/>
      </dsp:nvSpPr>
      <dsp:spPr>
        <a:xfrm rot="21594201">
          <a:off x="1649727" y="33960"/>
          <a:ext cx="399747" cy="2800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5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300" b="1" kern="1200" dirty="0">
            <a:latin typeface="+mn-lt"/>
          </a:endParaRPr>
        </a:p>
      </dsp:txBody>
      <dsp:txXfrm>
        <a:off x="1649727" y="90033"/>
        <a:ext cx="315744" cy="168006"/>
      </dsp:txXfrm>
    </dsp:sp>
    <dsp:sp modelId="{841F47F7-C820-45C5-B8A6-D618C8AFA6C3}">
      <dsp:nvSpPr>
        <dsp:cNvPr id="0" name=""/>
        <dsp:cNvSpPr/>
      </dsp:nvSpPr>
      <dsp:spPr>
        <a:xfrm>
          <a:off x="2215408" y="-53018"/>
          <a:ext cx="1438935" cy="675461"/>
        </a:xfrm>
        <a:prstGeom prst="roundRect">
          <a:avLst>
            <a:gd name="adj" fmla="val 10000"/>
          </a:avLst>
        </a:prstGeom>
        <a:solidFill>
          <a:schemeClr val="accent5">
            <a:hueOff val="-75317"/>
            <a:satOff val="-14450"/>
            <a:lumOff val="205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5">
              <a:hueOff val="-75317"/>
              <a:satOff val="-14450"/>
              <a:lumOff val="2059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b="1" kern="1200" dirty="0" smtClean="0">
              <a:latin typeface="+mn-lt"/>
            </a:rPr>
            <a:t>POLICY IMPACT</a:t>
          </a:r>
          <a:endParaRPr lang="sk-SK" sz="1300" b="1" kern="1200" dirty="0">
            <a:latin typeface="+mn-lt"/>
          </a:endParaRPr>
        </a:p>
      </dsp:txBody>
      <dsp:txXfrm>
        <a:off x="2215408" y="-53018"/>
        <a:ext cx="1438935" cy="450307"/>
      </dsp:txXfrm>
    </dsp:sp>
    <dsp:sp modelId="{FA2072D6-7FEE-445A-B0FA-CFEC9D3B1E68}">
      <dsp:nvSpPr>
        <dsp:cNvPr id="0" name=""/>
        <dsp:cNvSpPr/>
      </dsp:nvSpPr>
      <dsp:spPr>
        <a:xfrm>
          <a:off x="2364356" y="397288"/>
          <a:ext cx="1601372" cy="5114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5317"/>
              <a:satOff val="-14450"/>
              <a:lumOff val="2059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b="1" kern="1200" noProof="0" dirty="0" smtClean="0">
              <a:latin typeface="+mn-lt"/>
            </a:rPr>
            <a:t>Changes</a:t>
          </a:r>
          <a:r>
            <a:rPr lang="sk-SK" sz="1200" b="1" kern="1200" noProof="0" dirty="0" smtClean="0">
              <a:latin typeface="+mn-lt"/>
            </a:rPr>
            <a:t> </a:t>
          </a:r>
          <a:r>
            <a:rPr lang="en-GB" sz="1200" b="1" kern="1200" noProof="0" dirty="0" smtClean="0">
              <a:latin typeface="+mn-lt"/>
            </a:rPr>
            <a:t>in target behaviour </a:t>
          </a:r>
          <a:endParaRPr lang="en-GB" sz="1200" b="1" kern="1200" noProof="0" dirty="0">
            <a:latin typeface="+mn-lt"/>
          </a:endParaRPr>
        </a:p>
      </dsp:txBody>
      <dsp:txXfrm>
        <a:off x="2379336" y="412268"/>
        <a:ext cx="1571412" cy="481496"/>
      </dsp:txXfrm>
    </dsp:sp>
    <dsp:sp modelId="{5FD896B3-E67D-4C00-92CD-593A0DA4A393}">
      <dsp:nvSpPr>
        <dsp:cNvPr id="0" name=""/>
        <dsp:cNvSpPr/>
      </dsp:nvSpPr>
      <dsp:spPr>
        <a:xfrm>
          <a:off x="3845097" y="32129"/>
          <a:ext cx="404398" cy="2800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150635"/>
            <a:satOff val="-28901"/>
            <a:lumOff val="411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5">
              <a:hueOff val="-150635"/>
              <a:satOff val="-28901"/>
              <a:lumOff val="4118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300" b="1" kern="1200" dirty="0">
            <a:latin typeface="+mn-lt"/>
          </a:endParaRPr>
        </a:p>
      </dsp:txBody>
      <dsp:txXfrm>
        <a:off x="3845097" y="88131"/>
        <a:ext cx="320395" cy="168006"/>
      </dsp:txXfrm>
    </dsp:sp>
    <dsp:sp modelId="{764C02D9-27EA-4423-AB3D-FF6F57D8AB3D}">
      <dsp:nvSpPr>
        <dsp:cNvPr id="0" name=""/>
        <dsp:cNvSpPr/>
      </dsp:nvSpPr>
      <dsp:spPr>
        <a:xfrm>
          <a:off x="4417359" y="-53018"/>
          <a:ext cx="1470952" cy="675461"/>
        </a:xfrm>
        <a:prstGeom prst="roundRect">
          <a:avLst>
            <a:gd name="adj" fmla="val 10000"/>
          </a:avLst>
        </a:prstGeom>
        <a:solidFill>
          <a:schemeClr val="accent5">
            <a:hueOff val="-150635"/>
            <a:satOff val="-28901"/>
            <a:lumOff val="411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5">
              <a:hueOff val="-150635"/>
              <a:satOff val="-28901"/>
              <a:lumOff val="4118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300" b="1" kern="1200" dirty="0" smtClean="0">
              <a:latin typeface="+mn-lt"/>
            </a:rPr>
            <a:t>POLICY OUTCOME</a:t>
          </a:r>
          <a:endParaRPr lang="sk-SK" sz="1300" b="1" kern="1200" dirty="0">
            <a:latin typeface="+mn-lt"/>
          </a:endParaRPr>
        </a:p>
      </dsp:txBody>
      <dsp:txXfrm>
        <a:off x="4417359" y="-53018"/>
        <a:ext cx="1470952" cy="450307"/>
      </dsp:txXfrm>
    </dsp:sp>
    <dsp:sp modelId="{2634153E-583E-49D9-85CF-E68D7ED5D8D9}">
      <dsp:nvSpPr>
        <dsp:cNvPr id="0" name=""/>
        <dsp:cNvSpPr/>
      </dsp:nvSpPr>
      <dsp:spPr>
        <a:xfrm>
          <a:off x="4579721" y="397288"/>
          <a:ext cx="1606562" cy="5114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50635"/>
              <a:satOff val="-28901"/>
              <a:lumOff val="4118"/>
              <a:alphaOff val="0"/>
            </a:schemeClr>
          </a:solidFill>
          <a:prstDash val="solid"/>
        </a:ln>
        <a:effectLst>
          <a:outerShdw blurRad="50800" dist="25400" algn="bl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b="1" kern="1200" noProof="0" smtClean="0">
              <a:latin typeface="+mn-lt"/>
            </a:rPr>
            <a:t>The overall changes in indicators</a:t>
          </a:r>
          <a:endParaRPr lang="en-GB" sz="1200" b="1" kern="1200" noProof="0" dirty="0">
            <a:latin typeface="+mn-lt"/>
          </a:endParaRPr>
        </a:p>
      </dsp:txBody>
      <dsp:txXfrm>
        <a:off x="4594701" y="412268"/>
        <a:ext cx="1576602" cy="4814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634309-FDA0-45D5-90BE-04D129AEAFB5}">
      <dsp:nvSpPr>
        <dsp:cNvPr id="0" name=""/>
        <dsp:cNvSpPr/>
      </dsp:nvSpPr>
      <dsp:spPr>
        <a:xfrm>
          <a:off x="0" y="1805678"/>
          <a:ext cx="3052247" cy="38138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5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sk-SK" sz="1200" kern="1200" noProof="0" dirty="0" smtClean="0">
              <a:latin typeface="Arial Black" panose="020B0A04020102020204" pitchFamily="34" charset="0"/>
            </a:rPr>
            <a:t>Expert </a:t>
          </a:r>
          <a:r>
            <a:rPr lang="sk-SK" sz="1200" kern="1200" noProof="0" dirty="0" err="1" smtClean="0">
              <a:latin typeface="Arial Black" panose="020B0A04020102020204" pitchFamily="34" charset="0"/>
            </a:rPr>
            <a:t>estimations</a:t>
          </a:r>
          <a:endParaRPr lang="en-GB" sz="1200" kern="1200" noProof="0" dirty="0">
            <a:latin typeface="Arial Black" panose="020B0A04020102020204" pitchFamily="34" charset="0"/>
          </a:endParaRPr>
        </a:p>
      </dsp:txBody>
      <dsp:txXfrm>
        <a:off x="0" y="1805678"/>
        <a:ext cx="3052247" cy="381382"/>
      </dsp:txXfrm>
    </dsp:sp>
    <dsp:sp modelId="{39960FA7-2A44-492E-BE55-82E3B9A901B0}">
      <dsp:nvSpPr>
        <dsp:cNvPr id="0" name=""/>
        <dsp:cNvSpPr/>
      </dsp:nvSpPr>
      <dsp:spPr>
        <a:xfrm rot="10800000">
          <a:off x="0" y="1000454"/>
          <a:ext cx="3052247" cy="810364"/>
        </a:xfrm>
        <a:prstGeom prst="upArrowCallout">
          <a:avLst/>
        </a:prstGeom>
        <a:solidFill>
          <a:schemeClr val="accent5">
            <a:hueOff val="-75317"/>
            <a:satOff val="-14450"/>
            <a:lumOff val="205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5">
              <a:hueOff val="-75317"/>
              <a:satOff val="-14450"/>
              <a:lumOff val="2059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GB" sz="1200" kern="1200" noProof="0" dirty="0" smtClean="0">
              <a:latin typeface="Arial Black" panose="020B0A04020102020204" pitchFamily="34" charset="0"/>
            </a:rPr>
            <a:t>Interviews with </a:t>
          </a:r>
          <a:r>
            <a:rPr lang="en-GB" sz="1200" kern="1200" noProof="0" dirty="0" smtClean="0">
              <a:latin typeface="Arial Black" panose="020B0A04020102020204" pitchFamily="34" charset="0"/>
            </a:rPr>
            <a:t>experts</a:t>
          </a:r>
          <a:endParaRPr lang="sk-SK" sz="1200" kern="1200" noProof="0" dirty="0" smtClean="0">
            <a:latin typeface="Arial Black" panose="020B0A04020102020204" pitchFamily="34" charset="0"/>
          </a:endParaRPr>
        </a:p>
      </dsp:txBody>
      <dsp:txXfrm rot="10800000">
        <a:off x="0" y="1000454"/>
        <a:ext cx="3052247" cy="526550"/>
      </dsp:txXfrm>
    </dsp:sp>
    <dsp:sp modelId="{172EA854-6CC5-44C3-AF33-810E9BCA71C6}">
      <dsp:nvSpPr>
        <dsp:cNvPr id="0" name=""/>
        <dsp:cNvSpPr/>
      </dsp:nvSpPr>
      <dsp:spPr>
        <a:xfrm rot="10800000">
          <a:off x="0" y="0"/>
          <a:ext cx="3052247" cy="1005943"/>
        </a:xfrm>
        <a:prstGeom prst="upArrowCallout">
          <a:avLst/>
        </a:prstGeom>
        <a:solidFill>
          <a:schemeClr val="accent5">
            <a:hueOff val="-150635"/>
            <a:satOff val="-28901"/>
            <a:lumOff val="411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5">
              <a:hueOff val="-150635"/>
              <a:satOff val="-28901"/>
              <a:lumOff val="4118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sk-SK" sz="1200" kern="1200" noProof="0" dirty="0" smtClean="0">
              <a:latin typeface="Arial Black" panose="020B0A04020102020204" pitchFamily="34" charset="0"/>
            </a:rPr>
            <a:t>Evaluation </a:t>
          </a:r>
          <a:r>
            <a:rPr lang="en-GB" sz="1200" kern="1200" noProof="0" dirty="0" smtClean="0">
              <a:latin typeface="Arial Black" panose="020B0A04020102020204" pitchFamily="34" charset="0"/>
            </a:rPr>
            <a:t>of</a:t>
          </a:r>
          <a:r>
            <a:rPr lang="sk-SK" sz="1200" kern="1200" noProof="0" dirty="0" smtClean="0">
              <a:latin typeface="Arial Black" panose="020B0A04020102020204" pitchFamily="34" charset="0"/>
            </a:rPr>
            <a:t> </a:t>
          </a:r>
          <a:r>
            <a:rPr lang="en-GB" sz="1200" kern="1200" noProof="0" dirty="0" smtClean="0">
              <a:latin typeface="Arial Black" panose="020B0A04020102020204" pitchFamily="34" charset="0"/>
            </a:rPr>
            <a:t>appropriateness</a:t>
          </a:r>
          <a:r>
            <a:rPr lang="sk-SK" sz="1200" kern="1200" noProof="0" dirty="0" smtClean="0">
              <a:latin typeface="Arial Black" panose="020B0A04020102020204" pitchFamily="34" charset="0"/>
            </a:rPr>
            <a:t> </a:t>
          </a:r>
          <a:r>
            <a:rPr lang="en-GB" sz="1200" kern="1200" noProof="0" dirty="0" smtClean="0">
              <a:latin typeface="Arial Black" panose="020B0A04020102020204" pitchFamily="34" charset="0"/>
            </a:rPr>
            <a:t>and effectiveness of </a:t>
          </a:r>
          <a:r>
            <a:rPr lang="sk-SK" sz="1200" kern="1200" noProof="0" dirty="0" smtClean="0">
              <a:latin typeface="Arial Black" panose="020B0A04020102020204" pitchFamily="34" charset="0"/>
            </a:rPr>
            <a:t>the state </a:t>
          </a:r>
          <a:r>
            <a:rPr lang="sk-SK" sz="1200" kern="1200" noProof="0" dirty="0" err="1" smtClean="0">
              <a:latin typeface="Arial Black" panose="020B0A04020102020204" pitchFamily="34" charset="0"/>
            </a:rPr>
            <a:t>intervention</a:t>
          </a:r>
          <a:endParaRPr lang="en-GB" sz="1200" kern="1200" noProof="0" dirty="0">
            <a:latin typeface="Arial Black" panose="020B0A04020102020204" pitchFamily="34" charset="0"/>
          </a:endParaRPr>
        </a:p>
      </dsp:txBody>
      <dsp:txXfrm rot="10800000">
        <a:off x="0" y="0"/>
        <a:ext cx="3052247" cy="6536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D7786-7005-478B-9E38-9C009041182E}" type="datetimeFigureOut">
              <a:rPr lang="sk-SK" smtClean="0"/>
              <a:pPr/>
              <a:t>4. 4. 2017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0EBFCA-7463-4AB4-8919-1E282F7800CA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52997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C3462F-22D5-4F0D-AF84-B6D20BA1ADC9}" type="datetimeFigureOut">
              <a:rPr lang="sk-SK" smtClean="0"/>
              <a:pPr/>
              <a:t>4. 4. 2017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6AC35-38F0-4234-9DB6-8AA51AF703B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7725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6AC35-38F0-4234-9DB6-8AA51AF703BB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95834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B5C4F-C1F9-440E-BF28-CC88489E1150}" type="datetime1">
              <a:rPr lang="sk-SK" smtClean="0"/>
              <a:pPr/>
              <a:t>4. 4. 2017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Conference, Tharandt, 20th - 25th October 2013</a:t>
            </a: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56A98-91C8-46AB-90C4-34A01C3E5F9B}" type="datetime1">
              <a:rPr lang="sk-SK" smtClean="0"/>
              <a:pPr/>
              <a:t>4. 4. 2017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Conference, Tharandt, 20th - 25th October 2013</a:t>
            </a: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C5C0-8F42-4E1C-8B94-F451F4B61034}" type="datetime1">
              <a:rPr lang="sk-SK" smtClean="0"/>
              <a:pPr/>
              <a:t>4. 4. 2017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Conference, Tharandt, 20th - 25th October 2013</a:t>
            </a: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4E681-522D-4918-A86B-2077DD02F1FF}" type="datetime1">
              <a:rPr lang="sk-SK" smtClean="0"/>
              <a:pPr/>
              <a:t>4. 4. 2017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Conference, Tharandt, 20th - 25th October 2013</a:t>
            </a: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4659-97D9-43A9-B599-0921F7AE2581}" type="datetime1">
              <a:rPr lang="sk-SK" smtClean="0"/>
              <a:pPr/>
              <a:t>4. 4. 2017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Conference, Tharandt, 20th - 25th October 2013</a:t>
            </a: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8CA9E-0E04-43B0-87AA-FCA8D454A1CB}" type="datetime1">
              <a:rPr lang="sk-SK" smtClean="0"/>
              <a:pPr/>
              <a:t>4. 4. 2017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Conference, Tharandt, 20th - 25th October 2013</a:t>
            </a:r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A5DC-EEA1-46EB-940B-4A45E203C85D}" type="datetime1">
              <a:rPr lang="sk-SK" smtClean="0"/>
              <a:pPr/>
              <a:t>4. 4. 2017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Conference, Tharandt, 20th - 25th October 2013</a:t>
            </a:r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437B3-C604-4255-AA0B-8B9348164873}" type="datetime1">
              <a:rPr lang="sk-SK" smtClean="0"/>
              <a:pPr/>
              <a:t>4. 4. 2017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Conference, Tharandt, 20th - 25th October 2013</a:t>
            </a:r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5E28A-870F-478D-AF2F-A2A8031BEF3E}" type="datetime1">
              <a:rPr lang="sk-SK" smtClean="0"/>
              <a:pPr/>
              <a:t>4. 4. 2017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Conference, Tharandt, 20th - 25th October 2013</a:t>
            </a:r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CFABC-7754-4C93-B421-C2E26A6F6A5C}" type="datetime1">
              <a:rPr lang="sk-SK" smtClean="0"/>
              <a:pPr/>
              <a:t>4. 4. 2017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Conference, Tharandt, 20th - 25th October 2013</a:t>
            </a:r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2BE60-3516-473D-AB62-A12FFE51354C}" type="datetime1">
              <a:rPr lang="sk-SK" smtClean="0"/>
              <a:pPr/>
              <a:t>4. 4. 2017</a:t>
            </a:fld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ALUMNI Conference, Tharandt, 20th - 25th October 2013</a:t>
            </a:r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6BA15C1-10CC-4F73-9806-F1412B510B66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ALUMNI Conference, Tharandt, 20th - 25th October 2013</a:t>
            </a:r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A7DB6F0-102D-47E5-A9BC-116F6889DD59}" type="datetime1">
              <a:rPr lang="sk-SK" smtClean="0"/>
              <a:pPr/>
              <a:t>4. 4. 2017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721052"/>
            <a:ext cx="9073008" cy="1152128"/>
          </a:xfrm>
        </p:spPr>
        <p:txBody>
          <a:bodyPr/>
          <a:lstStyle/>
          <a:p>
            <a:pPr algn="ctr"/>
            <a:r>
              <a:rPr lang="en-GB" sz="3100" b="1" dirty="0" smtClean="0"/>
              <a:t>Technical University in </a:t>
            </a:r>
            <a:r>
              <a:rPr lang="en-GB" sz="3100" b="1" dirty="0" err="1" smtClean="0"/>
              <a:t>Zvolen</a:t>
            </a:r>
            <a:r>
              <a:rPr lang="en-GB" sz="3100" b="1" dirty="0" smtClean="0"/>
              <a:t/>
            </a:r>
            <a:br>
              <a:rPr lang="en-GB" sz="3100" b="1" dirty="0" smtClean="0"/>
            </a:br>
            <a:r>
              <a:rPr lang="en-GB" sz="1800" b="1" dirty="0" smtClean="0"/>
              <a:t>Department of Economics and Management of Forestry</a:t>
            </a:r>
            <a:br>
              <a:rPr lang="en-GB" sz="1800" b="1" dirty="0" smtClean="0"/>
            </a:br>
            <a:r>
              <a:rPr lang="en-GB" sz="1800" b="1" dirty="0" smtClean="0"/>
              <a:t>Faculty of Forestry, </a:t>
            </a:r>
            <a:r>
              <a:rPr lang="en-GB" sz="1800" b="1" dirty="0" err="1" smtClean="0"/>
              <a:t>Zvolen</a:t>
            </a:r>
            <a:r>
              <a:rPr lang="en-GB" sz="1800" b="1" dirty="0" smtClean="0"/>
              <a:t> Slovak Republic</a:t>
            </a:r>
            <a:endParaRPr lang="en-GB" sz="1800" b="1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-407414" y="4967956"/>
            <a:ext cx="9073008" cy="11521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6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k-SK" sz="2800" dirty="0" smtClean="0"/>
              <a:t>Martina Štěrbová, Jaroslav Šálka, Zuzana </a:t>
            </a:r>
            <a:r>
              <a:rPr lang="sk-SK" sz="2800" dirty="0" err="1" smtClean="0"/>
              <a:t>Sarvašová</a:t>
            </a:r>
            <a:endParaRPr lang="sk-SK" sz="2800" dirty="0" smtClean="0"/>
          </a:p>
          <a:p>
            <a:endParaRPr lang="sk-SK" sz="2800" b="1" dirty="0"/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0" y="2748415"/>
            <a:ext cx="8765604" cy="1385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6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100" b="1" dirty="0" smtClean="0">
                <a:solidFill>
                  <a:schemeClr val="accent3">
                    <a:lumMod val="50000"/>
                  </a:schemeClr>
                </a:solidFill>
              </a:rPr>
              <a:t>How</a:t>
            </a:r>
            <a:r>
              <a:rPr lang="sk-SK" sz="31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GB" sz="3100" b="1" dirty="0" smtClean="0">
                <a:solidFill>
                  <a:schemeClr val="accent3">
                    <a:lumMod val="50000"/>
                  </a:schemeClr>
                </a:solidFill>
              </a:rPr>
              <a:t>Contractor </a:t>
            </a:r>
            <a:r>
              <a:rPr lang="en-GB" sz="3100" b="1" dirty="0" smtClean="0">
                <a:solidFill>
                  <a:schemeClr val="accent3">
                    <a:lumMod val="50000"/>
                  </a:schemeClr>
                </a:solidFill>
              </a:rPr>
              <a:t>Firms in the Slovak Forestry Service </a:t>
            </a:r>
            <a:r>
              <a:rPr lang="en-GB" sz="3100" b="1" dirty="0" smtClean="0">
                <a:solidFill>
                  <a:schemeClr val="accent3">
                    <a:lumMod val="50000"/>
                  </a:schemeClr>
                </a:solidFill>
              </a:rPr>
              <a:t>Sector</a:t>
            </a:r>
            <a:r>
              <a:rPr lang="sk-SK" sz="31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GB" sz="3100" b="1" dirty="0" smtClean="0">
                <a:solidFill>
                  <a:schemeClr val="accent3">
                    <a:lumMod val="50000"/>
                  </a:schemeClr>
                </a:solidFill>
              </a:rPr>
              <a:t>Innovate</a:t>
            </a:r>
            <a:r>
              <a:rPr lang="en-GB" sz="3100" b="1" dirty="0">
                <a:solidFill>
                  <a:schemeClr val="accent3">
                    <a:lumMod val="50000"/>
                  </a:schemeClr>
                </a:solidFill>
              </a:rPr>
              <a:t>?</a:t>
            </a:r>
            <a:endParaRPr lang="en-GB" sz="31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en-GB" sz="2400" b="1" dirty="0" smtClean="0">
                <a:solidFill>
                  <a:schemeClr val="accent3">
                    <a:lumMod val="50000"/>
                  </a:schemeClr>
                </a:solidFill>
              </a:rPr>
              <a:t>- an Innovation System Perspective</a:t>
            </a:r>
            <a:endParaRPr lang="en-GB" sz="2400" b="1" dirty="0"/>
          </a:p>
        </p:txBody>
      </p:sp>
      <p:pic>
        <p:nvPicPr>
          <p:cNvPr id="1028" name="Picture 4" descr="http://www.tuzvo.sk/files/Rektorat/PR/Graphic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93060"/>
            <a:ext cx="1953353" cy="1008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 rot="16200000">
            <a:off x="7622468" y="3999472"/>
            <a:ext cx="2367281" cy="365760"/>
          </a:xfrm>
        </p:spPr>
        <p:txBody>
          <a:bodyPr/>
          <a:lstStyle/>
          <a:p>
            <a:pPr algn="ctr"/>
            <a:r>
              <a:rPr lang="sk-SK" sz="1800" dirty="0" smtClean="0"/>
              <a:t>49</a:t>
            </a:r>
            <a:r>
              <a:rPr lang="sk-SK" sz="1800" baseline="30000" dirty="0" smtClean="0"/>
              <a:t>th </a:t>
            </a:r>
            <a:r>
              <a:rPr lang="sk-SK" sz="1800" dirty="0" smtClean="0"/>
              <a:t>Forstpolitiktreffen</a:t>
            </a:r>
          </a:p>
          <a:p>
            <a:pPr algn="ctr"/>
            <a:r>
              <a:rPr lang="sk-SK" sz="1600" dirty="0" smtClean="0"/>
              <a:t>6</a:t>
            </a:r>
            <a:r>
              <a:rPr lang="sk-SK" sz="1600" baseline="30000" dirty="0"/>
              <a:t>th</a:t>
            </a:r>
            <a:r>
              <a:rPr lang="sk-SK" sz="1600" dirty="0" smtClean="0"/>
              <a:t> April 2017</a:t>
            </a:r>
          </a:p>
        </p:txBody>
      </p:sp>
    </p:spTree>
    <p:extLst>
      <p:ext uri="{BB962C8B-B14F-4D97-AF65-F5344CB8AC3E}">
        <p14:creationId xmlns:p14="http://schemas.microsoft.com/office/powerpoint/2010/main" val="300994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10</a:t>
            </a:fld>
            <a:endParaRPr lang="sk-SK"/>
          </a:p>
        </p:txBody>
      </p:sp>
      <p:sp>
        <p:nvSpPr>
          <p:cNvPr id="6" name="Zástupný symbol päty 7"/>
          <p:cNvSpPr>
            <a:spLocks noGrp="1"/>
          </p:cNvSpPr>
          <p:nvPr>
            <p:ph type="ftr" sz="quarter" idx="11"/>
          </p:nvPr>
        </p:nvSpPr>
        <p:spPr>
          <a:xfrm rot="16200000">
            <a:off x="7622468" y="3999472"/>
            <a:ext cx="2367281" cy="365760"/>
          </a:xfrm>
        </p:spPr>
        <p:txBody>
          <a:bodyPr/>
          <a:lstStyle/>
          <a:p>
            <a:pPr algn="ctr"/>
            <a:r>
              <a:rPr lang="sk-SK" sz="1800" dirty="0" smtClean="0"/>
              <a:t>49</a:t>
            </a:r>
            <a:r>
              <a:rPr lang="sk-SK" sz="1800" baseline="30000" dirty="0" smtClean="0"/>
              <a:t>th </a:t>
            </a:r>
            <a:r>
              <a:rPr lang="sk-SK" sz="1800" dirty="0" smtClean="0"/>
              <a:t>Forstpolitiktreffen</a:t>
            </a:r>
          </a:p>
          <a:p>
            <a:pPr algn="ctr"/>
            <a:r>
              <a:rPr lang="sk-SK" sz="1600" dirty="0" smtClean="0"/>
              <a:t>6</a:t>
            </a:r>
            <a:r>
              <a:rPr lang="sk-SK" sz="1600" baseline="30000" dirty="0"/>
              <a:t>th</a:t>
            </a:r>
            <a:r>
              <a:rPr lang="sk-SK" sz="1600" dirty="0" smtClean="0"/>
              <a:t> April 2017</a:t>
            </a:r>
          </a:p>
        </p:txBody>
      </p:sp>
      <p:pic>
        <p:nvPicPr>
          <p:cNvPr id="7" name="Picture 4" descr="http://www.tuzvo.sk/files/Rektorat/PR/Graphic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381328"/>
            <a:ext cx="599000" cy="30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3419872" y="6286500"/>
            <a:ext cx="4320480" cy="4994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400" b="1" i="1" dirty="0" smtClean="0"/>
              <a:t>_________________________________________________________________________________</a:t>
            </a:r>
          </a:p>
          <a:p>
            <a:pPr algn="r"/>
            <a:r>
              <a:rPr lang="en-GB" sz="1200" b="1" i="1" dirty="0" smtClean="0"/>
              <a:t>How do Innovate Contractor Firms in the Slovak Forestry Service Sector? </a:t>
            </a:r>
          </a:p>
          <a:p>
            <a:endParaRPr lang="en-GB" sz="1200" dirty="0" smtClean="0"/>
          </a:p>
        </p:txBody>
      </p:sp>
      <p:cxnSp>
        <p:nvCxnSpPr>
          <p:cNvPr id="9" name="Rovná spojnica 8"/>
          <p:cNvCxnSpPr/>
          <p:nvPr/>
        </p:nvCxnSpPr>
        <p:spPr>
          <a:xfrm>
            <a:off x="899592" y="260648"/>
            <a:ext cx="7524000" cy="0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>
            <a:off x="899592" y="404664"/>
            <a:ext cx="752400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Obrázok 1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1470" y="537208"/>
            <a:ext cx="4437882" cy="388363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Ovál 12"/>
          <p:cNvSpPr/>
          <p:nvPr/>
        </p:nvSpPr>
        <p:spPr>
          <a:xfrm>
            <a:off x="7034380" y="3470346"/>
            <a:ext cx="1152128" cy="72008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noFill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534202" y="548680"/>
            <a:ext cx="3563888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sk-SK" sz="2800" b="1" u="sng" cap="all" dirty="0">
                <a:solidFill>
                  <a:srgbClr val="00B050"/>
                </a:solidFill>
              </a:rPr>
              <a:t>T</a:t>
            </a:r>
            <a:r>
              <a:rPr lang="en-GB" sz="2800" b="1" u="sng" cap="all" dirty="0" smtClean="0">
                <a:solidFill>
                  <a:srgbClr val="00B050"/>
                </a:solidFill>
              </a:rPr>
              <a:t>he </a:t>
            </a:r>
            <a:r>
              <a:rPr lang="en-GB" sz="2800" b="1" u="sng" cap="all" dirty="0">
                <a:solidFill>
                  <a:srgbClr val="00B050"/>
                </a:solidFill>
              </a:rPr>
              <a:t>innovation </a:t>
            </a:r>
            <a:r>
              <a:rPr lang="en-GB" sz="2800" b="1" u="sng" cap="all" dirty="0" smtClean="0">
                <a:solidFill>
                  <a:srgbClr val="00B050"/>
                </a:solidFill>
              </a:rPr>
              <a:t>strategy</a:t>
            </a:r>
            <a:r>
              <a:rPr lang="sk-SK" sz="2400" cap="all" baseline="30000" dirty="0" smtClean="0"/>
              <a:t>2</a:t>
            </a:r>
            <a:endParaRPr lang="sk-SK" sz="2400" cap="all" dirty="0" smtClean="0">
              <a:solidFill>
                <a:srgbClr val="00B050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en-GB" sz="22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sk-SK" sz="22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>
              <a:spcAft>
                <a:spcPts val="600"/>
              </a:spcAft>
            </a:pPr>
            <a:r>
              <a:rPr lang="sk-SK" sz="2200" b="1" dirty="0" smtClean="0"/>
              <a:t>F</a:t>
            </a:r>
            <a:r>
              <a:rPr lang="en-GB" sz="2200" b="1" dirty="0" smtClean="0"/>
              <a:t>actors </a:t>
            </a:r>
            <a:r>
              <a:rPr lang="en-GB" sz="2200" b="1" dirty="0"/>
              <a:t>affecting innovation behaviour </a:t>
            </a:r>
            <a:endParaRPr lang="sk-SK" sz="2200" b="1" dirty="0" smtClean="0"/>
          </a:p>
          <a:p>
            <a:pPr algn="ctr">
              <a:spcAft>
                <a:spcPts val="600"/>
              </a:spcAft>
            </a:pPr>
            <a:endParaRPr lang="sk-SK" sz="2200" b="1" dirty="0" smtClean="0"/>
          </a:p>
          <a:p>
            <a:pPr algn="ctr">
              <a:spcAft>
                <a:spcPts val="600"/>
              </a:spcAft>
            </a:pPr>
            <a:r>
              <a:rPr lang="sk-SK" sz="2200" b="1" dirty="0" smtClean="0"/>
              <a:t>SWOT analysis</a:t>
            </a:r>
          </a:p>
          <a:p>
            <a:pPr algn="ctr">
              <a:spcAft>
                <a:spcPts val="600"/>
              </a:spcAft>
            </a:pPr>
            <a:endParaRPr lang="sk-SK" sz="2200" b="1" dirty="0" smtClean="0"/>
          </a:p>
          <a:p>
            <a:pPr algn="ctr"/>
            <a:r>
              <a:rPr lang="sk-SK" sz="2200" b="1" dirty="0" smtClean="0"/>
              <a:t>O </a:t>
            </a:r>
            <a:r>
              <a:rPr lang="en-GB" sz="2200" b="1" dirty="0" smtClean="0"/>
              <a:t>outweigh </a:t>
            </a:r>
            <a:r>
              <a:rPr lang="sk-SK" sz="2200" b="1" dirty="0"/>
              <a:t>T</a:t>
            </a:r>
            <a:r>
              <a:rPr lang="en-GB" sz="2200" b="1" dirty="0" smtClean="0"/>
              <a:t> </a:t>
            </a:r>
            <a:endParaRPr lang="sk-SK" sz="2200" b="1" dirty="0" smtClean="0"/>
          </a:p>
          <a:p>
            <a:pPr algn="ctr"/>
            <a:r>
              <a:rPr lang="sk-SK" sz="2200" b="1" dirty="0"/>
              <a:t>W</a:t>
            </a:r>
            <a:r>
              <a:rPr lang="en-GB" sz="2200" b="1" dirty="0" smtClean="0"/>
              <a:t> </a:t>
            </a:r>
            <a:r>
              <a:rPr lang="en-GB" sz="2200" b="1" dirty="0"/>
              <a:t>outweigh </a:t>
            </a:r>
            <a:r>
              <a:rPr lang="sk-SK" sz="2200" b="1" dirty="0" smtClean="0"/>
              <a:t>S</a:t>
            </a:r>
            <a:endParaRPr lang="sk-SK" sz="2200" b="1" dirty="0" smtClean="0">
              <a:ea typeface="Times New Roman" panose="02020603050405020304" pitchFamily="18" charset="0"/>
            </a:endParaRPr>
          </a:p>
        </p:txBody>
      </p:sp>
      <p:cxnSp>
        <p:nvCxnSpPr>
          <p:cNvPr id="15" name="Rovná spojovacia šípka 38"/>
          <p:cNvCxnSpPr/>
          <p:nvPr/>
        </p:nvCxnSpPr>
        <p:spPr>
          <a:xfrm>
            <a:off x="2316146" y="2649255"/>
            <a:ext cx="0" cy="43204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ovná spojovacia šípka 38"/>
          <p:cNvCxnSpPr/>
          <p:nvPr/>
        </p:nvCxnSpPr>
        <p:spPr>
          <a:xfrm>
            <a:off x="2296133" y="1484784"/>
            <a:ext cx="0" cy="43204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ovná spojovacia šípka 38"/>
          <p:cNvCxnSpPr/>
          <p:nvPr/>
        </p:nvCxnSpPr>
        <p:spPr>
          <a:xfrm>
            <a:off x="2316146" y="3470346"/>
            <a:ext cx="0" cy="43204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bdĺžnik 17"/>
          <p:cNvSpPr/>
          <p:nvPr/>
        </p:nvSpPr>
        <p:spPr>
          <a:xfrm>
            <a:off x="374335" y="4675782"/>
            <a:ext cx="794903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GB" sz="2800" b="1" u="sng" cap="all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WO</a:t>
            </a:r>
            <a:r>
              <a:rPr lang="sk-SK" sz="2800" b="1" u="sng" cap="all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 - </a:t>
            </a:r>
            <a:r>
              <a:rPr lang="en-GB" sz="2800" b="1" u="sng" cap="all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an </a:t>
            </a:r>
            <a:r>
              <a:rPr lang="en-GB" sz="2800" b="1" u="sng" cap="all" dirty="0">
                <a:solidFill>
                  <a:srgbClr val="00B050"/>
                </a:solidFill>
                <a:ea typeface="Times New Roman" panose="02020603050405020304" pitchFamily="18" charset="0"/>
              </a:rPr>
              <a:t>alliance strategy</a:t>
            </a:r>
            <a:r>
              <a:rPr lang="en-GB" sz="2800" b="1" cap="all" dirty="0">
                <a:solidFill>
                  <a:srgbClr val="00B050"/>
                </a:solidFill>
                <a:ea typeface="Times New Roman" panose="02020603050405020304" pitchFamily="18" charset="0"/>
              </a:rPr>
              <a:t> </a:t>
            </a:r>
            <a:r>
              <a:rPr lang="sk-SK" sz="2800" b="1" cap="all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          </a:t>
            </a:r>
            <a:r>
              <a:rPr lang="sk-SK" sz="2800" b="1" u="sng" cap="all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COOPERATION</a:t>
            </a:r>
          </a:p>
          <a:p>
            <a:pPr marL="285750" indent="-285750" algn="just">
              <a:buFontTx/>
              <a:buChar char="-"/>
            </a:pPr>
            <a:r>
              <a:rPr lang="sk-SK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i</a:t>
            </a:r>
            <a:r>
              <a:rPr lang="sk-SK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nformation and </a:t>
            </a:r>
            <a:r>
              <a:rPr lang="en-US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knowledge</a:t>
            </a:r>
            <a:r>
              <a:rPr lang="sk-SK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of innovations</a:t>
            </a:r>
            <a:endParaRPr lang="sk-SK" sz="2000" dirty="0" smtClean="0"/>
          </a:p>
          <a:p>
            <a:pPr marL="285750" indent="-285750" algn="just">
              <a:buFontTx/>
              <a:buChar char="-"/>
            </a:pPr>
            <a:r>
              <a:rPr lang="en-GB" sz="2000" dirty="0" smtClean="0"/>
              <a:t>combination </a:t>
            </a:r>
            <a:r>
              <a:rPr lang="en-GB" sz="2000" dirty="0"/>
              <a:t>of the network and the vertical production </a:t>
            </a:r>
            <a:r>
              <a:rPr lang="en-GB" sz="2000" dirty="0" smtClean="0"/>
              <a:t>chain</a:t>
            </a:r>
            <a:endParaRPr lang="sk-SK" sz="2000" dirty="0" smtClean="0"/>
          </a:p>
          <a:p>
            <a:pPr marL="285750" indent="-285750" algn="just">
              <a:buFontTx/>
              <a:buChar char="-"/>
            </a:pPr>
            <a:r>
              <a:rPr lang="en-GB" sz="2000" dirty="0" smtClean="0"/>
              <a:t>cluster </a:t>
            </a:r>
            <a:r>
              <a:rPr lang="en-GB" sz="2000" dirty="0"/>
              <a:t>of suppliers-to-customers </a:t>
            </a:r>
            <a:r>
              <a:rPr lang="en-GB" sz="2000" dirty="0" smtClean="0"/>
              <a:t>chain</a:t>
            </a:r>
            <a:endParaRPr lang="sk-SK" sz="2000" dirty="0"/>
          </a:p>
        </p:txBody>
      </p:sp>
      <p:cxnSp>
        <p:nvCxnSpPr>
          <p:cNvPr id="19" name="Rovná spojovacia šípka 38"/>
          <p:cNvCxnSpPr/>
          <p:nvPr/>
        </p:nvCxnSpPr>
        <p:spPr>
          <a:xfrm>
            <a:off x="5048409" y="4941168"/>
            <a:ext cx="747727" cy="0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dĺžnik 20"/>
          <p:cNvSpPr/>
          <p:nvPr/>
        </p:nvSpPr>
        <p:spPr>
          <a:xfrm>
            <a:off x="107504" y="6382690"/>
            <a:ext cx="23042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600" baseline="30000" dirty="0"/>
              <a:t>2</a:t>
            </a:r>
            <a:r>
              <a:rPr lang="sk-SK" sz="1600" baseline="30000" dirty="0" smtClean="0"/>
              <a:t> </a:t>
            </a:r>
            <a:r>
              <a:rPr lang="sk-SK" sz="1600" dirty="0" smtClean="0"/>
              <a:t>Štěrbová et al. (2016)</a:t>
            </a:r>
            <a:endParaRPr lang="sk-SK" sz="1600" dirty="0"/>
          </a:p>
        </p:txBody>
      </p:sp>
      <p:sp>
        <p:nvSpPr>
          <p:cNvPr id="22" name="Ovál 21"/>
          <p:cNvSpPr/>
          <p:nvPr/>
        </p:nvSpPr>
        <p:spPr>
          <a:xfrm>
            <a:off x="5785867" y="4527842"/>
            <a:ext cx="2376264" cy="871319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noFill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81005" y="2383235"/>
            <a:ext cx="1477069" cy="707886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sk-SK" sz="2000" b="1" dirty="0" smtClean="0">
                <a:solidFill>
                  <a:srgbClr val="0070C0"/>
                </a:solidFill>
              </a:rPr>
              <a:t>contractors</a:t>
            </a:r>
            <a:r>
              <a:rPr lang="en-GB" sz="2000" b="1" dirty="0" smtClean="0">
                <a:solidFill>
                  <a:srgbClr val="0070C0"/>
                </a:solidFill>
              </a:rPr>
              <a:t>’</a:t>
            </a:r>
            <a:r>
              <a:rPr lang="sk-SK" sz="2000" b="1" dirty="0" smtClean="0">
                <a:solidFill>
                  <a:srgbClr val="0070C0"/>
                </a:solidFill>
              </a:rPr>
              <a:t> </a:t>
            </a:r>
            <a:r>
              <a:rPr lang="sk-SK" sz="2000" b="1" dirty="0">
                <a:solidFill>
                  <a:srgbClr val="0070C0"/>
                </a:solidFill>
              </a:rPr>
              <a:t>view</a:t>
            </a:r>
          </a:p>
        </p:txBody>
      </p:sp>
    </p:spTree>
    <p:extLst>
      <p:ext uri="{BB962C8B-B14F-4D97-AF65-F5344CB8AC3E}">
        <p14:creationId xmlns:p14="http://schemas.microsoft.com/office/powerpoint/2010/main" val="407733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11</a:t>
            </a:fld>
            <a:endParaRPr lang="sk-SK"/>
          </a:p>
        </p:txBody>
      </p:sp>
      <p:sp>
        <p:nvSpPr>
          <p:cNvPr id="6" name="Zástupný symbol päty 7"/>
          <p:cNvSpPr>
            <a:spLocks noGrp="1"/>
          </p:cNvSpPr>
          <p:nvPr>
            <p:ph type="ftr" sz="quarter" idx="11"/>
          </p:nvPr>
        </p:nvSpPr>
        <p:spPr>
          <a:xfrm rot="16200000">
            <a:off x="7622468" y="3999472"/>
            <a:ext cx="2367281" cy="365760"/>
          </a:xfrm>
        </p:spPr>
        <p:txBody>
          <a:bodyPr/>
          <a:lstStyle/>
          <a:p>
            <a:pPr algn="ctr"/>
            <a:r>
              <a:rPr lang="sk-SK" sz="1800" dirty="0" smtClean="0"/>
              <a:t>49</a:t>
            </a:r>
            <a:r>
              <a:rPr lang="sk-SK" sz="1800" baseline="30000" dirty="0" smtClean="0"/>
              <a:t>th </a:t>
            </a:r>
            <a:r>
              <a:rPr lang="sk-SK" sz="1800" dirty="0" smtClean="0"/>
              <a:t>Forstpolitiktreffen</a:t>
            </a:r>
          </a:p>
          <a:p>
            <a:pPr algn="ctr"/>
            <a:r>
              <a:rPr lang="sk-SK" sz="1600" dirty="0" smtClean="0"/>
              <a:t>6</a:t>
            </a:r>
            <a:r>
              <a:rPr lang="sk-SK" sz="1600" baseline="30000" dirty="0"/>
              <a:t>th</a:t>
            </a:r>
            <a:r>
              <a:rPr lang="sk-SK" sz="1600" dirty="0" smtClean="0"/>
              <a:t> April 2017</a:t>
            </a:r>
          </a:p>
        </p:txBody>
      </p:sp>
      <p:pic>
        <p:nvPicPr>
          <p:cNvPr id="7" name="Picture 4" descr="http://www.tuzvo.sk/files/Rektorat/PR/Graphic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381328"/>
            <a:ext cx="599000" cy="30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3419872" y="6286500"/>
            <a:ext cx="4320480" cy="4994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400" b="1" i="1" dirty="0" smtClean="0"/>
              <a:t>_________________________________________________________________________________</a:t>
            </a:r>
          </a:p>
          <a:p>
            <a:pPr algn="r"/>
            <a:r>
              <a:rPr lang="en-GB" sz="1200" b="1" i="1" dirty="0" smtClean="0"/>
              <a:t>How do Innovate Contractor Firms in the Slovak Forestry Service Sector? </a:t>
            </a:r>
          </a:p>
          <a:p>
            <a:endParaRPr lang="en-GB" sz="1200" dirty="0" smtClean="0"/>
          </a:p>
        </p:txBody>
      </p:sp>
      <p:cxnSp>
        <p:nvCxnSpPr>
          <p:cNvPr id="10" name="Rovná spojnica 9"/>
          <p:cNvCxnSpPr/>
          <p:nvPr/>
        </p:nvCxnSpPr>
        <p:spPr>
          <a:xfrm>
            <a:off x="899592" y="260648"/>
            <a:ext cx="7524000" cy="0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>
            <a:off x="899592" y="404664"/>
            <a:ext cx="752400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Graf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9045261"/>
              </p:ext>
            </p:extLst>
          </p:nvPr>
        </p:nvGraphicFramePr>
        <p:xfrm>
          <a:off x="-315154" y="563825"/>
          <a:ext cx="7200800" cy="43890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BlokTextu 14"/>
          <p:cNvSpPr txBox="1"/>
          <p:nvPr/>
        </p:nvSpPr>
        <p:spPr>
          <a:xfrm>
            <a:off x="4273869" y="625128"/>
            <a:ext cx="42579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800" b="1" cap="all" dirty="0" smtClean="0">
                <a:solidFill>
                  <a:srgbClr val="00B050"/>
                </a:solidFill>
              </a:rPr>
              <a:t>Regional innovation paradoxes</a:t>
            </a:r>
            <a:r>
              <a:rPr lang="sk-SK" sz="2800" cap="all" baseline="30000" dirty="0"/>
              <a:t>3</a:t>
            </a:r>
            <a:endParaRPr lang="sk-SK" sz="2800" cap="all" dirty="0">
              <a:solidFill>
                <a:srgbClr val="00B050"/>
              </a:solidFill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4347911" y="3589914"/>
            <a:ext cx="4305158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sk-SK" sz="2800" b="1" cap="all" dirty="0" smtClean="0">
                <a:solidFill>
                  <a:srgbClr val="00B050"/>
                </a:solidFill>
              </a:rPr>
              <a:t>Košice </a:t>
            </a:r>
            <a:r>
              <a:rPr lang="sk-SK" sz="2800" b="1" cap="all" dirty="0">
                <a:solidFill>
                  <a:srgbClr val="00B050"/>
                </a:solidFill>
              </a:rPr>
              <a:t>Region</a:t>
            </a:r>
            <a:endParaRPr lang="sk-SK" sz="2800" b="1" cap="all" dirty="0" smtClean="0">
              <a:solidFill>
                <a:srgbClr val="00B050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en-US" sz="2200" dirty="0" smtClean="0"/>
              <a:t>strategic area for cluster formation</a:t>
            </a:r>
            <a:r>
              <a:rPr lang="sk-SK" sz="2200" dirty="0" smtClean="0"/>
              <a:t>, </a:t>
            </a:r>
            <a:r>
              <a:rPr lang="en-US" sz="2200" dirty="0" smtClean="0"/>
              <a:t>but the negative values of investment innovations   </a:t>
            </a:r>
          </a:p>
        </p:txBody>
      </p:sp>
      <p:sp>
        <p:nvSpPr>
          <p:cNvPr id="2" name="Obdĺžnik 1"/>
          <p:cNvSpPr/>
          <p:nvPr/>
        </p:nvSpPr>
        <p:spPr>
          <a:xfrm>
            <a:off x="899592" y="4939227"/>
            <a:ext cx="4248472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k-SK" sz="2800" b="1" cap="all" dirty="0">
                <a:solidFill>
                  <a:srgbClr val="00B050"/>
                </a:solidFill>
              </a:rPr>
              <a:t>Region </a:t>
            </a:r>
            <a:r>
              <a:rPr lang="sk-SK" sz="2800" b="1" cap="all" dirty="0" smtClean="0">
                <a:solidFill>
                  <a:srgbClr val="00B050"/>
                </a:solidFill>
              </a:rPr>
              <a:t>Bratislava</a:t>
            </a:r>
          </a:p>
          <a:p>
            <a:pPr algn="ctr"/>
            <a:r>
              <a:rPr lang="en-GB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small </a:t>
            </a:r>
            <a:r>
              <a:rPr lang="en-GB" sz="2200" dirty="0">
                <a:ea typeface="Calibri" panose="020F0502020204030204" pitchFamily="34" charset="0"/>
                <a:cs typeface="Times New Roman" panose="02020603050405020304" pitchFamily="18" charset="0"/>
              </a:rPr>
              <a:t>concentration of </a:t>
            </a:r>
            <a:r>
              <a:rPr lang="en-GB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enterprises</a:t>
            </a:r>
            <a:r>
              <a:rPr lang="sk-SK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but</a:t>
            </a:r>
            <a:r>
              <a:rPr lang="sk-SK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high </a:t>
            </a:r>
            <a:r>
              <a:rPr lang="en-GB" sz="2200" dirty="0">
                <a:ea typeface="Calibri" panose="020F0502020204030204" pitchFamily="34" charset="0"/>
                <a:cs typeface="Times New Roman" panose="02020603050405020304" pitchFamily="18" charset="0"/>
              </a:rPr>
              <a:t>amount of capital invested into innovations</a:t>
            </a:r>
            <a:endParaRPr lang="sk-SK" sz="2200" dirty="0"/>
          </a:p>
        </p:txBody>
      </p:sp>
      <p:sp>
        <p:nvSpPr>
          <p:cNvPr id="13" name="Ovál 12"/>
          <p:cNvSpPr/>
          <p:nvPr/>
        </p:nvSpPr>
        <p:spPr>
          <a:xfrm>
            <a:off x="3995936" y="2509155"/>
            <a:ext cx="640007" cy="465137"/>
          </a:xfrm>
          <a:prstGeom prst="ellipse">
            <a:avLst/>
          </a:prstGeom>
          <a:noFill/>
          <a:ln w="508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noFill/>
            </a:endParaRPr>
          </a:p>
        </p:txBody>
      </p:sp>
      <p:sp>
        <p:nvSpPr>
          <p:cNvPr id="16" name="Ovál 15"/>
          <p:cNvSpPr/>
          <p:nvPr/>
        </p:nvSpPr>
        <p:spPr>
          <a:xfrm>
            <a:off x="3491880" y="1137662"/>
            <a:ext cx="640007" cy="465137"/>
          </a:xfrm>
          <a:prstGeom prst="ellipse">
            <a:avLst/>
          </a:prstGeom>
          <a:noFill/>
          <a:ln w="508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noFill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107504" y="6382690"/>
            <a:ext cx="23042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600" baseline="30000" dirty="0"/>
              <a:t>3</a:t>
            </a:r>
            <a:r>
              <a:rPr lang="sk-SK" sz="1600" baseline="30000" dirty="0" smtClean="0"/>
              <a:t> </a:t>
            </a:r>
            <a:r>
              <a:rPr lang="sk-SK" sz="1600" dirty="0" smtClean="0"/>
              <a:t>Štěrbová et al. (2014)</a:t>
            </a:r>
            <a:endParaRPr lang="sk-SK" sz="1600" dirty="0"/>
          </a:p>
        </p:txBody>
      </p:sp>
      <p:sp>
        <p:nvSpPr>
          <p:cNvPr id="18" name="Obdĺžnik 17"/>
          <p:cNvSpPr/>
          <p:nvPr/>
        </p:nvSpPr>
        <p:spPr>
          <a:xfrm>
            <a:off x="6608588" y="2431656"/>
            <a:ext cx="1502519" cy="707886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sk-SK" sz="2000" b="1" dirty="0">
                <a:solidFill>
                  <a:srgbClr val="0070C0"/>
                </a:solidFill>
              </a:rPr>
              <a:t>institutionals</a:t>
            </a:r>
            <a:r>
              <a:rPr lang="en-GB" sz="2000" b="1" dirty="0">
                <a:solidFill>
                  <a:srgbClr val="0070C0"/>
                </a:solidFill>
              </a:rPr>
              <a:t>’</a:t>
            </a:r>
            <a:r>
              <a:rPr lang="sk-SK" sz="2000" b="1" dirty="0">
                <a:solidFill>
                  <a:srgbClr val="0070C0"/>
                </a:solidFill>
              </a:rPr>
              <a:t> view</a:t>
            </a:r>
          </a:p>
        </p:txBody>
      </p:sp>
    </p:spTree>
    <p:extLst>
      <p:ext uri="{BB962C8B-B14F-4D97-AF65-F5344CB8AC3E}">
        <p14:creationId xmlns:p14="http://schemas.microsoft.com/office/powerpoint/2010/main" val="178636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12</a:t>
            </a:fld>
            <a:endParaRPr lang="sk-SK"/>
          </a:p>
        </p:txBody>
      </p:sp>
      <p:sp>
        <p:nvSpPr>
          <p:cNvPr id="6" name="Zástupný symbol päty 7"/>
          <p:cNvSpPr>
            <a:spLocks noGrp="1"/>
          </p:cNvSpPr>
          <p:nvPr>
            <p:ph type="ftr" sz="quarter" idx="11"/>
          </p:nvPr>
        </p:nvSpPr>
        <p:spPr>
          <a:xfrm rot="16200000">
            <a:off x="7622468" y="3999472"/>
            <a:ext cx="2367281" cy="365760"/>
          </a:xfrm>
        </p:spPr>
        <p:txBody>
          <a:bodyPr/>
          <a:lstStyle/>
          <a:p>
            <a:pPr algn="ctr"/>
            <a:r>
              <a:rPr lang="sk-SK" sz="1800" dirty="0" smtClean="0"/>
              <a:t>49</a:t>
            </a:r>
            <a:r>
              <a:rPr lang="sk-SK" sz="1800" baseline="30000" dirty="0" smtClean="0"/>
              <a:t>th </a:t>
            </a:r>
            <a:r>
              <a:rPr lang="sk-SK" sz="1800" dirty="0" smtClean="0"/>
              <a:t>Forstpolitiktreffen</a:t>
            </a:r>
          </a:p>
          <a:p>
            <a:pPr algn="ctr"/>
            <a:r>
              <a:rPr lang="sk-SK" sz="1600" dirty="0" smtClean="0"/>
              <a:t>6</a:t>
            </a:r>
            <a:r>
              <a:rPr lang="sk-SK" sz="1600" baseline="30000" dirty="0"/>
              <a:t>th</a:t>
            </a:r>
            <a:r>
              <a:rPr lang="sk-SK" sz="1600" dirty="0" smtClean="0"/>
              <a:t> April 2017</a:t>
            </a:r>
          </a:p>
        </p:txBody>
      </p:sp>
      <p:pic>
        <p:nvPicPr>
          <p:cNvPr id="7" name="Picture 4" descr="http://www.tuzvo.sk/files/Rektorat/PR/Graphic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381328"/>
            <a:ext cx="599000" cy="30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3419872" y="6286500"/>
            <a:ext cx="4320480" cy="4994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400" b="1" i="1" dirty="0" smtClean="0"/>
              <a:t>_________________________________________________________________________________</a:t>
            </a:r>
          </a:p>
          <a:p>
            <a:pPr algn="r"/>
            <a:r>
              <a:rPr lang="en-GB" sz="1200" b="1" i="1" dirty="0" smtClean="0"/>
              <a:t>How do Innovate Contractor Firms in the Slovak Forestry Service Sector? </a:t>
            </a:r>
          </a:p>
          <a:p>
            <a:endParaRPr lang="en-GB" sz="1200" dirty="0" smtClean="0"/>
          </a:p>
        </p:txBody>
      </p:sp>
      <p:cxnSp>
        <p:nvCxnSpPr>
          <p:cNvPr id="9" name="Rovná spojnica 8"/>
          <p:cNvCxnSpPr/>
          <p:nvPr/>
        </p:nvCxnSpPr>
        <p:spPr>
          <a:xfrm>
            <a:off x="899592" y="260648"/>
            <a:ext cx="7524000" cy="0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>
            <a:off x="899592" y="404664"/>
            <a:ext cx="752400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ástupný symbol obsahu 2"/>
          <p:cNvSpPr txBox="1">
            <a:spLocks/>
          </p:cNvSpPr>
          <p:nvPr/>
        </p:nvSpPr>
        <p:spPr>
          <a:xfrm>
            <a:off x="-108519" y="586433"/>
            <a:ext cx="8447871" cy="53392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  <a:buClr>
                <a:srgbClr val="00B050"/>
              </a:buClr>
            </a:pPr>
            <a:r>
              <a:rPr lang="sk-SK" sz="2800" b="1" dirty="0" smtClean="0">
                <a:solidFill>
                  <a:srgbClr val="00B050"/>
                </a:solidFill>
              </a:rPr>
              <a:t>(ii) </a:t>
            </a:r>
            <a:r>
              <a:rPr lang="sk-SK" sz="2800" b="1" cap="all" dirty="0" smtClean="0">
                <a:solidFill>
                  <a:srgbClr val="00B050"/>
                </a:solidFill>
              </a:rPr>
              <a:t>management of conflicts and risks</a:t>
            </a:r>
            <a:r>
              <a:rPr lang="sk-SK" sz="2400" b="1" baseline="30000" dirty="0"/>
              <a:t>4</a:t>
            </a:r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  </a:t>
            </a:r>
            <a:endParaRPr lang="sk-SK" dirty="0" smtClean="0"/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en-GB" sz="2400" dirty="0"/>
              <a:t>limited </a:t>
            </a:r>
            <a:r>
              <a:rPr lang="en-GB" sz="2400" dirty="0" smtClean="0"/>
              <a:t>space</a:t>
            </a:r>
            <a:endParaRPr lang="sk-SK" sz="2400" dirty="0" smtClean="0"/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sk-SK" sz="2400" dirty="0"/>
              <a:t>w</a:t>
            </a:r>
            <a:r>
              <a:rPr lang="en-GB" sz="2400" dirty="0" smtClean="0"/>
              <a:t>eak</a:t>
            </a:r>
            <a:r>
              <a:rPr lang="sk-SK" sz="2400" dirty="0" smtClean="0"/>
              <a:t> </a:t>
            </a:r>
            <a:r>
              <a:rPr lang="en-GB" sz="2400" dirty="0" smtClean="0"/>
              <a:t>negotiating </a:t>
            </a:r>
            <a:r>
              <a:rPr lang="en-GB" sz="2400" dirty="0"/>
              <a:t>position </a:t>
            </a:r>
            <a:r>
              <a:rPr lang="sk-SK" sz="2400" dirty="0" smtClean="0"/>
              <a:t>= adaptation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en-US" sz="2400" dirty="0" smtClean="0"/>
              <a:t>problem</a:t>
            </a:r>
            <a:r>
              <a:rPr lang="sk-SK" sz="2400" dirty="0"/>
              <a:t>s</a:t>
            </a:r>
            <a:r>
              <a:rPr lang="en-US" sz="2400" dirty="0"/>
              <a:t> </a:t>
            </a:r>
            <a:r>
              <a:rPr lang="sk-SK" sz="2400" dirty="0"/>
              <a:t>-</a:t>
            </a:r>
            <a:r>
              <a:rPr lang="en-US" sz="2400" dirty="0"/>
              <a:t> </a:t>
            </a:r>
            <a:r>
              <a:rPr lang="en-US" sz="2400" dirty="0" smtClean="0"/>
              <a:t>cutting</a:t>
            </a:r>
            <a:r>
              <a:rPr lang="sk-SK" sz="2400" dirty="0" smtClean="0"/>
              <a:t> </a:t>
            </a:r>
            <a:r>
              <a:rPr lang="sk-SK" sz="2400" dirty="0"/>
              <a:t>of</a:t>
            </a:r>
            <a:r>
              <a:rPr lang="en-US" sz="2400" dirty="0"/>
              <a:t> prices, termination of the </a:t>
            </a:r>
            <a:r>
              <a:rPr lang="en-US" sz="2400" dirty="0" smtClean="0"/>
              <a:t>contract</a:t>
            </a:r>
            <a:endParaRPr lang="sk-SK" sz="2400" dirty="0" smtClean="0"/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Tx/>
              <a:buChar char="-"/>
            </a:pPr>
            <a:endParaRPr lang="sk-SK" sz="2400" dirty="0" smtClean="0"/>
          </a:p>
          <a:p>
            <a:pPr marL="411480" lvl="1" indent="0" algn="ctr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50000"/>
                </a:schemeClr>
              </a:buClr>
              <a:buNone/>
            </a:pPr>
            <a:r>
              <a:rPr lang="en-US" sz="2400" b="1" cap="all" dirty="0" smtClean="0">
                <a:solidFill>
                  <a:srgbClr val="00B050"/>
                </a:solidFill>
              </a:rPr>
              <a:t>Contract terms and conditions</a:t>
            </a:r>
          </a:p>
          <a:p>
            <a:pPr marL="411480" lvl="1" indent="0" algn="just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50000"/>
                </a:schemeClr>
              </a:buClr>
              <a:buNone/>
            </a:pPr>
            <a:endParaRPr lang="sk-SK" sz="2400" dirty="0"/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en-US" sz="2400" dirty="0" smtClean="0"/>
              <a:t>investments</a:t>
            </a:r>
            <a:r>
              <a:rPr lang="sk-SK" sz="2400" dirty="0" smtClean="0"/>
              <a:t> into </a:t>
            </a:r>
            <a:r>
              <a:rPr lang="en-US" sz="2400" dirty="0" smtClean="0"/>
              <a:t>innovation</a:t>
            </a:r>
            <a:r>
              <a:rPr lang="sk-SK" sz="2400" dirty="0" smtClean="0"/>
              <a:t>s</a:t>
            </a:r>
            <a:r>
              <a:rPr lang="en-US" sz="2400" dirty="0" smtClean="0"/>
              <a:t> </a:t>
            </a:r>
            <a:r>
              <a:rPr lang="en-US" sz="2400" dirty="0"/>
              <a:t>- if only </a:t>
            </a:r>
            <a:r>
              <a:rPr lang="en-US" sz="2400" dirty="0" smtClean="0"/>
              <a:t>50</a:t>
            </a:r>
            <a:r>
              <a:rPr lang="sk-SK" sz="2400" dirty="0" smtClean="0"/>
              <a:t> </a:t>
            </a:r>
            <a:r>
              <a:rPr lang="en-US" sz="2400" dirty="0" smtClean="0"/>
              <a:t>–</a:t>
            </a:r>
            <a:r>
              <a:rPr lang="sk-SK" sz="2400" dirty="0" smtClean="0"/>
              <a:t> </a:t>
            </a:r>
            <a:r>
              <a:rPr lang="en-US" sz="2400" dirty="0" smtClean="0"/>
              <a:t>80</a:t>
            </a:r>
            <a:r>
              <a:rPr lang="sk-SK" sz="2400" dirty="0" smtClean="0"/>
              <a:t> </a:t>
            </a:r>
            <a:r>
              <a:rPr lang="en-US" sz="2400" dirty="0" smtClean="0"/>
              <a:t>% of</a:t>
            </a:r>
            <a:r>
              <a:rPr lang="sk-SK" sz="2400" dirty="0" smtClean="0"/>
              <a:t> the</a:t>
            </a:r>
            <a:r>
              <a:rPr lang="en-US" sz="2400" dirty="0" smtClean="0"/>
              <a:t> </a:t>
            </a:r>
            <a:r>
              <a:rPr lang="en-US" sz="2400" dirty="0"/>
              <a:t>investment </a:t>
            </a:r>
            <a:r>
              <a:rPr lang="en-GB" sz="2400" dirty="0"/>
              <a:t>will be paid back by the contract</a:t>
            </a:r>
            <a:r>
              <a:rPr lang="en-US" sz="2400" dirty="0"/>
              <a:t> </a:t>
            </a:r>
            <a:endParaRPr lang="sk-SK" sz="2400" dirty="0"/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en-GB" sz="2400" dirty="0" smtClean="0"/>
              <a:t>long-term relationships</a:t>
            </a:r>
            <a:r>
              <a:rPr lang="sk-SK" sz="2400" dirty="0" smtClean="0"/>
              <a:t> and </a:t>
            </a:r>
            <a:r>
              <a:rPr lang="en-US" sz="2400" dirty="0" smtClean="0"/>
              <a:t>contracts</a:t>
            </a:r>
            <a:endParaRPr lang="sk-SK" sz="2400" dirty="0"/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en-GB" sz="2400" dirty="0" smtClean="0"/>
              <a:t>complex </a:t>
            </a:r>
            <a:r>
              <a:rPr lang="en-GB" sz="2400" dirty="0"/>
              <a:t>service </a:t>
            </a:r>
            <a:r>
              <a:rPr lang="en-GB" sz="2400" dirty="0" smtClean="0"/>
              <a:t>delivery</a:t>
            </a:r>
            <a:r>
              <a:rPr lang="sk-SK" sz="2400" dirty="0" smtClean="0"/>
              <a:t> </a:t>
            </a:r>
            <a:r>
              <a:rPr lang="sk-SK" sz="2400" dirty="0"/>
              <a:t>-</a:t>
            </a:r>
            <a:r>
              <a:rPr lang="en-US" sz="2400" dirty="0" smtClean="0"/>
              <a:t> </a:t>
            </a:r>
            <a:r>
              <a:rPr lang="sk-SK" sz="2400" dirty="0" smtClean="0"/>
              <a:t>own</a:t>
            </a:r>
            <a:r>
              <a:rPr lang="en-US" sz="2400" dirty="0" smtClean="0"/>
              <a:t> </a:t>
            </a:r>
            <a:r>
              <a:rPr lang="en-US" sz="2400" dirty="0"/>
              <a:t>technology </a:t>
            </a:r>
            <a:r>
              <a:rPr lang="en-US" sz="2400" dirty="0" smtClean="0"/>
              <a:t>park</a:t>
            </a:r>
            <a:endParaRPr lang="sk-SK" sz="2400" dirty="0" smtClean="0"/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en-GB" sz="2400" dirty="0" smtClean="0"/>
              <a:t>firms</a:t>
            </a:r>
            <a:r>
              <a:rPr lang="en-GB" sz="2400" dirty="0"/>
              <a:t>’ </a:t>
            </a:r>
            <a:r>
              <a:rPr lang="sk-SK" sz="2400" dirty="0" err="1" smtClean="0"/>
              <a:t>history</a:t>
            </a:r>
            <a:r>
              <a:rPr lang="sk-SK" sz="2400" dirty="0" smtClean="0"/>
              <a:t> </a:t>
            </a:r>
            <a:r>
              <a:rPr lang="en-GB" sz="2400" dirty="0" smtClean="0"/>
              <a:t>increases </a:t>
            </a:r>
            <a:r>
              <a:rPr lang="sk-SK" sz="2400" dirty="0" err="1" smtClean="0"/>
              <a:t>its</a:t>
            </a:r>
            <a:r>
              <a:rPr lang="en-GB" sz="2400" dirty="0" smtClean="0"/>
              <a:t> </a:t>
            </a:r>
            <a:r>
              <a:rPr lang="en-GB" sz="2400" dirty="0"/>
              <a:t>reliability and credibility</a:t>
            </a:r>
            <a:endParaRPr lang="sk-SK" sz="2400" dirty="0"/>
          </a:p>
        </p:txBody>
      </p:sp>
      <p:sp>
        <p:nvSpPr>
          <p:cNvPr id="4" name="Obdĺžnik 3"/>
          <p:cNvSpPr/>
          <p:nvPr/>
        </p:nvSpPr>
        <p:spPr>
          <a:xfrm>
            <a:off x="107504" y="6132611"/>
            <a:ext cx="158417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400" baseline="30000" dirty="0" smtClean="0"/>
              <a:t>4 </a:t>
            </a:r>
            <a:r>
              <a:rPr lang="sk-SK" sz="1400" dirty="0" err="1" smtClean="0"/>
              <a:t>Paluš</a:t>
            </a:r>
            <a:r>
              <a:rPr lang="sk-SK" sz="1400" dirty="0" smtClean="0"/>
              <a:t> et al. (2015)</a:t>
            </a:r>
            <a:endParaRPr lang="sk-SK" sz="1400" dirty="0"/>
          </a:p>
        </p:txBody>
      </p:sp>
      <p:cxnSp>
        <p:nvCxnSpPr>
          <p:cNvPr id="12" name="Rovná spojovacia šípka 38"/>
          <p:cNvCxnSpPr/>
          <p:nvPr/>
        </p:nvCxnSpPr>
        <p:spPr>
          <a:xfrm>
            <a:off x="4427984" y="2566663"/>
            <a:ext cx="0" cy="43204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ovacia šípka 38"/>
          <p:cNvCxnSpPr/>
          <p:nvPr/>
        </p:nvCxnSpPr>
        <p:spPr>
          <a:xfrm>
            <a:off x="4427984" y="3429000"/>
            <a:ext cx="0" cy="432048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ĺžnik 13"/>
          <p:cNvSpPr/>
          <p:nvPr/>
        </p:nvSpPr>
        <p:spPr>
          <a:xfrm>
            <a:off x="6372200" y="1268760"/>
            <a:ext cx="1477069" cy="707886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sk-SK" sz="2000" b="1" dirty="0" smtClean="0">
                <a:solidFill>
                  <a:srgbClr val="0070C0"/>
                </a:solidFill>
              </a:rPr>
              <a:t>contractors</a:t>
            </a:r>
            <a:r>
              <a:rPr lang="en-GB" sz="2000" b="1" dirty="0" smtClean="0">
                <a:solidFill>
                  <a:srgbClr val="0070C0"/>
                </a:solidFill>
              </a:rPr>
              <a:t>’</a:t>
            </a:r>
            <a:r>
              <a:rPr lang="sk-SK" sz="2000" b="1" dirty="0" smtClean="0">
                <a:solidFill>
                  <a:srgbClr val="0070C0"/>
                </a:solidFill>
              </a:rPr>
              <a:t> </a:t>
            </a:r>
            <a:r>
              <a:rPr lang="sk-SK" sz="2000" b="1" dirty="0">
                <a:solidFill>
                  <a:srgbClr val="0070C0"/>
                </a:solidFill>
              </a:rPr>
              <a:t>view</a:t>
            </a:r>
          </a:p>
        </p:txBody>
      </p:sp>
    </p:spTree>
    <p:extLst>
      <p:ext uri="{BB962C8B-B14F-4D97-AF65-F5344CB8AC3E}">
        <p14:creationId xmlns:p14="http://schemas.microsoft.com/office/powerpoint/2010/main" val="198169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13</a:t>
            </a:fld>
            <a:endParaRPr lang="sk-SK"/>
          </a:p>
        </p:txBody>
      </p:sp>
      <p:sp>
        <p:nvSpPr>
          <p:cNvPr id="6" name="Zástupný symbol päty 7"/>
          <p:cNvSpPr>
            <a:spLocks noGrp="1"/>
          </p:cNvSpPr>
          <p:nvPr>
            <p:ph type="ftr" sz="quarter" idx="11"/>
          </p:nvPr>
        </p:nvSpPr>
        <p:spPr>
          <a:xfrm rot="16200000">
            <a:off x="7622468" y="3999472"/>
            <a:ext cx="2367281" cy="365760"/>
          </a:xfrm>
        </p:spPr>
        <p:txBody>
          <a:bodyPr/>
          <a:lstStyle/>
          <a:p>
            <a:pPr algn="ctr"/>
            <a:r>
              <a:rPr lang="sk-SK" sz="1800" dirty="0" smtClean="0"/>
              <a:t>49</a:t>
            </a:r>
            <a:r>
              <a:rPr lang="sk-SK" sz="1800" baseline="30000" dirty="0" smtClean="0"/>
              <a:t>th </a:t>
            </a:r>
            <a:r>
              <a:rPr lang="sk-SK" sz="1800" dirty="0" smtClean="0"/>
              <a:t>Forstpolitiktreffen</a:t>
            </a:r>
          </a:p>
          <a:p>
            <a:pPr algn="ctr"/>
            <a:r>
              <a:rPr lang="sk-SK" sz="1600" dirty="0" smtClean="0"/>
              <a:t>6</a:t>
            </a:r>
            <a:r>
              <a:rPr lang="sk-SK" sz="1600" baseline="30000" dirty="0"/>
              <a:t>th</a:t>
            </a:r>
            <a:r>
              <a:rPr lang="sk-SK" sz="1600" dirty="0" smtClean="0"/>
              <a:t> April 2017</a:t>
            </a:r>
          </a:p>
        </p:txBody>
      </p:sp>
      <p:pic>
        <p:nvPicPr>
          <p:cNvPr id="7" name="Picture 4" descr="http://www.tuzvo.sk/files/Rektorat/PR/Graphic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381328"/>
            <a:ext cx="599000" cy="30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3419872" y="6286500"/>
            <a:ext cx="4320480" cy="4994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400" b="1" i="1" dirty="0" smtClean="0"/>
              <a:t>_________________________________________________________________________________</a:t>
            </a:r>
          </a:p>
          <a:p>
            <a:pPr algn="r"/>
            <a:r>
              <a:rPr lang="en-GB" sz="1200" b="1" i="1" dirty="0" smtClean="0"/>
              <a:t>How do Innovate Contractor Firms in the Slovak Forestry Service Sector? </a:t>
            </a:r>
          </a:p>
          <a:p>
            <a:endParaRPr lang="en-GB" sz="1200" dirty="0" smtClean="0"/>
          </a:p>
        </p:txBody>
      </p:sp>
      <p:cxnSp>
        <p:nvCxnSpPr>
          <p:cNvPr id="9" name="Rovná spojnica 8"/>
          <p:cNvCxnSpPr/>
          <p:nvPr/>
        </p:nvCxnSpPr>
        <p:spPr>
          <a:xfrm>
            <a:off x="899592" y="260648"/>
            <a:ext cx="7524000" cy="0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>
            <a:off x="1051992" y="413048"/>
            <a:ext cx="7524000" cy="0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>
            <a:off x="899592" y="404664"/>
            <a:ext cx="752400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ástupný symbol obsahu 2"/>
          <p:cNvSpPr txBox="1">
            <a:spLocks/>
          </p:cNvSpPr>
          <p:nvPr/>
        </p:nvSpPr>
        <p:spPr>
          <a:xfrm>
            <a:off x="-119211" y="626900"/>
            <a:ext cx="8447871" cy="4978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  <a:buClr>
                <a:srgbClr val="00B050"/>
              </a:buClr>
            </a:pPr>
            <a:r>
              <a:rPr lang="sk-SK" sz="2400" b="1" dirty="0" smtClean="0">
                <a:solidFill>
                  <a:srgbClr val="00B050"/>
                </a:solidFill>
              </a:rPr>
              <a:t>(iii) </a:t>
            </a:r>
            <a:r>
              <a:rPr lang="en-GB" sz="2400" b="1" cap="all" dirty="0">
                <a:solidFill>
                  <a:srgbClr val="00B050"/>
                </a:solidFill>
                <a:ea typeface="Times New Roman" panose="02020603050405020304" pitchFamily="18" charset="0"/>
              </a:rPr>
              <a:t>the provision of pecuniary </a:t>
            </a:r>
            <a:r>
              <a:rPr lang="en-GB" sz="2400" b="1" cap="all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incentives</a:t>
            </a:r>
            <a:r>
              <a:rPr lang="sk-SK" baseline="30000" dirty="0" smtClean="0"/>
              <a:t>5</a:t>
            </a:r>
            <a:r>
              <a:rPr lang="en-GB" b="1" cap="all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 </a:t>
            </a:r>
            <a:endParaRPr lang="sk-SK" b="1" cap="all" dirty="0">
              <a:solidFill>
                <a:srgbClr val="00B050"/>
              </a:solidFill>
            </a:endParaRPr>
          </a:p>
        </p:txBody>
      </p:sp>
      <p:sp>
        <p:nvSpPr>
          <p:cNvPr id="13" name="BlokTextu 12"/>
          <p:cNvSpPr txBox="1"/>
          <p:nvPr/>
        </p:nvSpPr>
        <p:spPr>
          <a:xfrm>
            <a:off x="467544" y="5815220"/>
            <a:ext cx="5472608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sk-SK" b="1" dirty="0" err="1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Three</a:t>
            </a: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sk-SK" b="1" dirty="0" err="1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l</a:t>
            </a:r>
            <a:r>
              <a:rPr lang="sk-SK" b="1" dirty="0" err="1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evels</a:t>
            </a: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 of the </a:t>
            </a:r>
            <a:r>
              <a:rPr lang="sk-SK" b="1" dirty="0" err="1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evaluation</a:t>
            </a: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 of financial incentives </a:t>
            </a:r>
            <a:r>
              <a:rPr lang="sk-SK" b="1" dirty="0" err="1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from</a:t>
            </a: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 The </a:t>
            </a:r>
            <a:r>
              <a:rPr lang="sk-SK" b="1" dirty="0" err="1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Rural</a:t>
            </a: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sk-SK" b="1" dirty="0" err="1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Development</a:t>
            </a: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sk-SK" b="1" dirty="0" err="1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Programme</a:t>
            </a:r>
            <a:endParaRPr lang="sk-SK" b="1" dirty="0" smtClean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1395452916"/>
              </p:ext>
            </p:extLst>
          </p:nvPr>
        </p:nvGraphicFramePr>
        <p:xfrm>
          <a:off x="107504" y="4905165"/>
          <a:ext cx="6192688" cy="855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3552402299"/>
              </p:ext>
            </p:extLst>
          </p:nvPr>
        </p:nvGraphicFramePr>
        <p:xfrm>
          <a:off x="5148063" y="2086709"/>
          <a:ext cx="3052247" cy="21878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16" name="Skupina 15"/>
          <p:cNvGrpSpPr/>
          <p:nvPr/>
        </p:nvGrpSpPr>
        <p:grpSpPr>
          <a:xfrm>
            <a:off x="5148062" y="1456127"/>
            <a:ext cx="3052247" cy="605438"/>
            <a:chOff x="0" y="1001035"/>
            <a:chExt cx="3052247" cy="810364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7" name="Bublina v tvare šípky nahor 16"/>
            <p:cNvSpPr/>
            <p:nvPr/>
          </p:nvSpPr>
          <p:spPr>
            <a:xfrm rot="10800000">
              <a:off x="0" y="1001035"/>
              <a:ext cx="3052247" cy="810364"/>
            </a:xfrm>
            <a:prstGeom prst="upArrowCallout">
              <a:avLst/>
            </a:prstGeom>
            <a:grpFill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18" name="Bublina v tvare šípky nahor 4"/>
            <p:cNvSpPr txBox="1"/>
            <p:nvPr/>
          </p:nvSpPr>
          <p:spPr>
            <a:xfrm>
              <a:off x="0" y="1001035"/>
              <a:ext cx="3052247" cy="526550"/>
            </a:xfrm>
            <a:prstGeom prst="rect">
              <a:avLst/>
            </a:prstGeom>
            <a:grpFill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lvl="0" algn="ctr" defTabSz="5334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n-GB" sz="1200" kern="1200" noProof="0" dirty="0" smtClean="0">
                  <a:latin typeface="Arial Black" panose="020B0A04020102020204" pitchFamily="34" charset="0"/>
                </a:rPr>
                <a:t>Document analysis</a:t>
              </a:r>
            </a:p>
          </p:txBody>
        </p:sp>
      </p:grpSp>
      <p:sp>
        <p:nvSpPr>
          <p:cNvPr id="19" name="BlokTextu 18"/>
          <p:cNvSpPr txBox="1"/>
          <p:nvPr/>
        </p:nvSpPr>
        <p:spPr>
          <a:xfrm>
            <a:off x="0" y="2361291"/>
            <a:ext cx="184644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RDP 2007 - 2013</a:t>
            </a:r>
          </a:p>
        </p:txBody>
      </p:sp>
      <p:cxnSp>
        <p:nvCxnSpPr>
          <p:cNvPr id="20" name="Rovná spojovacia šípka 19"/>
          <p:cNvCxnSpPr/>
          <p:nvPr/>
        </p:nvCxnSpPr>
        <p:spPr>
          <a:xfrm flipH="1">
            <a:off x="449319" y="2841383"/>
            <a:ext cx="602674" cy="196304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Rovná spojovacia šípka 23"/>
          <p:cNvCxnSpPr/>
          <p:nvPr/>
        </p:nvCxnSpPr>
        <p:spPr>
          <a:xfrm flipV="1">
            <a:off x="1907704" y="1652825"/>
            <a:ext cx="3024336" cy="94487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Rovná spojovacia šípka 27"/>
          <p:cNvCxnSpPr/>
          <p:nvPr/>
        </p:nvCxnSpPr>
        <p:spPr>
          <a:xfrm flipV="1">
            <a:off x="1907704" y="2396457"/>
            <a:ext cx="3024336" cy="20279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Rovná spojovacia šípka 34"/>
          <p:cNvCxnSpPr/>
          <p:nvPr/>
        </p:nvCxnSpPr>
        <p:spPr>
          <a:xfrm>
            <a:off x="1051992" y="2860744"/>
            <a:ext cx="1940024" cy="1933661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Rovná spojovacia šípka 37"/>
          <p:cNvCxnSpPr/>
          <p:nvPr/>
        </p:nvCxnSpPr>
        <p:spPr>
          <a:xfrm>
            <a:off x="1051992" y="2850718"/>
            <a:ext cx="3880048" cy="1902157"/>
          </a:xfrm>
          <a:prstGeom prst="straightConnector1">
            <a:avLst/>
          </a:prstGeom>
          <a:ln>
            <a:solidFill>
              <a:srgbClr val="92D05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Rovná spojovacia šípka 42"/>
          <p:cNvCxnSpPr/>
          <p:nvPr/>
        </p:nvCxnSpPr>
        <p:spPr>
          <a:xfrm>
            <a:off x="1907704" y="2613499"/>
            <a:ext cx="3024336" cy="561361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Rovná spojovacia šípka 44"/>
          <p:cNvCxnSpPr/>
          <p:nvPr/>
        </p:nvCxnSpPr>
        <p:spPr>
          <a:xfrm>
            <a:off x="1903574" y="2597918"/>
            <a:ext cx="3028466" cy="1254629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Rovná spojovacia šípka 46"/>
          <p:cNvCxnSpPr/>
          <p:nvPr/>
        </p:nvCxnSpPr>
        <p:spPr>
          <a:xfrm>
            <a:off x="1903574" y="2612122"/>
            <a:ext cx="3028466" cy="818532"/>
          </a:xfrm>
          <a:prstGeom prst="straightConnector1">
            <a:avLst/>
          </a:prstGeom>
          <a:ln>
            <a:solidFill>
              <a:srgbClr val="92D05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Rovná spojovacia šípka 57"/>
          <p:cNvCxnSpPr/>
          <p:nvPr/>
        </p:nvCxnSpPr>
        <p:spPr>
          <a:xfrm>
            <a:off x="1903060" y="2597695"/>
            <a:ext cx="3013930" cy="1487220"/>
          </a:xfrm>
          <a:prstGeom prst="straightConnector1">
            <a:avLst/>
          </a:prstGeom>
          <a:ln>
            <a:solidFill>
              <a:srgbClr val="92D05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1" name="BlokTextu 60"/>
          <p:cNvSpPr txBox="1"/>
          <p:nvPr/>
        </p:nvSpPr>
        <p:spPr>
          <a:xfrm>
            <a:off x="0" y="1225467"/>
            <a:ext cx="184644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RDP 2014 - 2020</a:t>
            </a:r>
          </a:p>
        </p:txBody>
      </p:sp>
      <p:cxnSp>
        <p:nvCxnSpPr>
          <p:cNvPr id="62" name="Rovná spojovacia šípka 61"/>
          <p:cNvCxnSpPr/>
          <p:nvPr/>
        </p:nvCxnSpPr>
        <p:spPr>
          <a:xfrm flipH="1">
            <a:off x="348415" y="1696983"/>
            <a:ext cx="1017729" cy="3088087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Rovná spojovacia šípka 67"/>
          <p:cNvCxnSpPr/>
          <p:nvPr/>
        </p:nvCxnSpPr>
        <p:spPr>
          <a:xfrm>
            <a:off x="1903060" y="1440351"/>
            <a:ext cx="3028980" cy="131223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5" name="Rovná spojovacia šípka 74"/>
          <p:cNvCxnSpPr/>
          <p:nvPr/>
        </p:nvCxnSpPr>
        <p:spPr>
          <a:xfrm>
            <a:off x="1899256" y="1437839"/>
            <a:ext cx="3032784" cy="831749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9" name="BlokTextu 78"/>
          <p:cNvSpPr txBox="1"/>
          <p:nvPr/>
        </p:nvSpPr>
        <p:spPr>
          <a:xfrm>
            <a:off x="5750963" y="1043444"/>
            <a:ext cx="184644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sk-SK" b="1" dirty="0" err="1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Methods</a:t>
            </a:r>
            <a:endParaRPr lang="sk-SK" b="1" dirty="0" smtClean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1" name="Obdĺžnik 30"/>
          <p:cNvSpPr/>
          <p:nvPr/>
        </p:nvSpPr>
        <p:spPr>
          <a:xfrm>
            <a:off x="107504" y="6382690"/>
            <a:ext cx="23042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600" baseline="30000" dirty="0" smtClean="0"/>
              <a:t>5 </a:t>
            </a:r>
            <a:r>
              <a:rPr lang="sk-SK" sz="1600" dirty="0" smtClean="0"/>
              <a:t>Štěrbová, Šálka (2016)</a:t>
            </a:r>
            <a:endParaRPr lang="sk-SK" sz="1600" dirty="0"/>
          </a:p>
        </p:txBody>
      </p:sp>
      <p:sp>
        <p:nvSpPr>
          <p:cNvPr id="32" name="Obdĺžnik 31"/>
          <p:cNvSpPr/>
          <p:nvPr/>
        </p:nvSpPr>
        <p:spPr>
          <a:xfrm>
            <a:off x="6697790" y="4870902"/>
            <a:ext cx="1630870" cy="707886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sk-SK" sz="2000" b="1" dirty="0">
                <a:solidFill>
                  <a:srgbClr val="0070C0"/>
                </a:solidFill>
              </a:rPr>
              <a:t>institutionals</a:t>
            </a:r>
            <a:r>
              <a:rPr lang="en-GB" sz="2000" b="1" dirty="0">
                <a:solidFill>
                  <a:srgbClr val="0070C0"/>
                </a:solidFill>
              </a:rPr>
              <a:t>’</a:t>
            </a:r>
            <a:r>
              <a:rPr lang="sk-SK" sz="2000" b="1" dirty="0">
                <a:solidFill>
                  <a:srgbClr val="0070C0"/>
                </a:solidFill>
              </a:rPr>
              <a:t> view</a:t>
            </a:r>
          </a:p>
        </p:txBody>
      </p:sp>
    </p:spTree>
    <p:extLst>
      <p:ext uri="{BB962C8B-B14F-4D97-AF65-F5344CB8AC3E}">
        <p14:creationId xmlns:p14="http://schemas.microsoft.com/office/powerpoint/2010/main" val="211620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14</a:t>
            </a:fld>
            <a:endParaRPr lang="sk-SK"/>
          </a:p>
        </p:txBody>
      </p:sp>
      <p:sp>
        <p:nvSpPr>
          <p:cNvPr id="6" name="Zástupný symbol päty 7"/>
          <p:cNvSpPr>
            <a:spLocks noGrp="1"/>
          </p:cNvSpPr>
          <p:nvPr>
            <p:ph type="ftr" sz="quarter" idx="11"/>
          </p:nvPr>
        </p:nvSpPr>
        <p:spPr>
          <a:xfrm rot="16200000">
            <a:off x="7622468" y="3999472"/>
            <a:ext cx="2367281" cy="365760"/>
          </a:xfrm>
        </p:spPr>
        <p:txBody>
          <a:bodyPr/>
          <a:lstStyle/>
          <a:p>
            <a:pPr algn="ctr"/>
            <a:r>
              <a:rPr lang="sk-SK" sz="1800" dirty="0" smtClean="0"/>
              <a:t>49</a:t>
            </a:r>
            <a:r>
              <a:rPr lang="sk-SK" sz="1800" baseline="30000" dirty="0" smtClean="0"/>
              <a:t>th </a:t>
            </a:r>
            <a:r>
              <a:rPr lang="sk-SK" sz="1800" dirty="0" smtClean="0"/>
              <a:t>Forstpolitiktreffen</a:t>
            </a:r>
          </a:p>
          <a:p>
            <a:pPr algn="ctr"/>
            <a:r>
              <a:rPr lang="sk-SK" sz="1600" dirty="0" smtClean="0"/>
              <a:t>6</a:t>
            </a:r>
            <a:r>
              <a:rPr lang="sk-SK" sz="1600" baseline="30000" dirty="0"/>
              <a:t>th</a:t>
            </a:r>
            <a:r>
              <a:rPr lang="sk-SK" sz="1600" dirty="0" smtClean="0"/>
              <a:t> April 2017</a:t>
            </a:r>
          </a:p>
        </p:txBody>
      </p:sp>
      <p:pic>
        <p:nvPicPr>
          <p:cNvPr id="7" name="Picture 4" descr="http://www.tuzvo.sk/files/Rektorat/PR/Graphic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381328"/>
            <a:ext cx="599000" cy="30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3419872" y="6286500"/>
            <a:ext cx="4320480" cy="4994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400" b="1" i="1" dirty="0" smtClean="0"/>
              <a:t>_________________________________________________________________________________</a:t>
            </a:r>
          </a:p>
          <a:p>
            <a:pPr algn="r"/>
            <a:r>
              <a:rPr lang="en-GB" sz="1200" b="1" i="1" dirty="0" smtClean="0"/>
              <a:t>How do Innovate Contractor Firms in the Slovak Forestry Service Sector? </a:t>
            </a:r>
          </a:p>
          <a:p>
            <a:endParaRPr lang="en-GB" sz="1200" dirty="0" smtClean="0"/>
          </a:p>
        </p:txBody>
      </p:sp>
      <p:cxnSp>
        <p:nvCxnSpPr>
          <p:cNvPr id="9" name="Rovná spojnica 8"/>
          <p:cNvCxnSpPr/>
          <p:nvPr/>
        </p:nvCxnSpPr>
        <p:spPr>
          <a:xfrm>
            <a:off x="899592" y="260648"/>
            <a:ext cx="7524000" cy="0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>
            <a:off x="899592" y="404664"/>
            <a:ext cx="752400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BlokTextu 11"/>
          <p:cNvSpPr txBox="1"/>
          <p:nvPr/>
        </p:nvSpPr>
        <p:spPr>
          <a:xfrm>
            <a:off x="179511" y="460588"/>
            <a:ext cx="8028691" cy="196977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sk-SK" sz="2400" b="1" cap="all" dirty="0" smtClean="0">
                <a:solidFill>
                  <a:srgbClr val="00B050"/>
                </a:solidFill>
                <a:cs typeface="Arial" panose="020B0604020202020204" pitchFamily="34" charset="0"/>
              </a:rPr>
              <a:t>Policy output </a:t>
            </a:r>
          </a:p>
          <a:p>
            <a:pPr marL="342900" indent="-342900" algn="just">
              <a:spcAft>
                <a:spcPts val="600"/>
              </a:spcAft>
              <a:buFontTx/>
              <a:buChar char="-"/>
            </a:pPr>
            <a:r>
              <a:rPr lang="sk-SK" sz="20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The </a:t>
            </a:r>
            <a:r>
              <a:rPr lang="sk-SK" sz="2000" b="1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RDP 2007 </a:t>
            </a:r>
            <a:r>
              <a:rPr lang="sk-SK" sz="20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– 2013 </a:t>
            </a:r>
            <a:r>
              <a:rPr lang="sk-SK" sz="2000" dirty="0" smtClean="0"/>
              <a:t>- </a:t>
            </a:r>
            <a:r>
              <a:rPr lang="en-GB" sz="2000" b="1" dirty="0" smtClean="0">
                <a:solidFill>
                  <a:srgbClr val="00B050"/>
                </a:solidFill>
              </a:rPr>
              <a:t>not </a:t>
            </a:r>
            <a:r>
              <a:rPr lang="en-GB" sz="2000" b="1" dirty="0">
                <a:solidFill>
                  <a:srgbClr val="00B050"/>
                </a:solidFill>
              </a:rPr>
              <a:t>focused on </a:t>
            </a:r>
            <a:r>
              <a:rPr lang="en-GB" sz="2000" dirty="0"/>
              <a:t>supporting </a:t>
            </a:r>
            <a:r>
              <a:rPr lang="en-GB" sz="2000" b="1" dirty="0" smtClean="0">
                <a:solidFill>
                  <a:srgbClr val="00B050"/>
                </a:solidFill>
              </a:rPr>
              <a:t>innovations</a:t>
            </a:r>
            <a:endParaRPr lang="sk-SK" sz="2000" b="1" dirty="0">
              <a:solidFill>
                <a:srgbClr val="00B050"/>
              </a:solidFill>
            </a:endParaRPr>
          </a:p>
          <a:p>
            <a:pPr marL="342900" indent="-342900" algn="just">
              <a:spcAft>
                <a:spcPts val="600"/>
              </a:spcAft>
              <a:buClr>
                <a:schemeClr val="accent5">
                  <a:lumMod val="50000"/>
                </a:schemeClr>
              </a:buClr>
              <a:buFontTx/>
              <a:buChar char="-"/>
            </a:pPr>
            <a:r>
              <a:rPr lang="sk-SK" sz="20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The </a:t>
            </a:r>
            <a:r>
              <a:rPr lang="sk-SK" sz="2000" b="1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RDP </a:t>
            </a:r>
            <a:r>
              <a:rPr lang="sk-SK" sz="20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2014 </a:t>
            </a:r>
            <a:r>
              <a:rPr lang="sk-SK" sz="2000" b="1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– </a:t>
            </a:r>
            <a:r>
              <a:rPr lang="sk-SK" sz="20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2020 </a:t>
            </a:r>
            <a:r>
              <a:rPr lang="sk-SK" sz="2000" dirty="0"/>
              <a:t>- </a:t>
            </a:r>
            <a:r>
              <a:rPr lang="en-GB" sz="2000" b="1" dirty="0">
                <a:solidFill>
                  <a:srgbClr val="00B050"/>
                </a:solidFill>
              </a:rPr>
              <a:t>improved</a:t>
            </a:r>
            <a:r>
              <a:rPr lang="en-GB" sz="2000" dirty="0"/>
              <a:t> towards supporting </a:t>
            </a:r>
            <a:r>
              <a:rPr lang="en-GB" sz="2000" dirty="0" smtClean="0"/>
              <a:t>innovations</a:t>
            </a:r>
            <a:endParaRPr lang="sk-SK" sz="2000" dirty="0"/>
          </a:p>
          <a:p>
            <a:pPr marL="342000" lvl="1" algn="just">
              <a:spcAft>
                <a:spcPts val="600"/>
              </a:spcAft>
            </a:pPr>
            <a:r>
              <a:rPr lang="sk-SK" sz="2000" dirty="0" smtClean="0"/>
              <a:t>(</a:t>
            </a:r>
            <a:r>
              <a:rPr lang="en-GB" dirty="0" smtClean="0"/>
              <a:t>non-repayable grant</a:t>
            </a:r>
            <a:r>
              <a:rPr lang="sk-SK" dirty="0" smtClean="0"/>
              <a:t>, </a:t>
            </a:r>
            <a:r>
              <a:rPr lang="en-GB" dirty="0" smtClean="0"/>
              <a:t>risky </a:t>
            </a:r>
            <a:r>
              <a:rPr lang="en-GB" dirty="0"/>
              <a:t>oriented</a:t>
            </a:r>
            <a:r>
              <a:rPr lang="sk-SK" dirty="0"/>
              <a:t>, </a:t>
            </a:r>
            <a:r>
              <a:rPr lang="en-GB" dirty="0"/>
              <a:t>new ideas and pilot projects</a:t>
            </a:r>
            <a:r>
              <a:rPr lang="sk-SK" dirty="0"/>
              <a:t>, </a:t>
            </a:r>
            <a:r>
              <a:rPr lang="en-GB" dirty="0"/>
              <a:t>focused on the contractor firms </a:t>
            </a:r>
            <a:r>
              <a:rPr lang="sk-SK" dirty="0" err="1" smtClean="0"/>
              <a:t>etc</a:t>
            </a:r>
            <a:r>
              <a:rPr lang="sk-SK" dirty="0" smtClean="0"/>
              <a:t>.) </a:t>
            </a:r>
            <a:endParaRPr lang="sk-SK" b="1" dirty="0" smtClean="0">
              <a:cs typeface="Arial" panose="020B0604020202020204" pitchFamily="34" charset="0"/>
            </a:endParaRPr>
          </a:p>
        </p:txBody>
      </p:sp>
      <p:sp>
        <p:nvSpPr>
          <p:cNvPr id="25" name="BlokTextu 24"/>
          <p:cNvSpPr txBox="1"/>
          <p:nvPr/>
        </p:nvSpPr>
        <p:spPr>
          <a:xfrm>
            <a:off x="179511" y="2514323"/>
            <a:ext cx="8028691" cy="152349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sk-SK" sz="2400" b="1" cap="all" dirty="0" smtClean="0">
                <a:solidFill>
                  <a:srgbClr val="00B050"/>
                </a:solidFill>
                <a:cs typeface="Arial" panose="020B0604020202020204" pitchFamily="34" charset="0"/>
              </a:rPr>
              <a:t>Policy </a:t>
            </a:r>
            <a:r>
              <a:rPr lang="sk-SK" sz="2400" b="1" cap="all" dirty="0" err="1" smtClean="0">
                <a:solidFill>
                  <a:srgbClr val="00B050"/>
                </a:solidFill>
                <a:cs typeface="Arial" panose="020B0604020202020204" pitchFamily="34" charset="0"/>
              </a:rPr>
              <a:t>impact</a:t>
            </a:r>
            <a:r>
              <a:rPr lang="sk-SK" sz="2400" b="1" cap="all" dirty="0" smtClean="0">
                <a:solidFill>
                  <a:srgbClr val="00B050"/>
                </a:solidFill>
                <a:cs typeface="Arial" panose="020B0604020202020204" pitchFamily="34" charset="0"/>
              </a:rPr>
              <a:t> </a:t>
            </a:r>
          </a:p>
          <a:p>
            <a:pPr marL="285750" indent="-285750" algn="just">
              <a:spcAft>
                <a:spcPts val="600"/>
              </a:spcAft>
              <a:buClr>
                <a:schemeClr val="accent5">
                  <a:lumMod val="50000"/>
                </a:schemeClr>
              </a:buClr>
              <a:buFontTx/>
              <a:buChar char="-"/>
            </a:pPr>
            <a:r>
              <a:rPr lang="sk-SK" dirty="0"/>
              <a:t>c</a:t>
            </a:r>
            <a:r>
              <a:rPr lang="sk-SK" dirty="0" smtClean="0"/>
              <a:t>ontractors = </a:t>
            </a:r>
            <a:r>
              <a:rPr lang="sk-SK" b="1" dirty="0" err="1" smtClean="0">
                <a:solidFill>
                  <a:srgbClr val="00B050"/>
                </a:solidFill>
              </a:rPr>
              <a:t>not</a:t>
            </a:r>
            <a:r>
              <a:rPr lang="sk-SK" b="1" dirty="0" smtClean="0">
                <a:solidFill>
                  <a:srgbClr val="00B050"/>
                </a:solidFill>
              </a:rPr>
              <a:t> </a:t>
            </a:r>
            <a:r>
              <a:rPr lang="en-GB" b="1" dirty="0" smtClean="0">
                <a:solidFill>
                  <a:srgbClr val="00B050"/>
                </a:solidFill>
              </a:rPr>
              <a:t>eligible </a:t>
            </a:r>
            <a:r>
              <a:rPr lang="en-GB" b="1" dirty="0">
                <a:solidFill>
                  <a:srgbClr val="00B050"/>
                </a:solidFill>
              </a:rPr>
              <a:t>applicants </a:t>
            </a:r>
            <a:endParaRPr lang="sk-SK" b="1" dirty="0">
              <a:solidFill>
                <a:srgbClr val="00B050"/>
              </a:solidFill>
            </a:endParaRPr>
          </a:p>
          <a:p>
            <a:pPr marL="285750" indent="-285750" algn="just">
              <a:spcAft>
                <a:spcPts val="600"/>
              </a:spcAft>
              <a:buClr>
                <a:schemeClr val="accent5">
                  <a:lumMod val="50000"/>
                </a:schemeClr>
              </a:buClr>
              <a:buFontTx/>
              <a:buChar char="-"/>
            </a:pPr>
            <a:r>
              <a:rPr lang="en-GB" dirty="0" smtClean="0"/>
              <a:t>condition </a:t>
            </a:r>
            <a:r>
              <a:rPr lang="en-GB" dirty="0"/>
              <a:t>to own or use at least 10 ha of forest </a:t>
            </a:r>
            <a:r>
              <a:rPr lang="en-GB" dirty="0" smtClean="0"/>
              <a:t>land</a:t>
            </a:r>
            <a:endParaRPr lang="sk-SK" dirty="0"/>
          </a:p>
          <a:p>
            <a:pPr marL="285750" indent="-285750" algn="just">
              <a:spcAft>
                <a:spcPts val="600"/>
              </a:spcAft>
              <a:buClr>
                <a:schemeClr val="accent5">
                  <a:lumMod val="50000"/>
                </a:schemeClr>
              </a:buClr>
              <a:buFontTx/>
              <a:buChar char="-"/>
            </a:pPr>
            <a:r>
              <a:rPr lang="en-GB" dirty="0" smtClean="0"/>
              <a:t>a </a:t>
            </a:r>
            <a:r>
              <a:rPr lang="en-GB" dirty="0"/>
              <a:t>small change in their behaviour - </a:t>
            </a:r>
            <a:r>
              <a:rPr lang="en-GB" dirty="0" smtClean="0"/>
              <a:t>rent </a:t>
            </a:r>
            <a:r>
              <a:rPr lang="en-GB" dirty="0"/>
              <a:t>a forest </a:t>
            </a:r>
            <a:r>
              <a:rPr lang="en-GB" dirty="0" smtClean="0"/>
              <a:t>land</a:t>
            </a:r>
            <a:endParaRPr lang="sk-SK" b="1" dirty="0" smtClean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6" name="BlokTextu 25"/>
          <p:cNvSpPr txBox="1"/>
          <p:nvPr/>
        </p:nvSpPr>
        <p:spPr>
          <a:xfrm>
            <a:off x="179511" y="4121783"/>
            <a:ext cx="8028691" cy="213904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600"/>
              </a:spcAft>
            </a:pPr>
            <a:r>
              <a:rPr lang="sk-SK" sz="2400" b="1" cap="all" dirty="0" smtClean="0">
                <a:solidFill>
                  <a:srgbClr val="00B050"/>
                </a:solidFill>
                <a:cs typeface="Arial" panose="020B0604020202020204" pitchFamily="34" charset="0"/>
              </a:rPr>
              <a:t>Policy </a:t>
            </a:r>
            <a:r>
              <a:rPr lang="sk-SK" sz="2400" b="1" cap="all" dirty="0" err="1" smtClean="0">
                <a:solidFill>
                  <a:srgbClr val="00B050"/>
                </a:solidFill>
                <a:cs typeface="Arial" panose="020B0604020202020204" pitchFamily="34" charset="0"/>
              </a:rPr>
              <a:t>outcome</a:t>
            </a:r>
            <a:endParaRPr lang="sk-SK" sz="2400" b="1" cap="all" dirty="0" smtClean="0">
              <a:solidFill>
                <a:srgbClr val="00B050"/>
              </a:solidFill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1800"/>
              </a:spcAft>
              <a:buClr>
                <a:schemeClr val="accent5">
                  <a:lumMod val="50000"/>
                </a:schemeClr>
              </a:buClr>
              <a:buFontTx/>
              <a:buChar char="-"/>
            </a:pPr>
            <a:r>
              <a:rPr lang="en-GB" dirty="0" smtClean="0"/>
              <a:t>only </a:t>
            </a:r>
            <a:r>
              <a:rPr lang="en-GB" b="1" dirty="0" smtClean="0">
                <a:solidFill>
                  <a:srgbClr val="00B050"/>
                </a:solidFill>
              </a:rPr>
              <a:t>0,01</a:t>
            </a:r>
            <a:r>
              <a:rPr lang="sk-SK" b="1" dirty="0" smtClean="0">
                <a:solidFill>
                  <a:srgbClr val="00B050"/>
                </a:solidFill>
              </a:rPr>
              <a:t> </a:t>
            </a:r>
            <a:r>
              <a:rPr lang="en-GB" b="1" dirty="0" smtClean="0">
                <a:solidFill>
                  <a:srgbClr val="00B050"/>
                </a:solidFill>
              </a:rPr>
              <a:t>%</a:t>
            </a:r>
            <a:r>
              <a:rPr lang="en-GB" dirty="0" smtClean="0"/>
              <a:t> </a:t>
            </a:r>
            <a:r>
              <a:rPr lang="en-GB" dirty="0"/>
              <a:t>of total number of contractors </a:t>
            </a:r>
            <a:r>
              <a:rPr lang="en-GB" dirty="0" smtClean="0"/>
              <a:t>obtained </a:t>
            </a:r>
            <a:r>
              <a:rPr lang="en-GB" dirty="0"/>
              <a:t>financial support </a:t>
            </a:r>
            <a:r>
              <a:rPr lang="en-GB" dirty="0" smtClean="0"/>
              <a:t>from </a:t>
            </a:r>
            <a:r>
              <a:rPr lang="en-GB" dirty="0"/>
              <a:t>RDP </a:t>
            </a:r>
            <a:r>
              <a:rPr lang="en-GB" dirty="0" smtClean="0"/>
              <a:t>2007</a:t>
            </a:r>
            <a:r>
              <a:rPr lang="sk-SK" dirty="0" smtClean="0"/>
              <a:t> </a:t>
            </a:r>
            <a:r>
              <a:rPr lang="en-GB" dirty="0" smtClean="0"/>
              <a:t>–</a:t>
            </a:r>
            <a:r>
              <a:rPr lang="sk-SK" dirty="0" smtClean="0"/>
              <a:t> 2</a:t>
            </a:r>
            <a:r>
              <a:rPr lang="en-GB" dirty="0" smtClean="0"/>
              <a:t>013 </a:t>
            </a:r>
            <a:endParaRPr lang="sk-SK" dirty="0"/>
          </a:p>
          <a:p>
            <a:pPr algn="ctr">
              <a:spcAft>
                <a:spcPts val="600"/>
              </a:spcAft>
            </a:pPr>
            <a:r>
              <a:rPr lang="sk-SK" sz="2400" b="1" dirty="0" smtClean="0">
                <a:solidFill>
                  <a:srgbClr val="00B050"/>
                </a:solidFill>
              </a:rPr>
              <a:t>F</a:t>
            </a:r>
            <a:r>
              <a:rPr lang="en-GB" sz="2400" b="1" dirty="0" err="1" smtClean="0">
                <a:solidFill>
                  <a:srgbClr val="00B050"/>
                </a:solidFill>
              </a:rPr>
              <a:t>inancial</a:t>
            </a:r>
            <a:r>
              <a:rPr lang="en-GB" sz="2400" b="1" dirty="0" smtClean="0">
                <a:solidFill>
                  <a:srgbClr val="00B050"/>
                </a:solidFill>
              </a:rPr>
              <a:t> </a:t>
            </a:r>
            <a:r>
              <a:rPr lang="en-GB" sz="2400" b="1" dirty="0">
                <a:solidFill>
                  <a:srgbClr val="00B050"/>
                </a:solidFill>
              </a:rPr>
              <a:t>incentives did not fulfil its function </a:t>
            </a:r>
            <a:endParaRPr lang="sk-SK" sz="2400" b="1" dirty="0" smtClean="0">
              <a:solidFill>
                <a:srgbClr val="00B050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sk-SK" sz="2400" b="1" dirty="0" smtClean="0">
                <a:solidFill>
                  <a:srgbClr val="00B050"/>
                </a:solidFill>
              </a:rPr>
              <a:t>for innovation support</a:t>
            </a:r>
            <a:endParaRPr lang="sk-SK" sz="2400" b="1" dirty="0" smtClean="0">
              <a:solidFill>
                <a:srgbClr val="00B050"/>
              </a:solidFill>
              <a:cs typeface="Arial" panose="020B0604020202020204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6248206" y="2998711"/>
            <a:ext cx="1636162" cy="707886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sk-SK" sz="2000" b="1" dirty="0">
                <a:solidFill>
                  <a:srgbClr val="0070C0"/>
                </a:solidFill>
              </a:rPr>
              <a:t>institutionals</a:t>
            </a:r>
            <a:r>
              <a:rPr lang="en-GB" sz="2000" b="1" dirty="0">
                <a:solidFill>
                  <a:srgbClr val="0070C0"/>
                </a:solidFill>
              </a:rPr>
              <a:t>’</a:t>
            </a:r>
            <a:r>
              <a:rPr lang="sk-SK" sz="2000" b="1" dirty="0">
                <a:solidFill>
                  <a:srgbClr val="0070C0"/>
                </a:solidFill>
              </a:rPr>
              <a:t> view</a:t>
            </a:r>
          </a:p>
        </p:txBody>
      </p:sp>
    </p:spTree>
    <p:extLst>
      <p:ext uri="{BB962C8B-B14F-4D97-AF65-F5344CB8AC3E}">
        <p14:creationId xmlns:p14="http://schemas.microsoft.com/office/powerpoint/2010/main" val="67195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15</a:t>
            </a:fld>
            <a:endParaRPr lang="sk-SK"/>
          </a:p>
        </p:txBody>
      </p:sp>
      <p:sp>
        <p:nvSpPr>
          <p:cNvPr id="6" name="Zástupný symbol päty 7"/>
          <p:cNvSpPr>
            <a:spLocks noGrp="1"/>
          </p:cNvSpPr>
          <p:nvPr>
            <p:ph type="ftr" sz="quarter" idx="11"/>
          </p:nvPr>
        </p:nvSpPr>
        <p:spPr>
          <a:xfrm rot="16200000">
            <a:off x="7622468" y="3999472"/>
            <a:ext cx="2367281" cy="365760"/>
          </a:xfrm>
        </p:spPr>
        <p:txBody>
          <a:bodyPr/>
          <a:lstStyle/>
          <a:p>
            <a:pPr algn="ctr"/>
            <a:r>
              <a:rPr lang="sk-SK" sz="1800" dirty="0" smtClean="0"/>
              <a:t>49</a:t>
            </a:r>
            <a:r>
              <a:rPr lang="sk-SK" sz="1800" baseline="30000" dirty="0" smtClean="0"/>
              <a:t>th </a:t>
            </a:r>
            <a:r>
              <a:rPr lang="sk-SK" sz="1800" dirty="0" smtClean="0"/>
              <a:t>Forstpolitiktreffen</a:t>
            </a:r>
          </a:p>
          <a:p>
            <a:pPr algn="ctr"/>
            <a:r>
              <a:rPr lang="sk-SK" sz="1600" dirty="0" smtClean="0"/>
              <a:t>6</a:t>
            </a:r>
            <a:r>
              <a:rPr lang="sk-SK" sz="1600" baseline="30000" dirty="0"/>
              <a:t>th</a:t>
            </a:r>
            <a:r>
              <a:rPr lang="sk-SK" sz="1600" dirty="0" smtClean="0"/>
              <a:t> April 2017</a:t>
            </a:r>
          </a:p>
        </p:txBody>
      </p:sp>
      <p:pic>
        <p:nvPicPr>
          <p:cNvPr id="7" name="Picture 4" descr="http://www.tuzvo.sk/files/Rektorat/PR/Graphic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381328"/>
            <a:ext cx="599000" cy="30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3419872" y="6286500"/>
            <a:ext cx="4320480" cy="4994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400" b="1" i="1" dirty="0" smtClean="0"/>
              <a:t>_________________________________________________________________________________</a:t>
            </a:r>
          </a:p>
          <a:p>
            <a:pPr algn="r"/>
            <a:r>
              <a:rPr lang="en-GB" sz="1200" b="1" i="1" dirty="0" smtClean="0"/>
              <a:t>How do Innovate Contractor Firms in the Slovak Forestry Service Sector? </a:t>
            </a:r>
          </a:p>
          <a:p>
            <a:endParaRPr lang="en-GB" sz="1200" dirty="0" smtClean="0"/>
          </a:p>
        </p:txBody>
      </p:sp>
      <p:cxnSp>
        <p:nvCxnSpPr>
          <p:cNvPr id="9" name="Rovná spojnica 8"/>
          <p:cNvCxnSpPr/>
          <p:nvPr/>
        </p:nvCxnSpPr>
        <p:spPr>
          <a:xfrm>
            <a:off x="899592" y="260648"/>
            <a:ext cx="7524000" cy="0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>
            <a:off x="899592" y="404664"/>
            <a:ext cx="752400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Nadpis 1"/>
          <p:cNvSpPr txBox="1">
            <a:spLocks/>
          </p:cNvSpPr>
          <p:nvPr/>
        </p:nvSpPr>
        <p:spPr>
          <a:xfrm>
            <a:off x="130695" y="404664"/>
            <a:ext cx="840109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sk-SK" sz="4800" b="1" dirty="0" smtClean="0"/>
              <a:t>CONCLUSION: </a:t>
            </a:r>
            <a:r>
              <a:rPr lang="sk-SK" sz="3600" b="1" dirty="0" smtClean="0">
                <a:solidFill>
                  <a:srgbClr val="00B050"/>
                </a:solidFill>
              </a:rPr>
              <a:t>innovation </a:t>
            </a:r>
            <a:r>
              <a:rPr lang="sk-SK" sz="3600" b="1" dirty="0" err="1" smtClean="0">
                <a:solidFill>
                  <a:srgbClr val="00B050"/>
                </a:solidFill>
              </a:rPr>
              <a:t>processes</a:t>
            </a:r>
            <a:endParaRPr lang="sk-SK" sz="3600" b="1" dirty="0">
              <a:solidFill>
                <a:srgbClr val="00B050"/>
              </a:solidFill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119549" y="1759910"/>
            <a:ext cx="812624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Tx/>
              <a:buChar char="-"/>
            </a:pPr>
            <a:r>
              <a:rPr lang="sk-SK" sz="2400" dirty="0"/>
              <a:t>d</a:t>
            </a:r>
            <a:r>
              <a:rPr lang="en-GB" sz="2400" dirty="0" err="1" smtClean="0"/>
              <a:t>ominate</a:t>
            </a:r>
            <a:r>
              <a:rPr lang="sk-SK" sz="2400" dirty="0" smtClean="0"/>
              <a:t> i</a:t>
            </a:r>
            <a:r>
              <a:rPr lang="en-GB" sz="2400" dirty="0" err="1" smtClean="0"/>
              <a:t>ncremental</a:t>
            </a:r>
            <a:r>
              <a:rPr lang="sk-SK" sz="2400" dirty="0" smtClean="0"/>
              <a:t>, </a:t>
            </a:r>
            <a:r>
              <a:rPr lang="sk-SK" sz="2400" dirty="0" err="1" smtClean="0"/>
              <a:t>often</a:t>
            </a:r>
            <a:r>
              <a:rPr lang="sk-SK" sz="2400" dirty="0" smtClean="0"/>
              <a:t> </a:t>
            </a:r>
            <a:r>
              <a:rPr lang="sk-SK" sz="2400" dirty="0" err="1" smtClean="0"/>
              <a:t>only</a:t>
            </a:r>
            <a:r>
              <a:rPr lang="sk-SK" sz="2400" dirty="0" smtClean="0"/>
              <a:t> </a:t>
            </a:r>
            <a:r>
              <a:rPr lang="en-GB" sz="2400" dirty="0" smtClean="0"/>
              <a:t>technological </a:t>
            </a:r>
            <a:r>
              <a:rPr lang="en-GB" sz="2400" dirty="0"/>
              <a:t>innovations </a:t>
            </a:r>
            <a:r>
              <a:rPr lang="en-GB" sz="2400" b="1" dirty="0">
                <a:solidFill>
                  <a:srgbClr val="00B050"/>
                </a:solidFill>
              </a:rPr>
              <a:t>new for the firms</a:t>
            </a:r>
            <a:r>
              <a:rPr lang="en-GB" sz="2400" dirty="0"/>
              <a:t>, not for the sector in </a:t>
            </a:r>
            <a:r>
              <a:rPr lang="en-GB" sz="2400" dirty="0" smtClean="0"/>
              <a:t>general</a:t>
            </a:r>
            <a:endParaRPr lang="sk-SK" sz="2400" dirty="0"/>
          </a:p>
          <a:p>
            <a:pPr marL="342900" indent="-342900" algn="just">
              <a:spcAft>
                <a:spcPts val="1200"/>
              </a:spcAft>
              <a:buFontTx/>
              <a:buChar char="-"/>
            </a:pPr>
            <a:r>
              <a:rPr lang="sk-SK" sz="2400" dirty="0"/>
              <a:t>c</a:t>
            </a:r>
            <a:r>
              <a:rPr lang="en-GB" sz="2400" dirty="0" err="1" smtClean="0"/>
              <a:t>urrent</a:t>
            </a:r>
            <a:r>
              <a:rPr lang="en-GB" sz="2400" dirty="0" smtClean="0"/>
              <a:t> </a:t>
            </a:r>
            <a:r>
              <a:rPr lang="en-GB" sz="2400" dirty="0"/>
              <a:t>equipment is </a:t>
            </a:r>
            <a:r>
              <a:rPr lang="en-GB" sz="2400" dirty="0" smtClean="0"/>
              <a:t>outdated </a:t>
            </a:r>
            <a:r>
              <a:rPr lang="en-GB" sz="2400" dirty="0"/>
              <a:t>and </a:t>
            </a:r>
            <a:r>
              <a:rPr lang="sk-SK" sz="2400" dirty="0" smtClean="0"/>
              <a:t>has a </a:t>
            </a:r>
            <a:r>
              <a:rPr lang="sk-SK" sz="2400" dirty="0" err="1" smtClean="0"/>
              <a:t>negative</a:t>
            </a:r>
            <a:r>
              <a:rPr lang="sk-SK" sz="2400" dirty="0" smtClean="0"/>
              <a:t> </a:t>
            </a:r>
            <a:r>
              <a:rPr lang="sk-SK" sz="2400" dirty="0" err="1" smtClean="0"/>
              <a:t>impact</a:t>
            </a:r>
            <a:r>
              <a:rPr lang="sk-SK" sz="2400" dirty="0" smtClean="0"/>
              <a:t> on</a:t>
            </a:r>
            <a:r>
              <a:rPr lang="en-GB" sz="2400" dirty="0" smtClean="0"/>
              <a:t> </a:t>
            </a:r>
            <a:r>
              <a:rPr lang="en-GB" sz="2400" dirty="0"/>
              <a:t>the </a:t>
            </a:r>
            <a:r>
              <a:rPr lang="en-GB" sz="2400" dirty="0" smtClean="0"/>
              <a:t>environment</a:t>
            </a:r>
            <a:endParaRPr lang="sk-SK" sz="2400" dirty="0" smtClean="0"/>
          </a:p>
          <a:p>
            <a:pPr marL="342900" indent="-342900" algn="just">
              <a:spcAft>
                <a:spcPts val="1200"/>
              </a:spcAft>
              <a:buFontTx/>
              <a:buChar char="-"/>
            </a:pPr>
            <a:r>
              <a:rPr lang="sk-SK" sz="2400" dirty="0"/>
              <a:t>i</a:t>
            </a:r>
            <a:r>
              <a:rPr lang="sk-SK" sz="2400" dirty="0" smtClean="0"/>
              <a:t>nnovations are </a:t>
            </a:r>
            <a:r>
              <a:rPr lang="en-GB" sz="2400" dirty="0" smtClean="0"/>
              <a:t>do</a:t>
            </a:r>
            <a:r>
              <a:rPr lang="sk-SK" sz="2400" dirty="0" err="1" smtClean="0"/>
              <a:t>ne</a:t>
            </a:r>
            <a:r>
              <a:rPr lang="en-GB" sz="2400" dirty="0" smtClean="0"/>
              <a:t> </a:t>
            </a:r>
            <a:r>
              <a:rPr lang="en-GB" sz="2400" b="1" dirty="0">
                <a:solidFill>
                  <a:srgbClr val="00B050"/>
                </a:solidFill>
              </a:rPr>
              <a:t>without much institutional </a:t>
            </a:r>
            <a:r>
              <a:rPr lang="en-GB" sz="2400" b="1" dirty="0" smtClean="0">
                <a:solidFill>
                  <a:srgbClr val="00B050"/>
                </a:solidFill>
              </a:rPr>
              <a:t>support</a:t>
            </a:r>
            <a:endParaRPr lang="sk-SK" sz="2400" b="1" dirty="0" smtClean="0">
              <a:solidFill>
                <a:srgbClr val="00B050"/>
              </a:solidFill>
            </a:endParaRPr>
          </a:p>
          <a:p>
            <a:pPr marL="342900" indent="-342900" algn="just">
              <a:spcAft>
                <a:spcPts val="1200"/>
              </a:spcAft>
              <a:buFontTx/>
              <a:buChar char="-"/>
            </a:pPr>
            <a:r>
              <a:rPr lang="sk-SK" sz="2400" dirty="0" smtClean="0"/>
              <a:t>t</a:t>
            </a:r>
            <a:r>
              <a:rPr lang="en-GB" sz="2400" dirty="0" smtClean="0"/>
              <a:t>here </a:t>
            </a:r>
            <a:r>
              <a:rPr lang="en-GB" sz="2400" dirty="0"/>
              <a:t>is no “one” innovation system </a:t>
            </a:r>
            <a:r>
              <a:rPr lang="en-GB" sz="2400" dirty="0" smtClean="0"/>
              <a:t>supporting</a:t>
            </a:r>
            <a:r>
              <a:rPr lang="sk-SK" sz="2400" dirty="0" smtClean="0"/>
              <a:t> innovations within the forestry service sector</a:t>
            </a:r>
          </a:p>
          <a:p>
            <a:pPr marL="342900" indent="-342900" algn="just">
              <a:spcAft>
                <a:spcPts val="1200"/>
              </a:spcAft>
              <a:buFontTx/>
              <a:buChar char="-"/>
            </a:pPr>
            <a:r>
              <a:rPr lang="en-GB" sz="2400" dirty="0" err="1" smtClean="0"/>
              <a:t>institutionali</a:t>
            </a:r>
            <a:r>
              <a:rPr lang="sk-SK" sz="2400" dirty="0" smtClean="0"/>
              <a:t>s</a:t>
            </a:r>
            <a:r>
              <a:rPr lang="en-US" sz="2400" dirty="0" err="1" smtClean="0"/>
              <a:t>ation</a:t>
            </a:r>
            <a:r>
              <a:rPr lang="en-US" sz="2400" dirty="0" smtClean="0"/>
              <a:t> </a:t>
            </a:r>
            <a:r>
              <a:rPr lang="en-US" sz="2400" dirty="0"/>
              <a:t>and systemic </a:t>
            </a:r>
            <a:r>
              <a:rPr lang="en-US" sz="2400" b="1" dirty="0">
                <a:solidFill>
                  <a:srgbClr val="00B050"/>
                </a:solidFill>
              </a:rPr>
              <a:t>support is needed</a:t>
            </a:r>
            <a:r>
              <a:rPr lang="sk-SK" sz="2400" b="1" dirty="0" smtClean="0">
                <a:solidFill>
                  <a:srgbClr val="00B050"/>
                </a:solidFill>
              </a:rPr>
              <a:t> </a:t>
            </a:r>
            <a:endParaRPr lang="sk-SK" sz="2400" b="1" dirty="0" smtClean="0">
              <a:solidFill>
                <a:srgbClr val="00B05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31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16</a:t>
            </a:fld>
            <a:endParaRPr lang="sk-SK"/>
          </a:p>
        </p:txBody>
      </p:sp>
      <p:sp>
        <p:nvSpPr>
          <p:cNvPr id="6" name="Zástupný symbol päty 7"/>
          <p:cNvSpPr>
            <a:spLocks noGrp="1"/>
          </p:cNvSpPr>
          <p:nvPr>
            <p:ph type="ftr" sz="quarter" idx="11"/>
          </p:nvPr>
        </p:nvSpPr>
        <p:spPr>
          <a:xfrm rot="16200000">
            <a:off x="7622468" y="3999472"/>
            <a:ext cx="2367281" cy="365760"/>
          </a:xfrm>
        </p:spPr>
        <p:txBody>
          <a:bodyPr/>
          <a:lstStyle/>
          <a:p>
            <a:pPr algn="ctr"/>
            <a:r>
              <a:rPr lang="sk-SK" sz="1800" dirty="0" smtClean="0"/>
              <a:t>49</a:t>
            </a:r>
            <a:r>
              <a:rPr lang="sk-SK" sz="1800" baseline="30000" dirty="0" smtClean="0"/>
              <a:t>th </a:t>
            </a:r>
            <a:r>
              <a:rPr lang="sk-SK" sz="1800" dirty="0" smtClean="0"/>
              <a:t>Forstpolitiktreffen</a:t>
            </a:r>
          </a:p>
          <a:p>
            <a:pPr algn="ctr"/>
            <a:r>
              <a:rPr lang="sk-SK" sz="1600" dirty="0" smtClean="0"/>
              <a:t>6</a:t>
            </a:r>
            <a:r>
              <a:rPr lang="sk-SK" sz="1600" baseline="30000" dirty="0"/>
              <a:t>th</a:t>
            </a:r>
            <a:r>
              <a:rPr lang="sk-SK" sz="1600" dirty="0" smtClean="0"/>
              <a:t> April 2017</a:t>
            </a:r>
          </a:p>
        </p:txBody>
      </p:sp>
      <p:pic>
        <p:nvPicPr>
          <p:cNvPr id="7" name="Picture 4" descr="http://www.tuzvo.sk/files/Rektorat/PR/Graphic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381328"/>
            <a:ext cx="599000" cy="30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3419872" y="6286500"/>
            <a:ext cx="4320480" cy="4994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400" b="1" i="1" dirty="0" smtClean="0"/>
              <a:t>_________________________________________________________________________________</a:t>
            </a:r>
          </a:p>
          <a:p>
            <a:pPr algn="r"/>
            <a:r>
              <a:rPr lang="en-GB" sz="1200" b="1" i="1" dirty="0" smtClean="0"/>
              <a:t>How do Innovate Contractor Firms in the Slovak Forestry Service Sector? </a:t>
            </a:r>
          </a:p>
          <a:p>
            <a:endParaRPr lang="en-GB" sz="1200" dirty="0" smtClean="0"/>
          </a:p>
        </p:txBody>
      </p:sp>
      <p:cxnSp>
        <p:nvCxnSpPr>
          <p:cNvPr id="9" name="Rovná spojnica 8"/>
          <p:cNvCxnSpPr/>
          <p:nvPr/>
        </p:nvCxnSpPr>
        <p:spPr>
          <a:xfrm>
            <a:off x="899592" y="260648"/>
            <a:ext cx="7524000" cy="0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>
            <a:off x="899592" y="404664"/>
            <a:ext cx="752400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Nadpis 1"/>
          <p:cNvSpPr txBox="1">
            <a:spLocks/>
          </p:cNvSpPr>
          <p:nvPr/>
        </p:nvSpPr>
        <p:spPr>
          <a:xfrm>
            <a:off x="120352" y="299946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sk-SK" sz="4800" b="1" dirty="0" smtClean="0"/>
              <a:t>CONCLUSION</a:t>
            </a:r>
            <a:endParaRPr lang="sk-SK" sz="4800" b="1" dirty="0"/>
          </a:p>
        </p:txBody>
      </p:sp>
      <p:sp>
        <p:nvSpPr>
          <p:cNvPr id="4" name="Obdĺžnik 3"/>
          <p:cNvSpPr/>
          <p:nvPr/>
        </p:nvSpPr>
        <p:spPr>
          <a:xfrm>
            <a:off x="213104" y="1303015"/>
            <a:ext cx="8126248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sk-SK" sz="24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T</a:t>
            </a:r>
            <a:r>
              <a:rPr lang="en-GB" sz="24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he </a:t>
            </a:r>
            <a:r>
              <a:rPr lang="en-GB" sz="2400" b="1" dirty="0">
                <a:solidFill>
                  <a:srgbClr val="00B050"/>
                </a:solidFill>
                <a:ea typeface="Times New Roman" panose="02020603050405020304" pitchFamily="18" charset="0"/>
              </a:rPr>
              <a:t>innovation system fulfils its three basic functions at insufficient </a:t>
            </a:r>
            <a:r>
              <a:rPr lang="en-GB" sz="24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level</a:t>
            </a:r>
            <a:endParaRPr lang="sk-SK" sz="2400" b="1" dirty="0" smtClean="0">
              <a:solidFill>
                <a:srgbClr val="00B050"/>
              </a:solidFill>
              <a:ea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sk-SK" sz="2400" b="1" cap="all" dirty="0" smtClean="0">
                <a:solidFill>
                  <a:srgbClr val="00B050"/>
                </a:solidFill>
              </a:rPr>
              <a:t>Information</a:t>
            </a:r>
          </a:p>
          <a:p>
            <a:pPr marL="342900" indent="-342900" algn="just">
              <a:spcAft>
                <a:spcPts val="600"/>
              </a:spcAft>
              <a:buClr>
                <a:schemeClr val="accent5">
                  <a:lumMod val="50000"/>
                </a:schemeClr>
              </a:buClr>
              <a:buFontTx/>
              <a:buChar char="-"/>
            </a:pP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the innovation system </a:t>
            </a:r>
            <a:r>
              <a:rPr lang="en-GB" sz="2000" dirty="0" smtClean="0">
                <a:ea typeface="Times New Roman" panose="02020603050405020304" pitchFamily="18" charset="0"/>
              </a:rPr>
              <a:t>does not provide enough information </a:t>
            </a: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for the reduction of uncertainties, conflicts and risks</a:t>
            </a:r>
            <a:endParaRPr lang="sk-SK" sz="20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1200"/>
              </a:spcAft>
              <a:buClr>
                <a:schemeClr val="accent5">
                  <a:lumMod val="50000"/>
                </a:schemeClr>
              </a:buClr>
              <a:buFontTx/>
              <a:buChar char="-"/>
            </a:pPr>
            <a:r>
              <a:rPr lang="sk-SK" sz="2000" dirty="0"/>
              <a:t>l</a:t>
            </a:r>
            <a:r>
              <a:rPr lang="sk-SK" sz="2000" dirty="0" smtClean="0"/>
              <a:t>ack of </a:t>
            </a:r>
            <a:r>
              <a:rPr lang="sk-SK" sz="2000" dirty="0" err="1" smtClean="0"/>
              <a:t>knowhow</a:t>
            </a:r>
            <a:r>
              <a:rPr lang="sk-SK" sz="2000" dirty="0" smtClean="0"/>
              <a:t> </a:t>
            </a:r>
          </a:p>
          <a:p>
            <a:pPr algn="just">
              <a:spcAft>
                <a:spcPts val="600"/>
              </a:spcAft>
            </a:pPr>
            <a:r>
              <a:rPr lang="sk-SK" sz="2400" b="1" cap="all" dirty="0" err="1" smtClean="0">
                <a:solidFill>
                  <a:srgbClr val="00B050"/>
                </a:solidFill>
              </a:rPr>
              <a:t>Cooperation</a:t>
            </a:r>
            <a:endParaRPr lang="sk-SK" sz="2400" b="1" cap="all" dirty="0" smtClean="0">
              <a:solidFill>
                <a:srgbClr val="00B050"/>
              </a:solidFill>
            </a:endParaRPr>
          </a:p>
          <a:p>
            <a:pPr marL="342900" indent="-342900" algn="just">
              <a:spcAft>
                <a:spcPts val="600"/>
              </a:spcAft>
              <a:buClr>
                <a:schemeClr val="accent5">
                  <a:lumMod val="50000"/>
                </a:schemeClr>
              </a:buClr>
              <a:buFontTx/>
              <a:buChar char="-"/>
            </a:pPr>
            <a:r>
              <a:rPr lang="sk-SK" sz="2000" dirty="0">
                <a:ea typeface="Times New Roman" panose="02020603050405020304" pitchFamily="18" charset="0"/>
              </a:rPr>
              <a:t>w</a:t>
            </a:r>
            <a:r>
              <a:rPr lang="en-GB" sz="2000" dirty="0" smtClean="0">
                <a:ea typeface="Times New Roman" panose="02020603050405020304" pitchFamily="18" charset="0"/>
              </a:rPr>
              <a:t>eak</a:t>
            </a:r>
            <a:r>
              <a:rPr lang="sk-SK" sz="2000" dirty="0" smtClean="0">
                <a:ea typeface="Times New Roman" panose="02020603050405020304" pitchFamily="18" charset="0"/>
              </a:rPr>
              <a:t> </a:t>
            </a:r>
            <a:r>
              <a:rPr lang="en-GB" sz="2000" dirty="0" smtClean="0">
                <a:ea typeface="Times New Roman" panose="02020603050405020304" pitchFamily="18" charset="0"/>
              </a:rPr>
              <a:t>interactions</a:t>
            </a:r>
            <a:endParaRPr lang="sk-SK" sz="2000" dirty="0" smtClean="0"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600"/>
              </a:spcAft>
              <a:buClr>
                <a:schemeClr val="accent5">
                  <a:lumMod val="50000"/>
                </a:schemeClr>
              </a:buClr>
              <a:buFontTx/>
              <a:buChar char="-"/>
            </a:pP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formal </a:t>
            </a:r>
            <a:r>
              <a:rPr lang="en-GB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cluster does exist </a:t>
            </a:r>
            <a:endParaRPr lang="sk-SK" sz="20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600"/>
              </a:spcAft>
              <a:buClr>
                <a:schemeClr val="accent5">
                  <a:lumMod val="50000"/>
                </a:schemeClr>
              </a:buClr>
              <a:buFontTx/>
              <a:buChar char="-"/>
            </a:pP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informal </a:t>
            </a:r>
            <a:r>
              <a:rPr lang="en-GB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level of </a:t>
            </a: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cooperation</a:t>
            </a:r>
            <a:endParaRPr lang="sk-SK" sz="2400" b="1" cap="all" dirty="0" smtClean="0">
              <a:solidFill>
                <a:srgbClr val="00B050"/>
              </a:solidFill>
            </a:endParaRPr>
          </a:p>
          <a:p>
            <a:pPr>
              <a:spcAft>
                <a:spcPts val="600"/>
              </a:spcAft>
            </a:pPr>
            <a:r>
              <a:rPr lang="sk-SK" sz="2400" b="1" cap="all" dirty="0" err="1" smtClean="0">
                <a:solidFill>
                  <a:srgbClr val="00B050"/>
                </a:solidFill>
                <a:ea typeface="Times New Roman" panose="02020603050405020304" pitchFamily="18" charset="0"/>
              </a:rPr>
              <a:t>InceNtives</a:t>
            </a:r>
            <a:r>
              <a:rPr lang="sk-SK" sz="2400" b="1" cap="all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 - </a:t>
            </a:r>
            <a:r>
              <a:rPr lang="sk-SK" sz="2400" b="1" cap="all" dirty="0" err="1" smtClean="0">
                <a:solidFill>
                  <a:srgbClr val="00B050"/>
                </a:solidFill>
                <a:ea typeface="Times New Roman" panose="02020603050405020304" pitchFamily="18" charset="0"/>
              </a:rPr>
              <a:t>financing</a:t>
            </a:r>
            <a:endParaRPr lang="sk-SK" sz="2400" b="1" dirty="0" smtClean="0">
              <a:solidFill>
                <a:srgbClr val="00B050"/>
              </a:solidFill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600"/>
              </a:spcAft>
              <a:buClr>
                <a:schemeClr val="accent5">
                  <a:lumMod val="50000"/>
                </a:schemeClr>
              </a:buClr>
              <a:buFontTx/>
              <a:buChar char="-"/>
            </a:pPr>
            <a:r>
              <a:rPr lang="en-US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financial support not focused on supporting innovations </a:t>
            </a:r>
          </a:p>
        </p:txBody>
      </p:sp>
    </p:spTree>
    <p:extLst>
      <p:ext uri="{BB962C8B-B14F-4D97-AF65-F5344CB8AC3E}">
        <p14:creationId xmlns:p14="http://schemas.microsoft.com/office/powerpoint/2010/main" val="389527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17</a:t>
            </a:fld>
            <a:endParaRPr lang="sk-SK"/>
          </a:p>
        </p:txBody>
      </p:sp>
      <p:sp>
        <p:nvSpPr>
          <p:cNvPr id="6" name="Zástupný symbol päty 7"/>
          <p:cNvSpPr>
            <a:spLocks noGrp="1"/>
          </p:cNvSpPr>
          <p:nvPr>
            <p:ph type="ftr" sz="quarter" idx="11"/>
          </p:nvPr>
        </p:nvSpPr>
        <p:spPr>
          <a:xfrm rot="16200000">
            <a:off x="7622468" y="3999472"/>
            <a:ext cx="2367281" cy="365760"/>
          </a:xfrm>
        </p:spPr>
        <p:txBody>
          <a:bodyPr/>
          <a:lstStyle/>
          <a:p>
            <a:pPr algn="ctr"/>
            <a:r>
              <a:rPr lang="sk-SK" sz="1800" dirty="0" smtClean="0"/>
              <a:t>49</a:t>
            </a:r>
            <a:r>
              <a:rPr lang="sk-SK" sz="1800" baseline="30000" dirty="0" smtClean="0"/>
              <a:t>th </a:t>
            </a:r>
            <a:r>
              <a:rPr lang="sk-SK" sz="1800" dirty="0" smtClean="0"/>
              <a:t>Forstpolitiktreffen</a:t>
            </a:r>
          </a:p>
          <a:p>
            <a:pPr algn="ctr"/>
            <a:r>
              <a:rPr lang="sk-SK" sz="1600" dirty="0" smtClean="0"/>
              <a:t>6</a:t>
            </a:r>
            <a:r>
              <a:rPr lang="sk-SK" sz="1600" baseline="30000" dirty="0"/>
              <a:t>th</a:t>
            </a:r>
            <a:r>
              <a:rPr lang="sk-SK" sz="1600" dirty="0" smtClean="0"/>
              <a:t> April 2017</a:t>
            </a:r>
          </a:p>
        </p:txBody>
      </p:sp>
      <p:pic>
        <p:nvPicPr>
          <p:cNvPr id="7" name="Picture 4" descr="http://www.tuzvo.sk/files/Rektorat/PR/Graphic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381328"/>
            <a:ext cx="599000" cy="30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3419872" y="6286500"/>
            <a:ext cx="4320480" cy="4994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400" b="1" i="1" dirty="0" smtClean="0"/>
              <a:t>_________________________________________________________________________________</a:t>
            </a:r>
          </a:p>
          <a:p>
            <a:pPr algn="r"/>
            <a:r>
              <a:rPr lang="en-GB" sz="1200" b="1" i="1" dirty="0" smtClean="0"/>
              <a:t>How do Innovate Contractor Firms in the Slovak Forestry Service Sector? </a:t>
            </a:r>
          </a:p>
          <a:p>
            <a:endParaRPr lang="en-GB" sz="1200" dirty="0" smtClean="0"/>
          </a:p>
        </p:txBody>
      </p:sp>
      <p:cxnSp>
        <p:nvCxnSpPr>
          <p:cNvPr id="9" name="Rovná spojnica 8"/>
          <p:cNvCxnSpPr/>
          <p:nvPr/>
        </p:nvCxnSpPr>
        <p:spPr>
          <a:xfrm>
            <a:off x="899592" y="260648"/>
            <a:ext cx="7524000" cy="0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>
            <a:off x="899592" y="404664"/>
            <a:ext cx="752400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Nadpis 1"/>
          <p:cNvSpPr txBox="1">
            <a:spLocks/>
          </p:cNvSpPr>
          <p:nvPr/>
        </p:nvSpPr>
        <p:spPr>
          <a:xfrm>
            <a:off x="120352" y="216066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sk-SK" sz="4800" b="1" dirty="0" smtClean="0"/>
              <a:t>CONCLUSION: </a:t>
            </a:r>
            <a:r>
              <a:rPr lang="sk-SK" sz="3600" b="1" dirty="0" smtClean="0">
                <a:solidFill>
                  <a:srgbClr val="00B050"/>
                </a:solidFill>
              </a:rPr>
              <a:t>support </a:t>
            </a:r>
            <a:r>
              <a:rPr lang="sk-SK" sz="3600" b="1" dirty="0" err="1" smtClean="0">
                <a:solidFill>
                  <a:srgbClr val="00B050"/>
                </a:solidFill>
              </a:rPr>
              <a:t>needs</a:t>
            </a:r>
            <a:endParaRPr lang="sk-SK" sz="3600" b="1" dirty="0">
              <a:solidFill>
                <a:srgbClr val="00B050"/>
              </a:solidFill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120352" y="993991"/>
            <a:ext cx="8210488" cy="533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k-SK" sz="1200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sk-SK" sz="2400" b="1" dirty="0">
                <a:solidFill>
                  <a:srgbClr val="00B050"/>
                </a:solidFill>
                <a:ea typeface="Times New Roman" panose="02020603050405020304" pitchFamily="18" charset="0"/>
              </a:rPr>
              <a:t>T</a:t>
            </a:r>
            <a:r>
              <a:rPr lang="en-GB" sz="24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he </a:t>
            </a:r>
            <a:r>
              <a:rPr lang="en-GB" sz="2400" b="1" dirty="0">
                <a:solidFill>
                  <a:srgbClr val="00B050"/>
                </a:solidFill>
                <a:ea typeface="Times New Roman" panose="02020603050405020304" pitchFamily="18" charset="0"/>
              </a:rPr>
              <a:t>innovation </a:t>
            </a:r>
            <a:r>
              <a:rPr lang="en-GB" sz="24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process </a:t>
            </a:r>
            <a:r>
              <a:rPr lang="en-GB" sz="2400" b="1" dirty="0">
                <a:solidFill>
                  <a:srgbClr val="00B050"/>
                </a:solidFill>
                <a:ea typeface="Times New Roman" panose="02020603050405020304" pitchFamily="18" charset="0"/>
              </a:rPr>
              <a:t>can be fostered by:</a:t>
            </a:r>
            <a:endParaRPr lang="sk-SK" sz="2400" b="1" dirty="0">
              <a:solidFill>
                <a:srgbClr val="00B050"/>
              </a:solidFill>
              <a:ea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sk-SK" sz="2000" b="1" cap="all" dirty="0" smtClean="0">
                <a:solidFill>
                  <a:srgbClr val="00B050"/>
                </a:solidFill>
              </a:rPr>
              <a:t>Information</a:t>
            </a:r>
            <a:endParaRPr lang="sk-SK" sz="20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342900" indent="-342900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Cross-sectoral information, knowledge, knowhow and links</a:t>
            </a:r>
          </a:p>
          <a:p>
            <a:pPr marL="342900" indent="-342900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Information measures – The RDP 2014 – 2020 - professional skills</a:t>
            </a:r>
          </a:p>
          <a:p>
            <a:pPr>
              <a:spcAft>
                <a:spcPts val="600"/>
              </a:spcAft>
            </a:pPr>
            <a:r>
              <a:rPr lang="sk-SK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sk-SK" sz="2000" b="1" cap="all" dirty="0" err="1">
                <a:solidFill>
                  <a:srgbClr val="00B050"/>
                </a:solidFill>
              </a:rPr>
              <a:t>cooperation</a:t>
            </a:r>
            <a:endParaRPr lang="sk-SK" sz="20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342900" indent="-342900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Cluster formation</a:t>
            </a:r>
            <a:r>
              <a:rPr lang="sk-SK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sk-SK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– </a:t>
            </a: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the </a:t>
            </a:r>
            <a:r>
              <a:rPr lang="en-GB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improvement and expansion of </a:t>
            </a: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cooperation</a:t>
            </a:r>
            <a:endParaRPr lang="sk-SK" sz="20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342900" indent="-342900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Cross-sectoral networking</a:t>
            </a:r>
          </a:p>
          <a:p>
            <a:pPr marL="342900" lvl="0" indent="-342900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Long-term </a:t>
            </a:r>
            <a:r>
              <a:rPr lang="en-GB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and clear contracts with the </a:t>
            </a: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guarantees</a:t>
            </a:r>
            <a:endParaRPr lang="sk-SK" sz="2000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342900" indent="-342900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Providing complex service </a:t>
            </a: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delivery</a:t>
            </a:r>
            <a:endParaRPr lang="sk-SK" sz="2000" dirty="0" smtClean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000" b="1" cap="all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Incentives</a:t>
            </a:r>
            <a:r>
              <a:rPr lang="sk-SK" sz="2000" b="1" cap="all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 </a:t>
            </a:r>
            <a:r>
              <a:rPr lang="sk-SK" sz="2000" b="1" cap="all" dirty="0">
                <a:solidFill>
                  <a:srgbClr val="00B050"/>
                </a:solidFill>
                <a:ea typeface="Times New Roman" panose="02020603050405020304" pitchFamily="18" charset="0"/>
              </a:rPr>
              <a:t>- </a:t>
            </a:r>
            <a:r>
              <a:rPr lang="sk-SK" sz="2000" b="1" cap="all" dirty="0" err="1">
                <a:solidFill>
                  <a:srgbClr val="00B050"/>
                </a:solidFill>
                <a:ea typeface="Times New Roman" panose="02020603050405020304" pitchFamily="18" charset="0"/>
              </a:rPr>
              <a:t>financing</a:t>
            </a:r>
            <a:endParaRPr lang="sk-SK" sz="2000" b="1" dirty="0">
              <a:solidFill>
                <a:srgbClr val="00B050"/>
              </a:solidFill>
              <a:ea typeface="Times New Roman" panose="02020603050405020304" pitchFamily="18" charset="0"/>
            </a:endParaRPr>
          </a:p>
          <a:p>
            <a:pPr marL="342900" indent="-342900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sk-SK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E</a:t>
            </a:r>
            <a:r>
              <a:rPr lang="en-GB" sz="2000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xternal</a:t>
            </a: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financial support</a:t>
            </a:r>
            <a:r>
              <a:rPr lang="sk-SK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– bank </a:t>
            </a:r>
            <a:r>
              <a:rPr lang="sk-SK" sz="2000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loans</a:t>
            </a:r>
            <a:r>
              <a:rPr lang="sk-SK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</a:p>
          <a:p>
            <a:pPr marL="342900" indent="-342900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sk-SK" sz="2000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Un</a:t>
            </a:r>
            <a:r>
              <a:rPr lang="sk-SK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-</a:t>
            </a:r>
            <a:r>
              <a:rPr lang="en-GB" sz="2000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bureaucr</a:t>
            </a:r>
            <a:r>
              <a:rPr lang="sk-SK" sz="2000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atic</a:t>
            </a:r>
            <a:r>
              <a:rPr lang="sk-SK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sk-SK" sz="2000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start-up</a:t>
            </a:r>
            <a:r>
              <a:rPr lang="sk-SK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and risky </a:t>
            </a:r>
            <a:r>
              <a:rPr lang="sk-SK" sz="2000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oriented</a:t>
            </a:r>
            <a:r>
              <a:rPr lang="sk-SK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innovation </a:t>
            </a:r>
            <a:r>
              <a:rPr lang="sk-SK" sz="2000" dirty="0" err="1" smtClean="0">
                <a:solidFill>
                  <a:srgbClr val="000000"/>
                </a:solidFill>
                <a:ea typeface="Times New Roman" panose="02020603050405020304" pitchFamily="18" charset="0"/>
              </a:rPr>
              <a:t>funds</a:t>
            </a:r>
            <a:r>
              <a:rPr lang="sk-SK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</a:p>
          <a:p>
            <a:pPr marL="342900" indent="-342900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Positive </a:t>
            </a:r>
            <a:r>
              <a:rPr lang="en-GB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incentives </a:t>
            </a:r>
            <a:r>
              <a:rPr lang="sk-SK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for innovations </a:t>
            </a: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from </a:t>
            </a:r>
            <a:r>
              <a:rPr lang="sk-SK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T</a:t>
            </a: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he </a:t>
            </a:r>
            <a:r>
              <a:rPr lang="en-GB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RDP </a:t>
            </a: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2014</a:t>
            </a:r>
            <a:r>
              <a:rPr lang="sk-SK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–</a:t>
            </a:r>
            <a:r>
              <a:rPr lang="sk-SK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GB" sz="20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2020</a:t>
            </a:r>
            <a:endParaRPr lang="sk-SK" sz="2000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26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07504" y="2780928"/>
            <a:ext cx="7620000" cy="3564083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sk-SK" sz="1800" dirty="0" smtClean="0"/>
              <a:t>Martina Štěrbová</a:t>
            </a:r>
            <a:r>
              <a:rPr lang="sk-SK" sz="1800" baseline="30000" dirty="0" smtClean="0"/>
              <a:t>1,2</a:t>
            </a:r>
            <a:r>
              <a:rPr lang="sk-SK" sz="1800" dirty="0" smtClean="0"/>
              <a:t>, Jaroslav Šálka</a:t>
            </a:r>
            <a:r>
              <a:rPr lang="sk-SK" sz="1800" baseline="30000" dirty="0"/>
              <a:t>1</a:t>
            </a:r>
            <a:r>
              <a:rPr lang="sk-SK" sz="1800" dirty="0" smtClean="0"/>
              <a:t>, Zuzana Sarvašová</a:t>
            </a:r>
            <a:r>
              <a:rPr lang="sk-SK" sz="1800" baseline="30000" dirty="0" smtClean="0"/>
              <a:t>2</a:t>
            </a:r>
          </a:p>
          <a:p>
            <a:pPr marL="114300" indent="0">
              <a:buNone/>
            </a:pPr>
            <a:endParaRPr lang="sk-SK" sz="1800" dirty="0"/>
          </a:p>
          <a:p>
            <a:pPr marL="114300" indent="0">
              <a:buNone/>
            </a:pPr>
            <a:r>
              <a:rPr lang="sk-SK" sz="1800" baseline="30000" dirty="0" smtClean="0"/>
              <a:t>1 </a:t>
            </a:r>
            <a:r>
              <a:rPr lang="sk-SK" sz="1800" dirty="0" smtClean="0"/>
              <a:t>Department of </a:t>
            </a:r>
            <a:r>
              <a:rPr lang="sk-SK" sz="1800" dirty="0" err="1" smtClean="0"/>
              <a:t>Economics</a:t>
            </a:r>
            <a:r>
              <a:rPr lang="sk-SK" sz="1800" dirty="0" smtClean="0"/>
              <a:t> and Management of Forestry</a:t>
            </a:r>
          </a:p>
          <a:p>
            <a:pPr marL="114300" indent="0">
              <a:buNone/>
            </a:pPr>
            <a:r>
              <a:rPr lang="sk-SK" sz="1800" dirty="0" smtClean="0"/>
              <a:t>  </a:t>
            </a:r>
            <a:r>
              <a:rPr lang="sk-SK" sz="1800" dirty="0" err="1" smtClean="0"/>
              <a:t>Faculty</a:t>
            </a:r>
            <a:r>
              <a:rPr lang="sk-SK" sz="1800" dirty="0" smtClean="0"/>
              <a:t> of Forestry, </a:t>
            </a:r>
            <a:r>
              <a:rPr lang="sk-SK" sz="1800" dirty="0" err="1" smtClean="0"/>
              <a:t>Technical</a:t>
            </a:r>
            <a:r>
              <a:rPr lang="sk-SK" sz="1800" dirty="0" smtClean="0"/>
              <a:t> </a:t>
            </a:r>
            <a:r>
              <a:rPr lang="sk-SK" sz="1800" dirty="0" err="1" smtClean="0"/>
              <a:t>University</a:t>
            </a:r>
            <a:r>
              <a:rPr lang="sk-SK" sz="1800" dirty="0" smtClean="0"/>
              <a:t> in Zvolen</a:t>
            </a:r>
          </a:p>
          <a:p>
            <a:pPr marL="114300" indent="0">
              <a:buNone/>
            </a:pPr>
            <a:r>
              <a:rPr lang="sk-SK" sz="1800" dirty="0" smtClean="0"/>
              <a:t>  T. G. Masaryka 24, SK-96053 Zvolen, Slovak </a:t>
            </a:r>
            <a:r>
              <a:rPr lang="sk-SK" sz="1800" dirty="0" err="1" smtClean="0"/>
              <a:t>Republic</a:t>
            </a:r>
            <a:endParaRPr lang="sk-SK" sz="1800" dirty="0" smtClean="0"/>
          </a:p>
          <a:p>
            <a:pPr marL="114300" indent="0">
              <a:buNone/>
            </a:pPr>
            <a:r>
              <a:rPr lang="sk-SK" sz="1800" dirty="0"/>
              <a:t> </a:t>
            </a:r>
            <a:r>
              <a:rPr lang="sk-SK" sz="1800" dirty="0" smtClean="0"/>
              <a:t> martina.sterbova1@gmail.com; salka@tuzvo.sk</a:t>
            </a:r>
          </a:p>
          <a:p>
            <a:pPr marL="114300" indent="0">
              <a:buNone/>
            </a:pPr>
            <a:endParaRPr lang="sk-SK" sz="1800" dirty="0" smtClean="0"/>
          </a:p>
          <a:p>
            <a:pPr marL="114300" indent="0">
              <a:buNone/>
            </a:pPr>
            <a:r>
              <a:rPr lang="sk-SK" sz="1800" baseline="30000" dirty="0" smtClean="0"/>
              <a:t>2 </a:t>
            </a:r>
            <a:r>
              <a:rPr lang="sk-SK" sz="1800" dirty="0" smtClean="0"/>
              <a:t>Department </a:t>
            </a:r>
            <a:r>
              <a:rPr lang="sk-SK" sz="1800" dirty="0"/>
              <a:t>of </a:t>
            </a:r>
            <a:r>
              <a:rPr lang="sk-SK" sz="1800" dirty="0" err="1" smtClean="0"/>
              <a:t>Forest</a:t>
            </a:r>
            <a:r>
              <a:rPr lang="sk-SK" sz="1800" dirty="0" smtClean="0"/>
              <a:t> Policy, </a:t>
            </a:r>
            <a:r>
              <a:rPr lang="sk-SK" sz="1800" dirty="0" err="1" smtClean="0"/>
              <a:t>Economics</a:t>
            </a:r>
            <a:r>
              <a:rPr lang="sk-SK" sz="1800" dirty="0" smtClean="0"/>
              <a:t> </a:t>
            </a:r>
            <a:r>
              <a:rPr lang="sk-SK" sz="1800" dirty="0"/>
              <a:t>and </a:t>
            </a:r>
            <a:r>
              <a:rPr lang="sk-SK" sz="1800" dirty="0" err="1" smtClean="0"/>
              <a:t>Forest</a:t>
            </a:r>
            <a:r>
              <a:rPr lang="sk-SK" sz="1800" dirty="0" smtClean="0"/>
              <a:t> Management</a:t>
            </a:r>
            <a:endParaRPr lang="sk-SK" sz="1800" dirty="0"/>
          </a:p>
          <a:p>
            <a:pPr marL="114300" indent="0">
              <a:buNone/>
            </a:pPr>
            <a:r>
              <a:rPr lang="sk-SK" sz="1800" dirty="0"/>
              <a:t>  </a:t>
            </a:r>
            <a:r>
              <a:rPr lang="sk-SK" sz="1800" dirty="0" smtClean="0"/>
              <a:t>National </a:t>
            </a:r>
            <a:r>
              <a:rPr lang="sk-SK" sz="1800" dirty="0" err="1" smtClean="0"/>
              <a:t>Forest</a:t>
            </a:r>
            <a:r>
              <a:rPr lang="sk-SK" sz="1800" dirty="0" smtClean="0"/>
              <a:t> Centre – </a:t>
            </a:r>
            <a:r>
              <a:rPr lang="sk-SK" sz="1800" dirty="0" err="1" smtClean="0"/>
              <a:t>Forest</a:t>
            </a:r>
            <a:r>
              <a:rPr lang="sk-SK" sz="1800" dirty="0" smtClean="0"/>
              <a:t> </a:t>
            </a:r>
            <a:r>
              <a:rPr lang="sk-SK" sz="1800" dirty="0" err="1" smtClean="0"/>
              <a:t>Research</a:t>
            </a:r>
            <a:r>
              <a:rPr lang="sk-SK" sz="1800" dirty="0" smtClean="0"/>
              <a:t> </a:t>
            </a:r>
            <a:r>
              <a:rPr lang="sk-SK" sz="1800" dirty="0" err="1" smtClean="0"/>
              <a:t>Institute</a:t>
            </a:r>
            <a:r>
              <a:rPr lang="sk-SK" sz="1800" dirty="0" smtClean="0"/>
              <a:t> Zvolen</a:t>
            </a:r>
            <a:endParaRPr lang="sk-SK" sz="1800" dirty="0"/>
          </a:p>
          <a:p>
            <a:pPr marL="114300" indent="0">
              <a:buNone/>
            </a:pPr>
            <a:r>
              <a:rPr lang="sk-SK" sz="1800" dirty="0"/>
              <a:t>  T. G. Masaryka </a:t>
            </a:r>
            <a:r>
              <a:rPr lang="sk-SK" sz="1800" dirty="0" smtClean="0"/>
              <a:t>22, SK-96092 Zvolen, Slovak </a:t>
            </a:r>
            <a:r>
              <a:rPr lang="sk-SK" sz="1800" dirty="0" err="1" smtClean="0"/>
              <a:t>Republic</a:t>
            </a:r>
            <a:endParaRPr lang="sk-SK" sz="1800" dirty="0" smtClean="0"/>
          </a:p>
          <a:p>
            <a:pPr marL="114300" indent="0">
              <a:buNone/>
            </a:pPr>
            <a:r>
              <a:rPr lang="sk-SK" sz="1800" dirty="0"/>
              <a:t> </a:t>
            </a:r>
            <a:r>
              <a:rPr lang="sk-SK" sz="1800" dirty="0" smtClean="0"/>
              <a:t> sterbova@nlcsk.org; sarvasova@nlcsk.org</a:t>
            </a:r>
          </a:p>
          <a:p>
            <a:pPr marL="114300" indent="0">
              <a:buNone/>
            </a:pPr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18</a:t>
            </a:fld>
            <a:endParaRPr lang="sk-SK"/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620000" cy="1944216"/>
          </a:xfrm>
        </p:spPr>
        <p:txBody>
          <a:bodyPr/>
          <a:lstStyle/>
          <a:p>
            <a:pPr algn="ctr"/>
            <a:r>
              <a:rPr lang="sk-SK" sz="6600" b="1" dirty="0" err="1" smtClean="0">
                <a:solidFill>
                  <a:schemeClr val="accent3">
                    <a:lumMod val="50000"/>
                  </a:schemeClr>
                </a:solidFill>
              </a:rPr>
              <a:t>Thank</a:t>
            </a:r>
            <a:r>
              <a:rPr lang="sk-SK" sz="66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k-SK" sz="6600" b="1" dirty="0" err="1" smtClean="0">
                <a:solidFill>
                  <a:schemeClr val="accent3">
                    <a:lumMod val="50000"/>
                  </a:schemeClr>
                </a:solidFill>
              </a:rPr>
              <a:t>you</a:t>
            </a:r>
            <a:r>
              <a:rPr lang="sk-SK" sz="6600" b="1" dirty="0" smtClean="0">
                <a:solidFill>
                  <a:schemeClr val="accent3">
                    <a:lumMod val="50000"/>
                  </a:schemeClr>
                </a:solidFill>
              </a:rPr>
              <a:t> for </a:t>
            </a:r>
            <a:r>
              <a:rPr lang="sk-SK" sz="6600" b="1" dirty="0" err="1" smtClean="0">
                <a:solidFill>
                  <a:schemeClr val="accent3">
                    <a:lumMod val="50000"/>
                  </a:schemeClr>
                </a:solidFill>
              </a:rPr>
              <a:t>your</a:t>
            </a:r>
            <a:r>
              <a:rPr lang="sk-SK" sz="66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k-SK" sz="6600" b="1" dirty="0" err="1" smtClean="0">
                <a:solidFill>
                  <a:schemeClr val="accent3">
                    <a:lumMod val="50000"/>
                  </a:schemeClr>
                </a:solidFill>
              </a:rPr>
              <a:t>attention</a:t>
            </a:r>
            <a:r>
              <a:rPr lang="sk-SK" sz="6600" b="1" dirty="0" smtClean="0">
                <a:solidFill>
                  <a:schemeClr val="accent3">
                    <a:lumMod val="50000"/>
                  </a:schemeClr>
                </a:solidFill>
              </a:rPr>
              <a:t>!</a:t>
            </a:r>
            <a:endParaRPr lang="sk-SK" sz="6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 rot="16200000">
            <a:off x="7622468" y="3999472"/>
            <a:ext cx="2367281" cy="365760"/>
          </a:xfrm>
        </p:spPr>
        <p:txBody>
          <a:bodyPr/>
          <a:lstStyle/>
          <a:p>
            <a:pPr algn="ctr"/>
            <a:r>
              <a:rPr lang="sk-SK" sz="1800" dirty="0" smtClean="0"/>
              <a:t>49</a:t>
            </a:r>
            <a:r>
              <a:rPr lang="sk-SK" sz="1800" baseline="30000" dirty="0" smtClean="0"/>
              <a:t>th </a:t>
            </a:r>
            <a:r>
              <a:rPr lang="sk-SK" sz="1800" dirty="0" smtClean="0"/>
              <a:t>Forstpolitiktreffen</a:t>
            </a:r>
          </a:p>
          <a:p>
            <a:pPr algn="ctr"/>
            <a:r>
              <a:rPr lang="sk-SK" sz="1600" dirty="0" smtClean="0"/>
              <a:t>6</a:t>
            </a:r>
            <a:r>
              <a:rPr lang="sk-SK" sz="1600" baseline="30000" dirty="0"/>
              <a:t>th</a:t>
            </a:r>
            <a:r>
              <a:rPr lang="sk-SK" sz="1600" dirty="0" smtClean="0"/>
              <a:t> April 2017</a:t>
            </a:r>
          </a:p>
        </p:txBody>
      </p:sp>
    </p:spTree>
    <p:extLst>
      <p:ext uri="{BB962C8B-B14F-4D97-AF65-F5344CB8AC3E}">
        <p14:creationId xmlns:p14="http://schemas.microsoft.com/office/powerpoint/2010/main" val="92812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6203" y="343816"/>
            <a:ext cx="7620000" cy="1143000"/>
          </a:xfrm>
        </p:spPr>
        <p:txBody>
          <a:bodyPr/>
          <a:lstStyle/>
          <a:p>
            <a:r>
              <a:rPr lang="sk-SK" sz="4800" b="1" dirty="0" smtClean="0"/>
              <a:t>BACKGROUND</a:t>
            </a:r>
            <a:endParaRPr lang="sk-SK" sz="4800" b="1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603433" y="5715000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sk-SK" sz="1400" dirty="0"/>
          </a:p>
        </p:txBody>
      </p:sp>
      <p:pic>
        <p:nvPicPr>
          <p:cNvPr id="5" name="Picture 4" descr="http://www.tuzvo.sk/files/Rektorat/PR/Graphic2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381328"/>
            <a:ext cx="599000" cy="30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0" y="0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sk-SK" sz="1200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3419872" y="6286500"/>
            <a:ext cx="4320480" cy="4994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400" b="1" i="1" dirty="0" smtClean="0"/>
              <a:t>_________________________________________________________________________________</a:t>
            </a:r>
          </a:p>
          <a:p>
            <a:pPr algn="r"/>
            <a:r>
              <a:rPr lang="en-GB" sz="1200" b="1" i="1" dirty="0" smtClean="0"/>
              <a:t>How do Innovate Contractor Firms in the Slovak Forestry Service Sector? </a:t>
            </a:r>
          </a:p>
          <a:p>
            <a:endParaRPr lang="en-GB" sz="1200" dirty="0" smtClean="0"/>
          </a:p>
        </p:txBody>
      </p:sp>
      <p:sp>
        <p:nvSpPr>
          <p:cNvPr id="8" name="Zástupný symbol čísla snímky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2</a:t>
            </a:fld>
            <a:endParaRPr lang="sk-SK"/>
          </a:p>
        </p:txBody>
      </p:sp>
      <p:sp>
        <p:nvSpPr>
          <p:cNvPr id="14" name="Zástupný symbol päty 7"/>
          <p:cNvSpPr>
            <a:spLocks noGrp="1"/>
          </p:cNvSpPr>
          <p:nvPr>
            <p:ph type="ftr" sz="quarter" idx="11"/>
          </p:nvPr>
        </p:nvSpPr>
        <p:spPr>
          <a:xfrm rot="16200000">
            <a:off x="7622468" y="3999472"/>
            <a:ext cx="2367281" cy="365760"/>
          </a:xfrm>
        </p:spPr>
        <p:txBody>
          <a:bodyPr/>
          <a:lstStyle/>
          <a:p>
            <a:pPr algn="ctr"/>
            <a:r>
              <a:rPr lang="sk-SK" sz="1800" dirty="0" smtClean="0"/>
              <a:t>49</a:t>
            </a:r>
            <a:r>
              <a:rPr lang="sk-SK" sz="1800" baseline="30000" dirty="0" smtClean="0"/>
              <a:t>th </a:t>
            </a:r>
            <a:r>
              <a:rPr lang="sk-SK" sz="1800" dirty="0" smtClean="0"/>
              <a:t>Forstpolitiktreffen</a:t>
            </a:r>
          </a:p>
          <a:p>
            <a:pPr algn="ctr"/>
            <a:r>
              <a:rPr lang="sk-SK" sz="1600" dirty="0" smtClean="0"/>
              <a:t>6</a:t>
            </a:r>
            <a:r>
              <a:rPr lang="sk-SK" sz="1600" baseline="30000" dirty="0"/>
              <a:t>th</a:t>
            </a:r>
            <a:r>
              <a:rPr lang="sk-SK" sz="1600" dirty="0" smtClean="0"/>
              <a:t> April 2017</a:t>
            </a:r>
          </a:p>
        </p:txBody>
      </p:sp>
      <p:cxnSp>
        <p:nvCxnSpPr>
          <p:cNvPr id="15" name="Rovná spojnica 14"/>
          <p:cNvCxnSpPr/>
          <p:nvPr/>
        </p:nvCxnSpPr>
        <p:spPr>
          <a:xfrm>
            <a:off x="899592" y="260648"/>
            <a:ext cx="7524000" cy="0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ovná spojnica 15"/>
          <p:cNvCxnSpPr/>
          <p:nvPr/>
        </p:nvCxnSpPr>
        <p:spPr>
          <a:xfrm>
            <a:off x="899592" y="404664"/>
            <a:ext cx="752400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obsahu 2"/>
          <p:cNvSpPr txBox="1">
            <a:spLocks/>
          </p:cNvSpPr>
          <p:nvPr/>
        </p:nvSpPr>
        <p:spPr>
          <a:xfrm>
            <a:off x="-166211" y="1231754"/>
            <a:ext cx="8589803" cy="47873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GB" b="1" dirty="0" smtClean="0">
                <a:solidFill>
                  <a:schemeClr val="accent5">
                    <a:lumMod val="50000"/>
                  </a:schemeClr>
                </a:solidFill>
              </a:rPr>
              <a:t>Innovation</a:t>
            </a:r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b="1" dirty="0" smtClean="0">
                <a:solidFill>
                  <a:schemeClr val="accent5">
                    <a:lumMod val="50000"/>
                  </a:schemeClr>
                </a:solidFill>
              </a:rPr>
              <a:t>processes</a:t>
            </a:r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 in </a:t>
            </a:r>
            <a:r>
              <a:rPr lang="sk-SK" b="1" dirty="0" err="1" smtClean="0">
                <a:solidFill>
                  <a:srgbClr val="00B050"/>
                </a:solidFill>
              </a:rPr>
              <a:t>traditional</a:t>
            </a:r>
            <a:r>
              <a:rPr lang="sk-SK" b="1" dirty="0" smtClean="0">
                <a:solidFill>
                  <a:srgbClr val="00B050"/>
                </a:solidFill>
              </a:rPr>
              <a:t> sector </a:t>
            </a:r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– </a:t>
            </a:r>
            <a:r>
              <a:rPr lang="en-GB" sz="1800" b="1" dirty="0" smtClean="0">
                <a:cs typeface="Arial" panose="020B0604020202020204" pitchFamily="34" charset="0"/>
              </a:rPr>
              <a:t>harvesting</a:t>
            </a:r>
            <a:r>
              <a:rPr lang="sk-SK" sz="1800" b="1" dirty="0" smtClean="0">
                <a:cs typeface="Arial" panose="020B0604020202020204" pitchFamily="34" charset="0"/>
              </a:rPr>
              <a:t>, </a:t>
            </a:r>
            <a:r>
              <a:rPr lang="en-GB" sz="1800" b="1" dirty="0" smtClean="0">
                <a:cs typeface="Arial" panose="020B0604020202020204" pitchFamily="34" charset="0"/>
              </a:rPr>
              <a:t>skidding</a:t>
            </a:r>
            <a:r>
              <a:rPr lang="sk-SK" sz="1800" b="1" dirty="0" smtClean="0">
                <a:cs typeface="Arial" panose="020B0604020202020204" pitchFamily="34" charset="0"/>
              </a:rPr>
              <a:t> </a:t>
            </a:r>
            <a:r>
              <a:rPr lang="en-GB" sz="1800" b="1" dirty="0" smtClean="0">
                <a:cs typeface="Arial" panose="020B0604020202020204" pitchFamily="34" charset="0"/>
              </a:rPr>
              <a:t>and</a:t>
            </a:r>
            <a:r>
              <a:rPr lang="sk-SK" sz="1800" b="1" dirty="0" smtClean="0">
                <a:cs typeface="Arial" panose="020B0604020202020204" pitchFamily="34" charset="0"/>
              </a:rPr>
              <a:t> </a:t>
            </a:r>
            <a:r>
              <a:rPr lang="en-GB" sz="1800" b="1" dirty="0" smtClean="0">
                <a:cs typeface="Arial" panose="020B0604020202020204" pitchFamily="34" charset="0"/>
              </a:rPr>
              <a:t>timber </a:t>
            </a:r>
            <a:r>
              <a:rPr lang="en-GB" sz="1800" b="1" dirty="0">
                <a:cs typeface="Arial" panose="020B0604020202020204" pitchFamily="34" charset="0"/>
              </a:rPr>
              <a:t>transport </a:t>
            </a:r>
            <a:endParaRPr lang="sk-SK" sz="1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spcAft>
                <a:spcPts val="600"/>
              </a:spcAft>
            </a:pPr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The </a:t>
            </a:r>
            <a:r>
              <a:rPr lang="sk-SK" b="1" dirty="0" err="1" smtClean="0">
                <a:solidFill>
                  <a:schemeClr val="accent5">
                    <a:lumMod val="50000"/>
                  </a:schemeClr>
                </a:solidFill>
              </a:rPr>
              <a:t>market</a:t>
            </a:r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 of forestry </a:t>
            </a:r>
            <a:r>
              <a:rPr lang="sk-SK" b="1" dirty="0" err="1" smtClean="0">
                <a:solidFill>
                  <a:schemeClr val="accent5">
                    <a:lumMod val="50000"/>
                  </a:schemeClr>
                </a:solidFill>
              </a:rPr>
              <a:t>services</a:t>
            </a:r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 in Slovakia:</a:t>
            </a:r>
          </a:p>
          <a:p>
            <a:pPr lvl="1">
              <a:spcAft>
                <a:spcPts val="600"/>
              </a:spcAft>
              <a:buClr>
                <a:schemeClr val="tx1"/>
              </a:buClr>
              <a:buFontTx/>
              <a:buChar char="-"/>
            </a:pPr>
            <a:r>
              <a:rPr lang="en-GB" sz="2200" dirty="0" smtClean="0">
                <a:cs typeface="Arial" panose="020B0604020202020204" pitchFamily="34" charset="0"/>
              </a:rPr>
              <a:t>relatively </a:t>
            </a:r>
            <a:r>
              <a:rPr lang="en-GB" sz="2200" b="1" dirty="0">
                <a:solidFill>
                  <a:srgbClr val="00B050"/>
                </a:solidFill>
                <a:cs typeface="Arial" panose="020B0604020202020204" pitchFamily="34" charset="0"/>
              </a:rPr>
              <a:t>new and young </a:t>
            </a:r>
            <a:r>
              <a:rPr lang="en-GB" sz="2200" dirty="0">
                <a:cs typeface="Arial" panose="020B0604020202020204" pitchFamily="34" charset="0"/>
              </a:rPr>
              <a:t>market, originated about </a:t>
            </a:r>
            <a:r>
              <a:rPr lang="en-GB" sz="2200" dirty="0" smtClean="0">
                <a:cs typeface="Arial" panose="020B0604020202020204" pitchFamily="34" charset="0"/>
              </a:rPr>
              <a:t>2</a:t>
            </a:r>
            <a:r>
              <a:rPr lang="sk-SK" sz="2200" dirty="0" smtClean="0">
                <a:cs typeface="Arial" panose="020B0604020202020204" pitchFamily="34" charset="0"/>
              </a:rPr>
              <a:t>5</a:t>
            </a:r>
            <a:r>
              <a:rPr lang="en-GB" sz="2200" dirty="0" smtClean="0">
                <a:cs typeface="Arial" panose="020B0604020202020204" pitchFamily="34" charset="0"/>
              </a:rPr>
              <a:t> </a:t>
            </a:r>
            <a:r>
              <a:rPr lang="en-GB" sz="2200" dirty="0">
                <a:cs typeface="Arial" panose="020B0604020202020204" pitchFamily="34" charset="0"/>
              </a:rPr>
              <a:t>years </a:t>
            </a:r>
            <a:r>
              <a:rPr lang="en-GB" sz="2200" dirty="0" smtClean="0">
                <a:cs typeface="Arial" panose="020B0604020202020204" pitchFamily="34" charset="0"/>
              </a:rPr>
              <a:t>ag</a:t>
            </a:r>
            <a:r>
              <a:rPr lang="sk-SK" sz="2200" dirty="0" smtClean="0">
                <a:cs typeface="Arial" panose="020B0604020202020204" pitchFamily="34" charset="0"/>
              </a:rPr>
              <a:t>o</a:t>
            </a:r>
          </a:p>
          <a:p>
            <a:pPr lvl="1">
              <a:spcAft>
                <a:spcPts val="600"/>
              </a:spcAft>
              <a:buClr>
                <a:schemeClr val="tx1"/>
              </a:buClr>
              <a:buFontTx/>
              <a:buChar char="-"/>
            </a:pPr>
            <a:r>
              <a:rPr lang="en-GB" sz="2200" dirty="0" smtClean="0">
                <a:cs typeface="Arial" panose="020B0604020202020204" pitchFamily="34" charset="0"/>
              </a:rPr>
              <a:t>impulse </a:t>
            </a:r>
            <a:r>
              <a:rPr lang="en-GB" sz="2200" dirty="0">
                <a:cs typeface="Arial" panose="020B0604020202020204" pitchFamily="34" charset="0"/>
              </a:rPr>
              <a:t>for the creation: </a:t>
            </a:r>
            <a:r>
              <a:rPr lang="en-GB" sz="2200" b="1" dirty="0">
                <a:solidFill>
                  <a:srgbClr val="00B050"/>
                </a:solidFill>
                <a:cs typeface="Arial" panose="020B0604020202020204" pitchFamily="34" charset="0"/>
              </a:rPr>
              <a:t>restitution process </a:t>
            </a:r>
            <a:r>
              <a:rPr lang="en-GB" sz="2200" dirty="0">
                <a:cs typeface="Arial" panose="020B0604020202020204" pitchFamily="34" charset="0"/>
              </a:rPr>
              <a:t>of returning of </a:t>
            </a:r>
            <a:r>
              <a:rPr lang="en-GB" sz="2200" dirty="0" smtClean="0">
                <a:cs typeface="Arial" panose="020B0604020202020204" pitchFamily="34" charset="0"/>
              </a:rPr>
              <a:t>forest</a:t>
            </a:r>
            <a:r>
              <a:rPr lang="sk-SK" sz="2200" dirty="0" smtClean="0">
                <a:cs typeface="Arial" panose="020B0604020202020204" pitchFamily="34" charset="0"/>
              </a:rPr>
              <a:t> </a:t>
            </a:r>
            <a:r>
              <a:rPr lang="en-GB" sz="2200" dirty="0" smtClean="0">
                <a:cs typeface="Arial" panose="020B0604020202020204" pitchFamily="34" charset="0"/>
              </a:rPr>
              <a:t>property </a:t>
            </a:r>
            <a:r>
              <a:rPr lang="en-GB" sz="2200" dirty="0">
                <a:cs typeface="Arial" panose="020B0604020202020204" pitchFamily="34" charset="0"/>
              </a:rPr>
              <a:t>and restructuring </a:t>
            </a:r>
            <a:r>
              <a:rPr lang="en-GB" sz="2200" dirty="0" smtClean="0">
                <a:cs typeface="Arial" panose="020B0604020202020204" pitchFamily="34" charset="0"/>
              </a:rPr>
              <a:t>o</a:t>
            </a:r>
            <a:r>
              <a:rPr lang="sk-SK" sz="2200" dirty="0" smtClean="0">
                <a:cs typeface="Arial" panose="020B0604020202020204" pitchFamily="34" charset="0"/>
              </a:rPr>
              <a:t>f </a:t>
            </a:r>
            <a:r>
              <a:rPr lang="en-GB" sz="2200" dirty="0" smtClean="0">
                <a:cs typeface="Arial" panose="020B0604020202020204" pitchFamily="34" charset="0"/>
              </a:rPr>
              <a:t>state-owned enterprises</a:t>
            </a:r>
            <a:endParaRPr lang="sk-SK" sz="2200" dirty="0" smtClean="0">
              <a:cs typeface="Arial" panose="020B0604020202020204" pitchFamily="34" charset="0"/>
            </a:endParaRPr>
          </a:p>
          <a:p>
            <a:pPr lvl="1">
              <a:spcAft>
                <a:spcPts val="600"/>
              </a:spcAft>
              <a:buClr>
                <a:schemeClr val="tx1"/>
              </a:buClr>
              <a:buFontTx/>
              <a:buChar char="-"/>
            </a:pPr>
            <a:r>
              <a:rPr lang="en-GB" sz="2200" dirty="0" smtClean="0">
                <a:cs typeface="Arial" panose="020B0604020202020204" pitchFamily="34" charset="0"/>
              </a:rPr>
              <a:t>contractor</a:t>
            </a:r>
            <a:r>
              <a:rPr lang="sk-SK" sz="2200" dirty="0" smtClean="0">
                <a:cs typeface="Arial" panose="020B0604020202020204" pitchFamily="34" charset="0"/>
              </a:rPr>
              <a:t> firms - </a:t>
            </a:r>
            <a:r>
              <a:rPr lang="en-GB" sz="2200" b="1" dirty="0" smtClean="0">
                <a:solidFill>
                  <a:srgbClr val="00B050"/>
                </a:solidFill>
                <a:cs typeface="Arial" panose="020B0604020202020204" pitchFamily="34" charset="0"/>
              </a:rPr>
              <a:t>micro</a:t>
            </a:r>
            <a:r>
              <a:rPr lang="en-GB" sz="2200" dirty="0" smtClean="0">
                <a:cs typeface="Arial" panose="020B0604020202020204" pitchFamily="34" charset="0"/>
              </a:rPr>
              <a:t> </a:t>
            </a:r>
            <a:r>
              <a:rPr lang="sk-SK" sz="2200" dirty="0" smtClean="0">
                <a:cs typeface="Arial" panose="020B0604020202020204" pitchFamily="34" charset="0"/>
              </a:rPr>
              <a:t>and SME</a:t>
            </a:r>
            <a:endParaRPr lang="sk-SK" sz="2200" dirty="0">
              <a:cs typeface="Arial" panose="020B0604020202020204" pitchFamily="34" charset="0"/>
            </a:endParaRPr>
          </a:p>
          <a:p>
            <a:pPr lvl="1">
              <a:spcAft>
                <a:spcPts val="600"/>
              </a:spcAft>
              <a:buClr>
                <a:schemeClr val="tx1"/>
              </a:buClr>
              <a:buFontTx/>
              <a:buChar char="-"/>
            </a:pPr>
            <a:r>
              <a:rPr lang="sk-SK" sz="2200" b="1" dirty="0">
                <a:solidFill>
                  <a:srgbClr val="00B050"/>
                </a:solidFill>
              </a:rPr>
              <a:t>o</a:t>
            </a:r>
            <a:r>
              <a:rPr lang="sk-SK" sz="2200" b="1" dirty="0" smtClean="0">
                <a:solidFill>
                  <a:srgbClr val="00B050"/>
                </a:solidFill>
              </a:rPr>
              <a:t>utsourcing</a:t>
            </a:r>
            <a:r>
              <a:rPr lang="sk-SK" sz="2200" dirty="0" smtClean="0"/>
              <a:t> of </a:t>
            </a:r>
            <a:r>
              <a:rPr lang="en-GB" sz="2200" dirty="0" smtClean="0"/>
              <a:t>major </a:t>
            </a:r>
            <a:r>
              <a:rPr lang="en-GB" sz="2200" dirty="0"/>
              <a:t>forestry </a:t>
            </a:r>
            <a:r>
              <a:rPr lang="en-GB" sz="2200" dirty="0" smtClean="0"/>
              <a:t>operations</a:t>
            </a:r>
            <a:endParaRPr lang="sk-SK" sz="2200" dirty="0" smtClean="0"/>
          </a:p>
          <a:p>
            <a:pPr lvl="1">
              <a:buClr>
                <a:schemeClr val="tx1"/>
              </a:buClr>
              <a:buFontTx/>
              <a:buChar char="-"/>
            </a:pPr>
            <a:r>
              <a:rPr lang="en-GB" sz="2200" b="1" dirty="0">
                <a:solidFill>
                  <a:srgbClr val="00B050"/>
                </a:solidFill>
              </a:rPr>
              <a:t>quality of provided </a:t>
            </a:r>
            <a:r>
              <a:rPr lang="en-GB" sz="2200" dirty="0"/>
              <a:t>forestry </a:t>
            </a:r>
            <a:r>
              <a:rPr lang="en-GB" sz="2200" dirty="0" smtClean="0"/>
              <a:t>services</a:t>
            </a:r>
            <a:r>
              <a:rPr lang="sk-SK" sz="2200" dirty="0" smtClean="0"/>
              <a:t> </a:t>
            </a:r>
            <a:r>
              <a:rPr lang="en-GB" sz="2200" dirty="0" smtClean="0"/>
              <a:t>plays an increasingly important role</a:t>
            </a:r>
            <a:endParaRPr lang="sk-SK" sz="2200" dirty="0" smtClean="0"/>
          </a:p>
          <a:p>
            <a:pPr lvl="1">
              <a:buClr>
                <a:schemeClr val="tx1"/>
              </a:buClr>
              <a:buFontTx/>
              <a:buChar char="-"/>
            </a:pPr>
            <a:r>
              <a:rPr lang="en-GB" sz="2200" dirty="0" smtClean="0"/>
              <a:t>opportunities for </a:t>
            </a:r>
            <a:r>
              <a:rPr lang="en-GB" sz="2200" b="1" dirty="0" smtClean="0">
                <a:solidFill>
                  <a:srgbClr val="00B050"/>
                </a:solidFill>
              </a:rPr>
              <a:t>innovations</a:t>
            </a:r>
            <a:r>
              <a:rPr lang="en-GB" sz="2200" b="1" dirty="0" smtClean="0"/>
              <a:t> </a:t>
            </a:r>
          </a:p>
          <a:p>
            <a:pPr marL="11430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sk-SK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13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3</a:t>
            </a:fld>
            <a:endParaRPr lang="sk-SK"/>
          </a:p>
        </p:txBody>
      </p:sp>
      <p:sp>
        <p:nvSpPr>
          <p:cNvPr id="12" name="Zástupný symbol päty 7"/>
          <p:cNvSpPr>
            <a:spLocks noGrp="1"/>
          </p:cNvSpPr>
          <p:nvPr>
            <p:ph type="ftr" sz="quarter" idx="11"/>
          </p:nvPr>
        </p:nvSpPr>
        <p:spPr>
          <a:xfrm rot="16200000">
            <a:off x="7622468" y="3999472"/>
            <a:ext cx="2367281" cy="365760"/>
          </a:xfrm>
        </p:spPr>
        <p:txBody>
          <a:bodyPr/>
          <a:lstStyle/>
          <a:p>
            <a:pPr algn="ctr"/>
            <a:r>
              <a:rPr lang="sk-SK" sz="1800" dirty="0" smtClean="0"/>
              <a:t>49</a:t>
            </a:r>
            <a:r>
              <a:rPr lang="sk-SK" sz="1800" baseline="30000" dirty="0" smtClean="0"/>
              <a:t>th </a:t>
            </a:r>
            <a:r>
              <a:rPr lang="sk-SK" sz="1800" dirty="0" smtClean="0"/>
              <a:t>Forstpolitiktreffen</a:t>
            </a:r>
          </a:p>
          <a:p>
            <a:pPr algn="ctr"/>
            <a:r>
              <a:rPr lang="sk-SK" sz="1600" dirty="0" smtClean="0"/>
              <a:t>6</a:t>
            </a:r>
            <a:r>
              <a:rPr lang="sk-SK" sz="1600" baseline="30000" dirty="0"/>
              <a:t>th</a:t>
            </a:r>
            <a:r>
              <a:rPr lang="sk-SK" sz="1600" dirty="0" smtClean="0"/>
              <a:t> April 2017</a:t>
            </a:r>
          </a:p>
        </p:txBody>
      </p:sp>
      <p:pic>
        <p:nvPicPr>
          <p:cNvPr id="13" name="Picture 4" descr="http://www.tuzvo.sk/files/Rektorat/PR/Graphic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381328"/>
            <a:ext cx="599000" cy="30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Nadpis 1"/>
          <p:cNvSpPr txBox="1">
            <a:spLocks/>
          </p:cNvSpPr>
          <p:nvPr/>
        </p:nvSpPr>
        <p:spPr>
          <a:xfrm>
            <a:off x="3419872" y="6286500"/>
            <a:ext cx="4320480" cy="4994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400" b="1" i="1" dirty="0" smtClean="0"/>
              <a:t>_________________________________________________________________________________</a:t>
            </a:r>
          </a:p>
          <a:p>
            <a:pPr algn="r"/>
            <a:r>
              <a:rPr lang="en-GB" sz="1200" b="1" i="1" dirty="0" smtClean="0"/>
              <a:t>How do Innovate Contractor Firms in the Slovak Forestry Service Sector? </a:t>
            </a:r>
          </a:p>
          <a:p>
            <a:endParaRPr lang="en-GB" sz="1200" dirty="0" smtClean="0"/>
          </a:p>
        </p:txBody>
      </p:sp>
      <p:cxnSp>
        <p:nvCxnSpPr>
          <p:cNvPr id="18" name="Rovná spojnica 17"/>
          <p:cNvCxnSpPr/>
          <p:nvPr/>
        </p:nvCxnSpPr>
        <p:spPr>
          <a:xfrm>
            <a:off x="899592" y="260648"/>
            <a:ext cx="7524000" cy="0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ovná spojnica 18"/>
          <p:cNvCxnSpPr/>
          <p:nvPr/>
        </p:nvCxnSpPr>
        <p:spPr>
          <a:xfrm>
            <a:off x="899592" y="404664"/>
            <a:ext cx="752400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ástupný symbol obsahu 2"/>
          <p:cNvSpPr txBox="1">
            <a:spLocks/>
          </p:cNvSpPr>
          <p:nvPr/>
        </p:nvSpPr>
        <p:spPr>
          <a:xfrm>
            <a:off x="-108520" y="1223865"/>
            <a:ext cx="8532112" cy="16799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Innovation activity is </a:t>
            </a:r>
            <a:r>
              <a:rPr lang="sk-SK" b="1" dirty="0" smtClean="0">
                <a:solidFill>
                  <a:srgbClr val="00B050"/>
                </a:solidFill>
              </a:rPr>
              <a:t>LOW </a:t>
            </a:r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- </a:t>
            </a:r>
            <a:r>
              <a:rPr lang="en-GB" dirty="0"/>
              <a:t>limited to </a:t>
            </a:r>
            <a:r>
              <a:rPr lang="en-GB" dirty="0" err="1" smtClean="0"/>
              <a:t>incrementa</a:t>
            </a:r>
            <a:r>
              <a:rPr lang="sk-SK" dirty="0" smtClean="0"/>
              <a:t>l</a:t>
            </a:r>
            <a:r>
              <a:rPr lang="en-GB" dirty="0" smtClean="0"/>
              <a:t>, </a:t>
            </a:r>
            <a:r>
              <a:rPr lang="en-GB" dirty="0"/>
              <a:t>often only technological </a:t>
            </a:r>
            <a:r>
              <a:rPr lang="en-GB" dirty="0" smtClean="0"/>
              <a:t>innovation</a:t>
            </a:r>
            <a:endParaRPr lang="sk-SK" dirty="0">
              <a:solidFill>
                <a:schemeClr val="accent5">
                  <a:lumMod val="50000"/>
                </a:schemeClr>
              </a:solidFill>
            </a:endParaRPr>
          </a:p>
          <a:p>
            <a:pPr algn="just">
              <a:spcAft>
                <a:spcPts val="600"/>
              </a:spcAft>
            </a:pPr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Innovation potential is </a:t>
            </a:r>
            <a:r>
              <a:rPr lang="sk-SK" b="1" dirty="0" smtClean="0">
                <a:solidFill>
                  <a:srgbClr val="00B050"/>
                </a:solidFill>
              </a:rPr>
              <a:t>HIGH</a:t>
            </a:r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 - </a:t>
            </a:r>
            <a:r>
              <a:rPr lang="en-GB" dirty="0"/>
              <a:t>the current mechanisation is old and worn out </a:t>
            </a:r>
            <a:r>
              <a:rPr lang="sk-SK" dirty="0" smtClean="0"/>
              <a:t>- </a:t>
            </a:r>
            <a:r>
              <a:rPr lang="en-GB" dirty="0" smtClean="0"/>
              <a:t>the </a:t>
            </a:r>
            <a:r>
              <a:rPr lang="en-GB" dirty="0"/>
              <a:t>need for </a:t>
            </a:r>
            <a:r>
              <a:rPr lang="sk-SK" dirty="0" smtClean="0"/>
              <a:t>changes and </a:t>
            </a:r>
            <a:r>
              <a:rPr lang="en-GB" dirty="0" smtClean="0"/>
              <a:t>renewal</a:t>
            </a:r>
            <a:r>
              <a:rPr lang="sk-SK" dirty="0" smtClean="0"/>
              <a:t> = </a:t>
            </a:r>
            <a:r>
              <a:rPr lang="sk-SK" b="1" dirty="0" smtClean="0">
                <a:solidFill>
                  <a:srgbClr val="00B050"/>
                </a:solidFill>
              </a:rPr>
              <a:t>INNOVATIONS</a:t>
            </a:r>
          </a:p>
          <a:p>
            <a:pPr marL="114300" indent="0" algn="just">
              <a:spcBef>
                <a:spcPts val="0"/>
              </a:spcBef>
              <a:buNone/>
            </a:pPr>
            <a:endParaRPr lang="sk-SK" dirty="0" smtClean="0"/>
          </a:p>
          <a:p>
            <a:pPr algn="just">
              <a:spcBef>
                <a:spcPts val="0"/>
              </a:spcBef>
              <a:buFontTx/>
              <a:buChar char="-"/>
            </a:pPr>
            <a:endParaRPr lang="sk-SK" dirty="0" smtClean="0"/>
          </a:p>
          <a:p>
            <a:pPr algn="just">
              <a:spcBef>
                <a:spcPts val="0"/>
              </a:spcBef>
              <a:buFontTx/>
              <a:buChar char="-"/>
            </a:pPr>
            <a:endParaRPr lang="sk-SK" dirty="0"/>
          </a:p>
          <a:p>
            <a:pPr marL="114300" indent="0" algn="just">
              <a:spcBef>
                <a:spcPts val="0"/>
              </a:spcBef>
              <a:buNone/>
            </a:pPr>
            <a:endParaRPr lang="sk-SK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140552" y="17075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b="1" dirty="0" smtClean="0"/>
              <a:t>Challenges</a:t>
            </a:r>
            <a:endParaRPr lang="en-GB" sz="4800" b="1" dirty="0"/>
          </a:p>
        </p:txBody>
      </p:sp>
      <p:sp>
        <p:nvSpPr>
          <p:cNvPr id="28" name="Oválna bublina 27"/>
          <p:cNvSpPr/>
          <p:nvPr/>
        </p:nvSpPr>
        <p:spPr>
          <a:xfrm>
            <a:off x="2339752" y="3212976"/>
            <a:ext cx="5991202" cy="3168352"/>
          </a:xfrm>
          <a:prstGeom prst="wedgeEllipseCallout">
            <a:avLst>
              <a:gd name="adj1" fmla="val -39504"/>
              <a:gd name="adj2" fmla="val -65644"/>
            </a:avLst>
          </a:prstGeom>
          <a:gradFill flip="none" rotWithShape="1">
            <a:gsLst>
              <a:gs pos="100000">
                <a:srgbClr val="4A473A"/>
              </a:gs>
              <a:gs pos="0">
                <a:srgbClr val="77AE1E"/>
              </a:gs>
              <a:gs pos="93000">
                <a:schemeClr val="bg2">
                  <a:lumMod val="60000"/>
                  <a:lumOff val="40000"/>
                </a:schemeClr>
              </a:gs>
              <a:gs pos="0">
                <a:srgbClr val="77AE1E"/>
              </a:gs>
              <a:gs pos="100000">
                <a:schemeClr val="tx1">
                  <a:lumMod val="95000"/>
                </a:schemeClr>
              </a:gs>
              <a:gs pos="100000">
                <a:schemeClr val="tx1">
                  <a:lumMod val="8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sk-SK" sz="2000" b="1" u="sng" cap="all" dirty="0" smtClean="0">
                <a:solidFill>
                  <a:srgbClr val="00B050"/>
                </a:solidFill>
              </a:rPr>
              <a:t>Innovation barriers</a:t>
            </a:r>
          </a:p>
          <a:p>
            <a:pPr algn="ctr"/>
            <a:r>
              <a:rPr lang="sk-SK" b="1" dirty="0">
                <a:solidFill>
                  <a:schemeClr val="tx1"/>
                </a:solidFill>
              </a:rPr>
              <a:t>l</a:t>
            </a:r>
            <a:r>
              <a:rPr lang="sk-SK" b="1" dirty="0" smtClean="0">
                <a:solidFill>
                  <a:schemeClr val="tx1"/>
                </a:solidFill>
              </a:rPr>
              <a:t>ack of own financial resources</a:t>
            </a:r>
            <a:endParaRPr lang="en-GB" b="1" dirty="0" smtClean="0">
              <a:solidFill>
                <a:schemeClr val="tx1"/>
              </a:solidFill>
            </a:endParaRP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dominance of state forest </a:t>
            </a:r>
            <a:r>
              <a:rPr lang="sk-SK" b="1" dirty="0" smtClean="0">
                <a:solidFill>
                  <a:schemeClr val="tx1"/>
                </a:solidFill>
              </a:rPr>
              <a:t>enterprise</a:t>
            </a:r>
            <a:endParaRPr lang="en-GB" b="1" dirty="0" smtClean="0">
              <a:solidFill>
                <a:schemeClr val="tx1"/>
              </a:solidFill>
            </a:endParaRP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problematic public tenders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unstable market, uncertainty and sale ability risks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supply of services exceeds demand</a:t>
            </a:r>
          </a:p>
          <a:p>
            <a:pPr lvl="0" algn="ctr"/>
            <a:r>
              <a:rPr lang="en-GB" b="1" dirty="0" smtClean="0">
                <a:solidFill>
                  <a:schemeClr val="tx1"/>
                </a:solidFill>
              </a:rPr>
              <a:t>low price of provided services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lack of job offers</a:t>
            </a:r>
          </a:p>
          <a:p>
            <a:pPr algn="ctr"/>
            <a:endParaRPr lang="sk-SK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74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4</a:t>
            </a:fld>
            <a:endParaRPr lang="sk-SK"/>
          </a:p>
        </p:txBody>
      </p:sp>
      <p:cxnSp>
        <p:nvCxnSpPr>
          <p:cNvPr id="6" name="Rovná spojnica 5"/>
          <p:cNvCxnSpPr/>
          <p:nvPr/>
        </p:nvCxnSpPr>
        <p:spPr>
          <a:xfrm>
            <a:off x="899592" y="260648"/>
            <a:ext cx="7524000" cy="0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>
            <a:off x="899592" y="404664"/>
            <a:ext cx="752400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Nadpis 1"/>
          <p:cNvSpPr txBox="1">
            <a:spLocks/>
          </p:cNvSpPr>
          <p:nvPr/>
        </p:nvSpPr>
        <p:spPr>
          <a:xfrm>
            <a:off x="3419872" y="6286500"/>
            <a:ext cx="4320480" cy="4994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400" b="1" i="1" dirty="0" smtClean="0"/>
              <a:t>_________________________________________________________________________________</a:t>
            </a:r>
          </a:p>
          <a:p>
            <a:pPr algn="r"/>
            <a:r>
              <a:rPr lang="en-GB" sz="1200" b="1" i="1" dirty="0" smtClean="0"/>
              <a:t>How do Innovate Contractor Firms in the Slovak Forestry Service Sector? </a:t>
            </a:r>
          </a:p>
          <a:p>
            <a:endParaRPr lang="en-GB" sz="1200" dirty="0" smtClean="0"/>
          </a:p>
        </p:txBody>
      </p:sp>
      <p:pic>
        <p:nvPicPr>
          <p:cNvPr id="9" name="Picture 4" descr="http://www.tuzvo.sk/files/Rektorat/PR/Graphic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381328"/>
            <a:ext cx="599000" cy="30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Zástupný symbol päty 7"/>
          <p:cNvSpPr>
            <a:spLocks noGrp="1"/>
          </p:cNvSpPr>
          <p:nvPr>
            <p:ph type="ftr" sz="quarter" idx="11"/>
          </p:nvPr>
        </p:nvSpPr>
        <p:spPr>
          <a:xfrm rot="16200000">
            <a:off x="7622468" y="3999472"/>
            <a:ext cx="2367281" cy="365760"/>
          </a:xfrm>
        </p:spPr>
        <p:txBody>
          <a:bodyPr/>
          <a:lstStyle/>
          <a:p>
            <a:pPr algn="ctr"/>
            <a:r>
              <a:rPr lang="sk-SK" sz="1800" dirty="0" smtClean="0"/>
              <a:t>49</a:t>
            </a:r>
            <a:r>
              <a:rPr lang="sk-SK" sz="1800" baseline="30000" dirty="0" smtClean="0"/>
              <a:t>th </a:t>
            </a:r>
            <a:r>
              <a:rPr lang="sk-SK" sz="1800" dirty="0" smtClean="0"/>
              <a:t>Forstpolitiktreffen</a:t>
            </a:r>
          </a:p>
          <a:p>
            <a:pPr algn="ctr"/>
            <a:r>
              <a:rPr lang="sk-SK" sz="1600" dirty="0" smtClean="0"/>
              <a:t>6</a:t>
            </a:r>
            <a:r>
              <a:rPr lang="sk-SK" sz="1600" baseline="30000" dirty="0"/>
              <a:t>th</a:t>
            </a:r>
            <a:r>
              <a:rPr lang="sk-SK" sz="1600" dirty="0" smtClean="0"/>
              <a:t> April 2017</a:t>
            </a:r>
          </a:p>
        </p:txBody>
      </p:sp>
      <p:sp>
        <p:nvSpPr>
          <p:cNvPr id="11" name="Obdĺžnik 10"/>
          <p:cNvSpPr/>
          <p:nvPr/>
        </p:nvSpPr>
        <p:spPr>
          <a:xfrm>
            <a:off x="62425" y="4232097"/>
            <a:ext cx="797742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 algn="just">
              <a:spcAft>
                <a:spcPts val="600"/>
              </a:spcAft>
              <a:buAutoNum type="romanLcParenBoth"/>
            </a:pPr>
            <a:r>
              <a:rPr lang="en-GB" sz="2000" dirty="0" smtClean="0">
                <a:ea typeface="Times New Roman" panose="02020603050405020304" pitchFamily="18" charset="0"/>
              </a:rPr>
              <a:t>reduction </a:t>
            </a:r>
            <a:r>
              <a:rPr lang="en-GB" sz="2000" dirty="0">
                <a:ea typeface="Times New Roman" panose="02020603050405020304" pitchFamily="18" charset="0"/>
              </a:rPr>
              <a:t>of uncertainties by providing </a:t>
            </a:r>
            <a:r>
              <a:rPr lang="en-GB" sz="2000" dirty="0" smtClean="0">
                <a:ea typeface="Times New Roman" panose="02020603050405020304" pitchFamily="18" charset="0"/>
              </a:rPr>
              <a:t>and </a:t>
            </a:r>
            <a:r>
              <a:rPr lang="en-GB" sz="2000" dirty="0">
                <a:ea typeface="Times New Roman" panose="02020603050405020304" pitchFamily="18" charset="0"/>
              </a:rPr>
              <a:t>exchange of </a:t>
            </a:r>
            <a:r>
              <a:rPr lang="en-GB" sz="2000" b="1" cap="all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information</a:t>
            </a:r>
            <a:endParaRPr lang="sk-SK" sz="2000" b="1" cap="all" dirty="0">
              <a:solidFill>
                <a:srgbClr val="00B050"/>
              </a:solidFill>
              <a:ea typeface="Times New Roman" panose="02020603050405020304" pitchFamily="18" charset="0"/>
            </a:endParaRPr>
          </a:p>
          <a:p>
            <a:pPr marL="400050" indent="-400050" algn="just">
              <a:spcAft>
                <a:spcPts val="600"/>
              </a:spcAft>
              <a:buAutoNum type="romanLcParenBoth"/>
            </a:pPr>
            <a:r>
              <a:rPr lang="en-GB" sz="2000" dirty="0" smtClean="0">
                <a:ea typeface="Times New Roman" panose="02020603050405020304" pitchFamily="18" charset="0"/>
              </a:rPr>
              <a:t>management </a:t>
            </a:r>
            <a:r>
              <a:rPr lang="en-GB" sz="2000" dirty="0">
                <a:ea typeface="Times New Roman" panose="02020603050405020304" pitchFamily="18" charset="0"/>
              </a:rPr>
              <a:t>of conflict and risk </a:t>
            </a:r>
            <a:r>
              <a:rPr lang="en-GB" sz="2000" dirty="0" smtClean="0">
                <a:ea typeface="Times New Roman" panose="02020603050405020304" pitchFamily="18" charset="0"/>
              </a:rPr>
              <a:t>and </a:t>
            </a:r>
            <a:r>
              <a:rPr lang="en-GB" sz="2000" b="1" cap="all" dirty="0">
                <a:solidFill>
                  <a:srgbClr val="00B050"/>
                </a:solidFill>
                <a:ea typeface="Times New Roman" panose="02020603050405020304" pitchFamily="18" charset="0"/>
              </a:rPr>
              <a:t>cooperation</a:t>
            </a:r>
            <a:r>
              <a:rPr lang="en-GB" sz="2000" dirty="0">
                <a:ea typeface="Times New Roman" panose="02020603050405020304" pitchFamily="18" charset="0"/>
              </a:rPr>
              <a:t> between the various </a:t>
            </a:r>
            <a:r>
              <a:rPr lang="en-GB" sz="2000" dirty="0" smtClean="0">
                <a:ea typeface="Times New Roman" panose="02020603050405020304" pitchFamily="18" charset="0"/>
              </a:rPr>
              <a:t>actors</a:t>
            </a:r>
            <a:endParaRPr lang="sk-SK" sz="2000" dirty="0" smtClean="0">
              <a:ea typeface="Times New Roman" panose="02020603050405020304" pitchFamily="18" charset="0"/>
            </a:endParaRPr>
          </a:p>
          <a:p>
            <a:pPr marL="400050" indent="-400050" algn="just">
              <a:spcAft>
                <a:spcPts val="600"/>
              </a:spcAft>
              <a:buAutoNum type="romanLcParenBoth"/>
            </a:pPr>
            <a:r>
              <a:rPr lang="en-GB" sz="2000" dirty="0" smtClean="0">
                <a:ea typeface="Times New Roman" panose="02020603050405020304" pitchFamily="18" charset="0"/>
              </a:rPr>
              <a:t>the </a:t>
            </a:r>
            <a:r>
              <a:rPr lang="en-GB" sz="2000" dirty="0">
                <a:ea typeface="Times New Roman" panose="02020603050405020304" pitchFamily="18" charset="0"/>
              </a:rPr>
              <a:t>provision of pecuniary and </a:t>
            </a:r>
            <a:r>
              <a:rPr lang="en-GB" sz="2000" dirty="0" smtClean="0">
                <a:ea typeface="Times New Roman" panose="02020603050405020304" pitchFamily="18" charset="0"/>
              </a:rPr>
              <a:t>non-pecuniary </a:t>
            </a:r>
            <a:r>
              <a:rPr lang="en-GB" sz="2000" b="1" cap="all" dirty="0">
                <a:solidFill>
                  <a:srgbClr val="00B050"/>
                </a:solidFill>
                <a:ea typeface="Times New Roman" panose="02020603050405020304" pitchFamily="18" charset="0"/>
              </a:rPr>
              <a:t>incentives</a:t>
            </a:r>
            <a:r>
              <a:rPr lang="en-GB" sz="2000" dirty="0">
                <a:ea typeface="Times New Roman" panose="02020603050405020304" pitchFamily="18" charset="0"/>
              </a:rPr>
              <a:t> </a:t>
            </a:r>
            <a:endParaRPr lang="sk-SK" sz="2000" dirty="0"/>
          </a:p>
        </p:txBody>
      </p:sp>
      <p:sp>
        <p:nvSpPr>
          <p:cNvPr id="12" name="Zástupný symbol obsahu 2"/>
          <p:cNvSpPr txBox="1">
            <a:spLocks/>
          </p:cNvSpPr>
          <p:nvPr/>
        </p:nvSpPr>
        <p:spPr>
          <a:xfrm>
            <a:off x="-58015" y="947044"/>
            <a:ext cx="8589803" cy="26824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sk-SK" sz="2600" b="1" dirty="0" smtClean="0">
                <a:solidFill>
                  <a:schemeClr val="accent5">
                    <a:lumMod val="50000"/>
                  </a:schemeClr>
                </a:solidFill>
              </a:rPr>
              <a:t>Innovation system of the forestry service sector </a:t>
            </a:r>
          </a:p>
          <a:p>
            <a:pPr lvl="1">
              <a:spcAft>
                <a:spcPts val="1200"/>
              </a:spcAft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sk-SK" sz="22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200" b="1" dirty="0" smtClean="0">
                <a:solidFill>
                  <a:schemeClr val="bg2">
                    <a:lumMod val="50000"/>
                  </a:schemeClr>
                </a:solidFill>
              </a:rPr>
              <a:t>a set of different institutions</a:t>
            </a:r>
            <a:r>
              <a:rPr lang="en-US" sz="2200" b="1" dirty="0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en-US" sz="2200" b="1" dirty="0" smtClean="0">
                <a:solidFill>
                  <a:schemeClr val="bg2">
                    <a:lumMod val="50000"/>
                  </a:schemeClr>
                </a:solidFill>
              </a:rPr>
              <a:t>actors and their interactions</a:t>
            </a:r>
          </a:p>
          <a:p>
            <a:pPr lvl="1">
              <a:spcAft>
                <a:spcPts val="1200"/>
              </a:spcAft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sk-SK" sz="22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k-SK" sz="2200" b="1" dirty="0" err="1" smtClean="0">
                <a:solidFill>
                  <a:schemeClr val="bg2">
                    <a:lumMod val="50000"/>
                  </a:schemeClr>
                </a:solidFill>
              </a:rPr>
              <a:t>influences</a:t>
            </a:r>
            <a:r>
              <a:rPr lang="sk-SK" sz="22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k-SK" sz="2200" b="1" dirty="0" smtClean="0">
                <a:solidFill>
                  <a:schemeClr val="bg2">
                    <a:lumMod val="50000"/>
                  </a:schemeClr>
                </a:solidFill>
              </a:rPr>
              <a:t>innovation </a:t>
            </a:r>
            <a:r>
              <a:rPr lang="sk-SK" sz="2200" b="1" dirty="0" err="1" smtClean="0">
                <a:solidFill>
                  <a:schemeClr val="bg2">
                    <a:lumMod val="50000"/>
                  </a:schemeClr>
                </a:solidFill>
              </a:rPr>
              <a:t>processes</a:t>
            </a:r>
            <a:endParaRPr lang="sk-SK" sz="22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>
              <a:spcAft>
                <a:spcPts val="1200"/>
              </a:spcAft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sk-SK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GB" sz="2200" b="1" dirty="0" smtClean="0">
                <a:solidFill>
                  <a:schemeClr val="bg2">
                    <a:lumMod val="50000"/>
                  </a:schemeClr>
                </a:solidFill>
              </a:rPr>
              <a:t>institutional innovation support</a:t>
            </a:r>
            <a:endParaRPr lang="sk-SK" sz="22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>
              <a:spcAft>
                <a:spcPts val="1200"/>
              </a:spcAft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sk-SK" sz="22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k-SK" sz="2200" b="1" dirty="0" err="1" smtClean="0">
                <a:solidFill>
                  <a:schemeClr val="bg2">
                    <a:lumMod val="50000"/>
                  </a:schemeClr>
                </a:solidFill>
              </a:rPr>
              <a:t>should</a:t>
            </a:r>
            <a:r>
              <a:rPr lang="sk-SK" sz="2200" b="1" dirty="0" smtClean="0">
                <a:solidFill>
                  <a:schemeClr val="bg2">
                    <a:lumMod val="50000"/>
                  </a:schemeClr>
                </a:solidFill>
              </a:rPr>
              <a:t> support innovation implementation</a:t>
            </a:r>
          </a:p>
          <a:p>
            <a:pPr lvl="1">
              <a:spcAft>
                <a:spcPts val="1200"/>
              </a:spcAft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sk-SK" sz="22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k-SK" sz="2200" b="1" dirty="0" smtClean="0">
                <a:solidFill>
                  <a:schemeClr val="bg2">
                    <a:lumMod val="50000"/>
                  </a:schemeClr>
                </a:solidFill>
              </a:rPr>
              <a:t>3 </a:t>
            </a:r>
            <a:r>
              <a:rPr lang="sk-SK" sz="2200" b="1" dirty="0" err="1" smtClean="0">
                <a:solidFill>
                  <a:schemeClr val="bg2">
                    <a:lumMod val="50000"/>
                  </a:schemeClr>
                </a:solidFill>
              </a:rPr>
              <a:t>basic</a:t>
            </a:r>
            <a:r>
              <a:rPr lang="sk-SK" sz="22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k-SK" sz="2200" b="1" dirty="0" err="1" smtClean="0">
                <a:solidFill>
                  <a:schemeClr val="bg2">
                    <a:lumMod val="50000"/>
                  </a:schemeClr>
                </a:solidFill>
              </a:rPr>
              <a:t>functions</a:t>
            </a:r>
            <a:r>
              <a:rPr lang="sk-SK" sz="2200" b="1" dirty="0" smtClean="0">
                <a:solidFill>
                  <a:schemeClr val="bg2">
                    <a:lumMod val="50000"/>
                  </a:schemeClr>
                </a:solidFill>
              </a:rPr>
              <a:t>:  </a:t>
            </a:r>
            <a:endParaRPr lang="en-GB" sz="22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11430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sk-SK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1430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sk-SK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09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5</a:t>
            </a:fld>
            <a:endParaRPr lang="sk-SK"/>
          </a:p>
        </p:txBody>
      </p:sp>
      <p:cxnSp>
        <p:nvCxnSpPr>
          <p:cNvPr id="6" name="Rovná spojnica 5"/>
          <p:cNvCxnSpPr/>
          <p:nvPr/>
        </p:nvCxnSpPr>
        <p:spPr>
          <a:xfrm>
            <a:off x="899592" y="260648"/>
            <a:ext cx="7524000" cy="0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>
            <a:off x="899592" y="404664"/>
            <a:ext cx="752400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Nadpis 1"/>
          <p:cNvSpPr txBox="1">
            <a:spLocks/>
          </p:cNvSpPr>
          <p:nvPr/>
        </p:nvSpPr>
        <p:spPr>
          <a:xfrm>
            <a:off x="3419872" y="6286500"/>
            <a:ext cx="4320480" cy="4994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400" b="1" i="1" dirty="0" smtClean="0"/>
              <a:t>_________________________________________________________________________________</a:t>
            </a:r>
          </a:p>
          <a:p>
            <a:pPr algn="r"/>
            <a:r>
              <a:rPr lang="en-GB" sz="1200" b="1" i="1" dirty="0" smtClean="0"/>
              <a:t>How do Innovate Contractor Firms in the Slovak Forestry Service Sector? </a:t>
            </a:r>
          </a:p>
          <a:p>
            <a:endParaRPr lang="en-GB" sz="1200" dirty="0" smtClean="0"/>
          </a:p>
        </p:txBody>
      </p:sp>
      <p:pic>
        <p:nvPicPr>
          <p:cNvPr id="9" name="Picture 4" descr="http://www.tuzvo.sk/files/Rektorat/PR/Graphic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381328"/>
            <a:ext cx="599000" cy="30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Zástupný symbol päty 7"/>
          <p:cNvSpPr>
            <a:spLocks noGrp="1"/>
          </p:cNvSpPr>
          <p:nvPr>
            <p:ph type="ftr" sz="quarter" idx="11"/>
          </p:nvPr>
        </p:nvSpPr>
        <p:spPr>
          <a:xfrm rot="16200000">
            <a:off x="7622468" y="3999472"/>
            <a:ext cx="2367281" cy="365760"/>
          </a:xfrm>
        </p:spPr>
        <p:txBody>
          <a:bodyPr/>
          <a:lstStyle/>
          <a:p>
            <a:pPr algn="ctr"/>
            <a:r>
              <a:rPr lang="sk-SK" sz="1800" dirty="0" smtClean="0"/>
              <a:t>49</a:t>
            </a:r>
            <a:r>
              <a:rPr lang="sk-SK" sz="1800" baseline="30000" dirty="0" smtClean="0"/>
              <a:t>th </a:t>
            </a:r>
            <a:r>
              <a:rPr lang="sk-SK" sz="1800" dirty="0" smtClean="0"/>
              <a:t>Forstpolitiktreffen</a:t>
            </a:r>
          </a:p>
          <a:p>
            <a:pPr algn="ctr"/>
            <a:r>
              <a:rPr lang="sk-SK" sz="1600" dirty="0" smtClean="0"/>
              <a:t>6</a:t>
            </a:r>
            <a:r>
              <a:rPr lang="sk-SK" sz="1600" baseline="30000" dirty="0"/>
              <a:t>th</a:t>
            </a:r>
            <a:r>
              <a:rPr lang="sk-SK" sz="1600" dirty="0" smtClean="0"/>
              <a:t> April 2017</a:t>
            </a:r>
          </a:p>
        </p:txBody>
      </p:sp>
      <p:sp>
        <p:nvSpPr>
          <p:cNvPr id="12" name="Zástupný symbol obsahu 2"/>
          <p:cNvSpPr txBox="1">
            <a:spLocks/>
          </p:cNvSpPr>
          <p:nvPr/>
        </p:nvSpPr>
        <p:spPr>
          <a:xfrm>
            <a:off x="59801" y="499493"/>
            <a:ext cx="8589803" cy="4657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spcAft>
                <a:spcPts val="1200"/>
              </a:spcAft>
              <a:buNone/>
            </a:pPr>
            <a:r>
              <a:rPr lang="sk-SK" sz="2600" b="1" dirty="0" err="1" smtClean="0">
                <a:solidFill>
                  <a:schemeClr val="accent5">
                    <a:lumMod val="50000"/>
                  </a:schemeClr>
                </a:solidFill>
              </a:rPr>
              <a:t>How</a:t>
            </a:r>
            <a:r>
              <a:rPr lang="sk-SK" sz="26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sk-SK" sz="2600" b="1" dirty="0" err="1" smtClean="0">
                <a:solidFill>
                  <a:schemeClr val="accent5">
                    <a:lumMod val="50000"/>
                  </a:schemeClr>
                </a:solidFill>
              </a:rPr>
              <a:t>does</a:t>
            </a:r>
            <a:r>
              <a:rPr lang="sk-SK" sz="2600" b="1" dirty="0" smtClean="0">
                <a:solidFill>
                  <a:schemeClr val="accent5">
                    <a:lumMod val="50000"/>
                  </a:schemeClr>
                </a:solidFill>
              </a:rPr>
              <a:t> IS of the forestry service sector </a:t>
            </a:r>
            <a:r>
              <a:rPr lang="sk-SK" sz="2600" b="1" dirty="0" err="1" smtClean="0">
                <a:solidFill>
                  <a:schemeClr val="accent5">
                    <a:lumMod val="50000"/>
                  </a:schemeClr>
                </a:solidFill>
              </a:rPr>
              <a:t>looks</a:t>
            </a:r>
            <a:r>
              <a:rPr lang="sk-SK" sz="26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sk-SK" sz="2600" b="1" dirty="0" err="1" smtClean="0">
                <a:solidFill>
                  <a:schemeClr val="accent5">
                    <a:lumMod val="50000"/>
                  </a:schemeClr>
                </a:solidFill>
              </a:rPr>
              <a:t>like</a:t>
            </a:r>
            <a:r>
              <a:rPr lang="sk-SK" sz="2600" b="1" dirty="0" smtClean="0">
                <a:solidFill>
                  <a:schemeClr val="accent5">
                    <a:lumMod val="50000"/>
                  </a:schemeClr>
                </a:solidFill>
              </a:rPr>
              <a:t>?</a:t>
            </a:r>
            <a:endParaRPr lang="sk-SK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1430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sk-SK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3" name="Obrázok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1520" y="1069954"/>
            <a:ext cx="7416824" cy="5465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62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6</a:t>
            </a:fld>
            <a:endParaRPr lang="sk-SK"/>
          </a:p>
        </p:txBody>
      </p:sp>
      <p:sp>
        <p:nvSpPr>
          <p:cNvPr id="8" name="Nadpis 1"/>
          <p:cNvSpPr>
            <a:spLocks noGrp="1"/>
          </p:cNvSpPr>
          <p:nvPr>
            <p:ph type="title"/>
          </p:nvPr>
        </p:nvSpPr>
        <p:spPr>
          <a:xfrm>
            <a:off x="10775" y="1052378"/>
            <a:ext cx="7620000" cy="930812"/>
          </a:xfrm>
        </p:spPr>
        <p:txBody>
          <a:bodyPr/>
          <a:lstStyle/>
          <a:p>
            <a:r>
              <a:rPr lang="sk-SK" sz="4000" b="1" dirty="0" smtClean="0"/>
              <a:t>AIM</a:t>
            </a:r>
            <a:endParaRPr lang="sk-SK" sz="2800" b="1" dirty="0"/>
          </a:p>
        </p:txBody>
      </p:sp>
      <p:sp>
        <p:nvSpPr>
          <p:cNvPr id="11" name="Zástupný symbol päty 7"/>
          <p:cNvSpPr>
            <a:spLocks noGrp="1"/>
          </p:cNvSpPr>
          <p:nvPr>
            <p:ph type="ftr" sz="quarter" idx="11"/>
          </p:nvPr>
        </p:nvSpPr>
        <p:spPr>
          <a:xfrm rot="16200000">
            <a:off x="7622468" y="3999472"/>
            <a:ext cx="2367281" cy="365760"/>
          </a:xfrm>
        </p:spPr>
        <p:txBody>
          <a:bodyPr/>
          <a:lstStyle/>
          <a:p>
            <a:pPr algn="ctr"/>
            <a:r>
              <a:rPr lang="sk-SK" sz="1800" dirty="0" smtClean="0"/>
              <a:t>49</a:t>
            </a:r>
            <a:r>
              <a:rPr lang="sk-SK" sz="1800" baseline="30000" dirty="0" smtClean="0"/>
              <a:t>th </a:t>
            </a:r>
            <a:r>
              <a:rPr lang="sk-SK" sz="1800" dirty="0" smtClean="0"/>
              <a:t>Forstpolitiktreffen</a:t>
            </a:r>
          </a:p>
          <a:p>
            <a:pPr algn="ctr"/>
            <a:r>
              <a:rPr lang="sk-SK" sz="1600" dirty="0" smtClean="0"/>
              <a:t>6</a:t>
            </a:r>
            <a:r>
              <a:rPr lang="sk-SK" sz="1600" baseline="30000" dirty="0"/>
              <a:t>th</a:t>
            </a:r>
            <a:r>
              <a:rPr lang="sk-SK" sz="1600" dirty="0" smtClean="0"/>
              <a:t> April 2017</a:t>
            </a:r>
          </a:p>
        </p:txBody>
      </p:sp>
      <p:pic>
        <p:nvPicPr>
          <p:cNvPr id="12" name="Picture 4" descr="http://www.tuzvo.sk/files/Rektorat/PR/Graphic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381328"/>
            <a:ext cx="599000" cy="30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Nadpis 1"/>
          <p:cNvSpPr txBox="1">
            <a:spLocks/>
          </p:cNvSpPr>
          <p:nvPr/>
        </p:nvSpPr>
        <p:spPr>
          <a:xfrm>
            <a:off x="3419872" y="6286500"/>
            <a:ext cx="4320480" cy="4994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400" b="1" i="1" dirty="0" smtClean="0"/>
              <a:t>_________________________________________________________________________________</a:t>
            </a:r>
          </a:p>
          <a:p>
            <a:pPr algn="r"/>
            <a:r>
              <a:rPr lang="en-GB" sz="1200" b="1" i="1" dirty="0" smtClean="0"/>
              <a:t>How do Innovate Contractor Firms in the Slovak Forestry Service Sector? </a:t>
            </a:r>
          </a:p>
          <a:p>
            <a:endParaRPr lang="en-GB" sz="1200" dirty="0" smtClean="0"/>
          </a:p>
        </p:txBody>
      </p:sp>
      <p:sp>
        <p:nvSpPr>
          <p:cNvPr id="15" name="Zástupný symbol obsahu 2"/>
          <p:cNvSpPr txBox="1">
            <a:spLocks/>
          </p:cNvSpPr>
          <p:nvPr/>
        </p:nvSpPr>
        <p:spPr>
          <a:xfrm>
            <a:off x="-72146" y="1871681"/>
            <a:ext cx="8586411" cy="1296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GB" sz="24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to evaluate the functioning of the sectorial innovation system</a:t>
            </a:r>
            <a:r>
              <a:rPr lang="sk-SK" sz="24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 for innovation support </a:t>
            </a:r>
            <a:endParaRPr lang="en-GB" sz="2400" b="1" dirty="0" smtClean="0">
              <a:solidFill>
                <a:schemeClr val="accent5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buClr>
                <a:schemeClr val="accent3"/>
              </a:buClr>
            </a:pPr>
            <a:endParaRPr lang="en-GB" sz="14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Nadpis 1"/>
          <p:cNvSpPr txBox="1">
            <a:spLocks/>
          </p:cNvSpPr>
          <p:nvPr/>
        </p:nvSpPr>
        <p:spPr>
          <a:xfrm>
            <a:off x="62996" y="3173022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sk-SK" sz="4000" b="1" dirty="0" smtClean="0"/>
              <a:t>RESEARCH QUESTION</a:t>
            </a:r>
            <a:endParaRPr lang="sk-SK" sz="2800" b="1" dirty="0"/>
          </a:p>
        </p:txBody>
      </p:sp>
      <p:sp>
        <p:nvSpPr>
          <p:cNvPr id="17" name="Zástupný symbol obsahu 2"/>
          <p:cNvSpPr txBox="1">
            <a:spLocks/>
          </p:cNvSpPr>
          <p:nvPr/>
        </p:nvSpPr>
        <p:spPr>
          <a:xfrm>
            <a:off x="-72146" y="4321219"/>
            <a:ext cx="8193760" cy="9166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just">
              <a:buNone/>
            </a:pPr>
            <a:r>
              <a:rPr lang="en-GB" sz="2400" b="1" dirty="0" smtClean="0">
                <a:solidFill>
                  <a:schemeClr val="accent3">
                    <a:lumMod val="50000"/>
                  </a:schemeClr>
                </a:solidFill>
              </a:rPr>
              <a:t>How </a:t>
            </a:r>
            <a:r>
              <a:rPr lang="en-GB" sz="2400" b="1" dirty="0">
                <a:solidFill>
                  <a:schemeClr val="accent3">
                    <a:lumMod val="50000"/>
                  </a:schemeClr>
                </a:solidFill>
              </a:rPr>
              <a:t>innovation system in the Slovak forestry service sector </a:t>
            </a:r>
            <a:r>
              <a:rPr lang="en-GB" sz="2400" b="1" dirty="0" smtClean="0">
                <a:solidFill>
                  <a:schemeClr val="accent3">
                    <a:lumMod val="50000"/>
                  </a:schemeClr>
                </a:solidFill>
              </a:rPr>
              <a:t>fulfils </a:t>
            </a:r>
            <a:r>
              <a:rPr lang="en-GB" sz="2400" b="1" dirty="0">
                <a:solidFill>
                  <a:schemeClr val="accent3">
                    <a:lumMod val="50000"/>
                  </a:schemeClr>
                </a:solidFill>
              </a:rPr>
              <a:t>its three basic functions for innovation </a:t>
            </a:r>
            <a:r>
              <a:rPr lang="en-GB" sz="2400" b="1" dirty="0" smtClean="0">
                <a:solidFill>
                  <a:schemeClr val="accent3">
                    <a:lumMod val="50000"/>
                  </a:schemeClr>
                </a:solidFill>
              </a:rPr>
              <a:t>support</a:t>
            </a:r>
            <a:r>
              <a:rPr lang="sk-SK" sz="2400" b="1" dirty="0" smtClean="0">
                <a:solidFill>
                  <a:schemeClr val="accent5">
                    <a:lumMod val="50000"/>
                  </a:schemeClr>
                </a:solidFill>
              </a:rPr>
              <a:t>?</a:t>
            </a:r>
            <a:endParaRPr lang="sk-SK" sz="2400" b="1" dirty="0"/>
          </a:p>
        </p:txBody>
      </p:sp>
      <p:cxnSp>
        <p:nvCxnSpPr>
          <p:cNvPr id="18" name="Rovná spojnica 17"/>
          <p:cNvCxnSpPr/>
          <p:nvPr/>
        </p:nvCxnSpPr>
        <p:spPr>
          <a:xfrm>
            <a:off x="899592" y="260648"/>
            <a:ext cx="7524000" cy="0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ovná spojnica 18"/>
          <p:cNvCxnSpPr/>
          <p:nvPr/>
        </p:nvCxnSpPr>
        <p:spPr>
          <a:xfrm>
            <a:off x="899592" y="404664"/>
            <a:ext cx="752400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701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7</a:t>
            </a:fld>
            <a:endParaRPr lang="sk-SK"/>
          </a:p>
        </p:txBody>
      </p:sp>
      <p:sp>
        <p:nvSpPr>
          <p:cNvPr id="11" name="Zástupný symbol päty 7"/>
          <p:cNvSpPr>
            <a:spLocks noGrp="1"/>
          </p:cNvSpPr>
          <p:nvPr>
            <p:ph type="ftr" sz="quarter" idx="11"/>
          </p:nvPr>
        </p:nvSpPr>
        <p:spPr>
          <a:xfrm rot="16200000">
            <a:off x="7622468" y="3999472"/>
            <a:ext cx="2367281" cy="365760"/>
          </a:xfrm>
        </p:spPr>
        <p:txBody>
          <a:bodyPr/>
          <a:lstStyle/>
          <a:p>
            <a:pPr algn="ctr"/>
            <a:r>
              <a:rPr lang="sk-SK" sz="1800" dirty="0" smtClean="0"/>
              <a:t>49</a:t>
            </a:r>
            <a:r>
              <a:rPr lang="sk-SK" sz="1800" baseline="30000" dirty="0" smtClean="0"/>
              <a:t>th </a:t>
            </a:r>
            <a:r>
              <a:rPr lang="sk-SK" sz="1800" dirty="0" smtClean="0"/>
              <a:t>Forstpolitiktreffen</a:t>
            </a:r>
          </a:p>
          <a:p>
            <a:pPr algn="ctr"/>
            <a:r>
              <a:rPr lang="sk-SK" sz="1600" dirty="0" smtClean="0"/>
              <a:t>6</a:t>
            </a:r>
            <a:r>
              <a:rPr lang="sk-SK" sz="1600" baseline="30000" dirty="0"/>
              <a:t>th</a:t>
            </a:r>
            <a:r>
              <a:rPr lang="sk-SK" sz="1600" dirty="0" smtClean="0"/>
              <a:t> April 2017</a:t>
            </a:r>
          </a:p>
        </p:txBody>
      </p:sp>
      <p:pic>
        <p:nvPicPr>
          <p:cNvPr id="12" name="Picture 4" descr="http://www.tuzvo.sk/files/Rektorat/PR/Graphic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381328"/>
            <a:ext cx="599000" cy="30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Nadpis 1"/>
          <p:cNvSpPr txBox="1">
            <a:spLocks/>
          </p:cNvSpPr>
          <p:nvPr/>
        </p:nvSpPr>
        <p:spPr>
          <a:xfrm>
            <a:off x="3419872" y="6286500"/>
            <a:ext cx="4320480" cy="4994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400" b="1" i="1" dirty="0" smtClean="0"/>
              <a:t>_________________________________________________________________________________</a:t>
            </a:r>
          </a:p>
          <a:p>
            <a:pPr algn="r"/>
            <a:r>
              <a:rPr lang="en-GB" sz="1200" b="1" i="1" dirty="0" smtClean="0"/>
              <a:t>How do Innovate Contractor Firms in the Slovak Forestry Service Sector? </a:t>
            </a:r>
          </a:p>
          <a:p>
            <a:endParaRPr lang="en-GB" sz="1200" dirty="0" smtClean="0"/>
          </a:p>
        </p:txBody>
      </p:sp>
      <p:cxnSp>
        <p:nvCxnSpPr>
          <p:cNvPr id="18" name="Rovná spojnica 17"/>
          <p:cNvCxnSpPr/>
          <p:nvPr/>
        </p:nvCxnSpPr>
        <p:spPr>
          <a:xfrm>
            <a:off x="899592" y="260648"/>
            <a:ext cx="7524000" cy="0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ovná spojnica 18"/>
          <p:cNvCxnSpPr/>
          <p:nvPr/>
        </p:nvCxnSpPr>
        <p:spPr>
          <a:xfrm>
            <a:off x="899592" y="404664"/>
            <a:ext cx="752400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Nadpis 1"/>
          <p:cNvSpPr txBox="1">
            <a:spLocks/>
          </p:cNvSpPr>
          <p:nvPr/>
        </p:nvSpPr>
        <p:spPr>
          <a:xfrm>
            <a:off x="0" y="110466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sk-SK" sz="4000" b="1" dirty="0" smtClean="0"/>
              <a:t>METHODOLOGY</a:t>
            </a:r>
            <a:endParaRPr lang="sk-SK" sz="4000" b="1" dirty="0"/>
          </a:p>
        </p:txBody>
      </p:sp>
      <p:sp>
        <p:nvSpPr>
          <p:cNvPr id="22" name="Zástupný symbol obsahu 2"/>
          <p:cNvSpPr txBox="1">
            <a:spLocks/>
          </p:cNvSpPr>
          <p:nvPr/>
        </p:nvSpPr>
        <p:spPr>
          <a:xfrm>
            <a:off x="-54623" y="5085184"/>
            <a:ext cx="8586411" cy="1296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0"/>
              </a:spcBef>
              <a:buClr>
                <a:schemeClr val="accent3"/>
              </a:buClr>
            </a:pPr>
            <a:endParaRPr lang="en-GB" sz="14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ástupný symbol obsahu 2"/>
          <p:cNvSpPr txBox="1">
            <a:spLocks/>
          </p:cNvSpPr>
          <p:nvPr/>
        </p:nvSpPr>
        <p:spPr>
          <a:xfrm>
            <a:off x="-91764" y="968824"/>
            <a:ext cx="8532112" cy="51033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r>
              <a:rPr lang="en-GB" b="1" dirty="0" smtClean="0">
                <a:solidFill>
                  <a:schemeClr val="accent5">
                    <a:lumMod val="50000"/>
                  </a:schemeClr>
                </a:solidFill>
              </a:rPr>
              <a:t>Background</a:t>
            </a:r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 information</a:t>
            </a:r>
          </a:p>
          <a:p>
            <a:pPr lvl="1" algn="just">
              <a:spcBef>
                <a:spcPts val="432"/>
              </a:spcBef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sk-SK" sz="18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Literature review</a:t>
            </a:r>
            <a:endParaRPr lang="sk-SK" sz="1800" b="1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1" algn="just">
              <a:spcBef>
                <a:spcPts val="432"/>
              </a:spcBef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en-GB" sz="18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Questionnaire</a:t>
            </a:r>
            <a:r>
              <a:rPr lang="sk-SK" sz="18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8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survey – 204 respondents</a:t>
            </a:r>
          </a:p>
          <a:p>
            <a:pPr lvl="1" algn="just">
              <a:spcBef>
                <a:spcPts val="432"/>
              </a:spcBef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en-GB" sz="18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Collective case study – 13 case studies </a:t>
            </a:r>
            <a:r>
              <a:rPr lang="en-GB" sz="18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–</a:t>
            </a:r>
            <a:r>
              <a:rPr lang="sk-SK" sz="18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sk-SK" sz="1800" b="1" dirty="0" err="1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the</a:t>
            </a:r>
            <a:r>
              <a:rPr lang="en-GB" sz="18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800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best practice technology </a:t>
            </a:r>
            <a:endParaRPr lang="en-GB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>
              <a:spcAft>
                <a:spcPts val="600"/>
              </a:spcAft>
            </a:pPr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Innovation system </a:t>
            </a:r>
            <a:r>
              <a:rPr lang="en-GB" b="1" dirty="0" smtClean="0">
                <a:solidFill>
                  <a:schemeClr val="accent5">
                    <a:lumMod val="50000"/>
                  </a:schemeClr>
                </a:solidFill>
              </a:rPr>
              <a:t>analysis</a:t>
            </a:r>
            <a:r>
              <a:rPr lang="sk-SK" b="1" dirty="0" smtClean="0">
                <a:solidFill>
                  <a:schemeClr val="accent5">
                    <a:lumMod val="50000"/>
                  </a:schemeClr>
                </a:solidFill>
              </a:rPr>
              <a:t> – </a:t>
            </a:r>
            <a:r>
              <a:rPr lang="en-GB" sz="2000" dirty="0" smtClean="0"/>
              <a:t>a </a:t>
            </a:r>
            <a:r>
              <a:rPr lang="en-GB" sz="2000" dirty="0"/>
              <a:t>synthesis of the data acquired from the analyses of innovation </a:t>
            </a:r>
            <a:r>
              <a:rPr lang="en-GB" sz="2000" dirty="0" smtClean="0"/>
              <a:t>system</a:t>
            </a:r>
            <a:r>
              <a:rPr lang="sk-SK" sz="2000" dirty="0" smtClean="0"/>
              <a:t>:</a:t>
            </a:r>
          </a:p>
          <a:p>
            <a:pPr lvl="1" algn="just"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rgbClr val="0070C0"/>
                </a:solidFill>
              </a:rPr>
              <a:t>Individual</a:t>
            </a:r>
            <a:r>
              <a:rPr lang="sk-SK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features</a:t>
            </a:r>
            <a:r>
              <a:rPr lang="sk-SK" b="1" dirty="0" smtClean="0">
                <a:solidFill>
                  <a:srgbClr val="0070C0"/>
                </a:solidFill>
              </a:rPr>
              <a:t> – </a:t>
            </a:r>
            <a:r>
              <a:rPr lang="en-US" b="1" dirty="0" smtClean="0">
                <a:solidFill>
                  <a:srgbClr val="0070C0"/>
                </a:solidFill>
              </a:rPr>
              <a:t>contractor</a:t>
            </a:r>
            <a:r>
              <a:rPr lang="sk-SK" b="1" dirty="0" smtClean="0">
                <a:solidFill>
                  <a:srgbClr val="0070C0"/>
                </a:solidFill>
              </a:rPr>
              <a:t> </a:t>
            </a:r>
            <a:r>
              <a:rPr lang="en-GB" b="1" dirty="0" smtClean="0">
                <a:solidFill>
                  <a:srgbClr val="0070C0"/>
                </a:solidFill>
              </a:rPr>
              <a:t>firms</a:t>
            </a:r>
            <a:r>
              <a:rPr lang="en-GB" dirty="0" smtClean="0">
                <a:solidFill>
                  <a:srgbClr val="0070C0"/>
                </a:solidFill>
              </a:rPr>
              <a:t>’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view</a:t>
            </a:r>
          </a:p>
          <a:p>
            <a:pPr lvl="2" algn="just"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Literature review</a:t>
            </a:r>
          </a:p>
          <a:p>
            <a:pPr lvl="2" algn="just"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SWOT analysis</a:t>
            </a:r>
          </a:p>
          <a:p>
            <a:pPr lvl="2" algn="just"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sk-SK" b="1" dirty="0" err="1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Face</a:t>
            </a:r>
            <a:r>
              <a:rPr lang="sk-SK" b="1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to </a:t>
            </a:r>
            <a:r>
              <a:rPr lang="sk-SK" b="1" dirty="0" err="1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face</a:t>
            </a: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sk-SK" b="1" dirty="0" err="1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interviews</a:t>
            </a: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 with contractors</a:t>
            </a:r>
            <a:endParaRPr lang="sk-SK" b="1" dirty="0">
              <a:solidFill>
                <a:srgbClr val="00B050"/>
              </a:solidFill>
            </a:endParaRPr>
          </a:p>
          <a:p>
            <a:pPr lvl="1" algn="just"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sk-SK" b="1" dirty="0" err="1" smtClean="0">
                <a:solidFill>
                  <a:srgbClr val="0070C0"/>
                </a:solidFill>
              </a:rPr>
              <a:t>Institutional</a:t>
            </a:r>
            <a:r>
              <a:rPr lang="sk-SK" b="1" dirty="0" smtClean="0">
                <a:solidFill>
                  <a:srgbClr val="0070C0"/>
                </a:solidFill>
              </a:rPr>
              <a:t> system and support – institutionals</a:t>
            </a:r>
            <a:r>
              <a:rPr lang="en-GB" dirty="0" smtClean="0">
                <a:solidFill>
                  <a:srgbClr val="0070C0"/>
                </a:solidFill>
              </a:rPr>
              <a:t>’</a:t>
            </a:r>
            <a:r>
              <a:rPr lang="sk-SK" b="1" dirty="0" smtClean="0">
                <a:solidFill>
                  <a:srgbClr val="0070C0"/>
                </a:solidFill>
              </a:rPr>
              <a:t> view</a:t>
            </a:r>
          </a:p>
          <a:p>
            <a:pPr lvl="2" algn="just"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Document analysis – </a:t>
            </a:r>
            <a:r>
              <a:rPr lang="en-GB" b="1" dirty="0">
                <a:solidFill>
                  <a:schemeClr val="accent3">
                    <a:lumMod val="50000"/>
                  </a:schemeClr>
                </a:solidFill>
              </a:rPr>
              <a:t>Register of Financial Statements of the Ministry of </a:t>
            </a:r>
            <a:r>
              <a:rPr lang="en-GB" b="1" dirty="0" err="1" smtClean="0">
                <a:solidFill>
                  <a:schemeClr val="accent3">
                    <a:lumMod val="50000"/>
                  </a:schemeClr>
                </a:solidFill>
              </a:rPr>
              <a:t>Financ</a:t>
            </a: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</a:rPr>
              <a:t>e,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The RDP 2007 – 2013 and 2014 – 2020</a:t>
            </a:r>
          </a:p>
          <a:p>
            <a:pPr lvl="2" algn="just"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Interviews with experts </a:t>
            </a:r>
            <a:r>
              <a:rPr lang="sk-SK" b="1" dirty="0" err="1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from</a:t>
            </a: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 The </a:t>
            </a:r>
            <a:r>
              <a:rPr lang="sk-SK" b="1" dirty="0" err="1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Agricultural</a:t>
            </a: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sk-SK" b="1" dirty="0" err="1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Paying</a:t>
            </a:r>
            <a:r>
              <a:rPr lang="sk-SK" b="1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sk-SK" b="1" dirty="0" err="1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Agency</a:t>
            </a:r>
            <a:endParaRPr lang="sk-SK" b="1" dirty="0">
              <a:solidFill>
                <a:srgbClr val="00B050"/>
              </a:solidFill>
            </a:endParaRPr>
          </a:p>
          <a:p>
            <a:pPr marL="114300" indent="0" algn="just">
              <a:spcBef>
                <a:spcPts val="0"/>
              </a:spcBef>
              <a:buNone/>
            </a:pPr>
            <a:endParaRPr lang="sk-SK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19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8</a:t>
            </a:fld>
            <a:endParaRPr lang="sk-SK"/>
          </a:p>
        </p:txBody>
      </p:sp>
      <p:sp>
        <p:nvSpPr>
          <p:cNvPr id="6" name="Zástupný symbol päty 7"/>
          <p:cNvSpPr>
            <a:spLocks noGrp="1"/>
          </p:cNvSpPr>
          <p:nvPr>
            <p:ph type="ftr" sz="quarter" idx="11"/>
          </p:nvPr>
        </p:nvSpPr>
        <p:spPr>
          <a:xfrm rot="16200000">
            <a:off x="7622468" y="3999472"/>
            <a:ext cx="2367281" cy="365760"/>
          </a:xfrm>
        </p:spPr>
        <p:txBody>
          <a:bodyPr/>
          <a:lstStyle/>
          <a:p>
            <a:pPr algn="ctr"/>
            <a:r>
              <a:rPr lang="sk-SK" sz="1800" dirty="0" smtClean="0"/>
              <a:t>49</a:t>
            </a:r>
            <a:r>
              <a:rPr lang="sk-SK" sz="1800" baseline="30000" dirty="0" smtClean="0"/>
              <a:t>th </a:t>
            </a:r>
            <a:r>
              <a:rPr lang="sk-SK" sz="1800" dirty="0" smtClean="0"/>
              <a:t>Forstpolitiktreffen</a:t>
            </a:r>
          </a:p>
          <a:p>
            <a:pPr algn="ctr"/>
            <a:r>
              <a:rPr lang="sk-SK" sz="1600" dirty="0" smtClean="0"/>
              <a:t>6</a:t>
            </a:r>
            <a:r>
              <a:rPr lang="sk-SK" sz="1600" baseline="30000" dirty="0"/>
              <a:t>th</a:t>
            </a:r>
            <a:r>
              <a:rPr lang="sk-SK" sz="1600" dirty="0" smtClean="0"/>
              <a:t> April 2017</a:t>
            </a:r>
          </a:p>
        </p:txBody>
      </p:sp>
      <p:pic>
        <p:nvPicPr>
          <p:cNvPr id="7" name="Picture 4" descr="http://www.tuzvo.sk/files/Rektorat/PR/Graphic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381328"/>
            <a:ext cx="599000" cy="30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3419872" y="6286500"/>
            <a:ext cx="4320480" cy="4994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400" b="1" i="1" dirty="0" smtClean="0"/>
              <a:t>_________________________________________________________________________________</a:t>
            </a:r>
          </a:p>
          <a:p>
            <a:pPr algn="r"/>
            <a:r>
              <a:rPr lang="en-GB" sz="1200" b="1" i="1" dirty="0" smtClean="0"/>
              <a:t>How do Innovate Contractor Firms in the Slovak Forestry Service Sector? </a:t>
            </a:r>
          </a:p>
          <a:p>
            <a:endParaRPr lang="en-GB" sz="1200" dirty="0" smtClean="0"/>
          </a:p>
        </p:txBody>
      </p:sp>
      <p:cxnSp>
        <p:nvCxnSpPr>
          <p:cNvPr id="9" name="Rovná spojnica 8"/>
          <p:cNvCxnSpPr/>
          <p:nvPr/>
        </p:nvCxnSpPr>
        <p:spPr>
          <a:xfrm>
            <a:off x="899592" y="260648"/>
            <a:ext cx="7524000" cy="0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>
            <a:off x="899592" y="404664"/>
            <a:ext cx="752400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Nadpis 1"/>
          <p:cNvSpPr txBox="1">
            <a:spLocks/>
          </p:cNvSpPr>
          <p:nvPr/>
        </p:nvSpPr>
        <p:spPr>
          <a:xfrm>
            <a:off x="100316" y="17568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sk-SK" sz="4800" b="1" dirty="0" smtClean="0"/>
              <a:t>RESULTS</a:t>
            </a:r>
            <a:endParaRPr lang="sk-SK" sz="4800" b="1" dirty="0"/>
          </a:p>
        </p:txBody>
      </p:sp>
      <p:cxnSp>
        <p:nvCxnSpPr>
          <p:cNvPr id="14" name="Rovná spojovacia šípka 13"/>
          <p:cNvCxnSpPr>
            <a:stCxn id="2" idx="2"/>
          </p:cNvCxnSpPr>
          <p:nvPr/>
        </p:nvCxnSpPr>
        <p:spPr>
          <a:xfrm flipH="1">
            <a:off x="4584551" y="1418999"/>
            <a:ext cx="2042837" cy="3022777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Zástupný symbol obsahu 2"/>
          <p:cNvSpPr txBox="1">
            <a:spLocks/>
          </p:cNvSpPr>
          <p:nvPr/>
        </p:nvSpPr>
        <p:spPr>
          <a:xfrm>
            <a:off x="-132040" y="1102775"/>
            <a:ext cx="8447871" cy="4776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  <a:buClr>
                <a:srgbClr val="00B050"/>
              </a:buClr>
            </a:pPr>
            <a:r>
              <a:rPr lang="sk-SK" sz="2400" b="1" dirty="0" smtClean="0">
                <a:solidFill>
                  <a:srgbClr val="00B050"/>
                </a:solidFill>
              </a:rPr>
              <a:t>(i) </a:t>
            </a:r>
            <a:r>
              <a:rPr lang="sk-SK" sz="2400" b="1" cap="all" dirty="0" smtClean="0">
                <a:solidFill>
                  <a:srgbClr val="00B050"/>
                </a:solidFill>
              </a:rPr>
              <a:t>information exchange</a:t>
            </a:r>
          </a:p>
          <a:p>
            <a:pPr lvl="1">
              <a:spcAft>
                <a:spcPts val="1200"/>
              </a:spcAft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sk-SK" sz="2200" b="1" dirty="0">
                <a:solidFill>
                  <a:srgbClr val="00B050"/>
                </a:solidFill>
              </a:rPr>
              <a:t>l</a:t>
            </a:r>
            <a:r>
              <a:rPr lang="sk-SK" sz="2200" b="1" dirty="0" smtClean="0">
                <a:solidFill>
                  <a:srgbClr val="00B050"/>
                </a:solidFill>
              </a:rPr>
              <a:t>ack of </a:t>
            </a:r>
            <a:r>
              <a:rPr lang="sk-SK" sz="2200" b="1" dirty="0">
                <a:solidFill>
                  <a:srgbClr val="00B050"/>
                </a:solidFill>
              </a:rPr>
              <a:t>c</a:t>
            </a:r>
            <a:r>
              <a:rPr lang="en-US" sz="2200" b="1" dirty="0" smtClean="0">
                <a:solidFill>
                  <a:srgbClr val="00B050"/>
                </a:solidFill>
              </a:rPr>
              <a:t>ross-sectoral </a:t>
            </a:r>
            <a:r>
              <a:rPr lang="en-US" sz="2200" b="1" dirty="0">
                <a:solidFill>
                  <a:srgbClr val="00B050"/>
                </a:solidFill>
              </a:rPr>
              <a:t>knowledge </a:t>
            </a:r>
            <a:r>
              <a:rPr lang="en-US" sz="2200" dirty="0"/>
              <a:t>and </a:t>
            </a:r>
            <a:r>
              <a:rPr lang="en-US" sz="2200" dirty="0" smtClean="0"/>
              <a:t>links</a:t>
            </a:r>
            <a:endParaRPr lang="sk-SK" sz="2200" b="1" dirty="0" smtClean="0">
              <a:solidFill>
                <a:srgbClr val="00B050"/>
              </a:solidFill>
            </a:endParaRPr>
          </a:p>
          <a:p>
            <a:pPr lvl="1">
              <a:spcAft>
                <a:spcPts val="1200"/>
              </a:spcAft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sk-SK" sz="2200" b="1" dirty="0" smtClean="0">
                <a:solidFill>
                  <a:srgbClr val="00B050"/>
                </a:solidFill>
              </a:rPr>
              <a:t>lack of </a:t>
            </a:r>
            <a:r>
              <a:rPr lang="en-GB" sz="2200" b="1" dirty="0" smtClean="0">
                <a:solidFill>
                  <a:srgbClr val="00B050"/>
                </a:solidFill>
              </a:rPr>
              <a:t>information</a:t>
            </a:r>
            <a:r>
              <a:rPr lang="en-GB" sz="2200" dirty="0" smtClean="0"/>
              <a:t> for the reduction of uncertainties</a:t>
            </a:r>
            <a:endParaRPr lang="sk-SK" sz="2200" dirty="0" smtClean="0"/>
          </a:p>
          <a:p>
            <a:pPr lvl="1" algn="just">
              <a:spcAft>
                <a:spcPts val="1200"/>
              </a:spcAft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sk-SK" sz="2200" b="1" dirty="0">
                <a:solidFill>
                  <a:srgbClr val="00B050"/>
                </a:solidFill>
              </a:rPr>
              <a:t>s</a:t>
            </a:r>
            <a:r>
              <a:rPr lang="sk-SK" sz="2200" b="1" dirty="0" smtClean="0">
                <a:solidFill>
                  <a:srgbClr val="00B050"/>
                </a:solidFill>
              </a:rPr>
              <a:t>tate </a:t>
            </a:r>
            <a:r>
              <a:rPr lang="en-US" sz="2200" b="1" dirty="0" smtClean="0">
                <a:solidFill>
                  <a:srgbClr val="00B050"/>
                </a:solidFill>
              </a:rPr>
              <a:t>administration</a:t>
            </a:r>
            <a:r>
              <a:rPr lang="sk-SK" sz="2200" b="1" dirty="0" smtClean="0">
                <a:solidFill>
                  <a:srgbClr val="00B050"/>
                </a:solidFill>
              </a:rPr>
              <a:t> </a:t>
            </a:r>
            <a:r>
              <a:rPr lang="sk-SK" sz="2200" dirty="0" smtClean="0"/>
              <a:t>– </a:t>
            </a:r>
            <a:r>
              <a:rPr lang="en-US" sz="2200" dirty="0" smtClean="0"/>
              <a:t>not</a:t>
            </a:r>
            <a:r>
              <a:rPr lang="sk-SK" sz="2200" dirty="0" smtClean="0"/>
              <a:t> </a:t>
            </a:r>
            <a:r>
              <a:rPr lang="en-US" sz="2200" dirty="0" smtClean="0"/>
              <a:t>enough</a:t>
            </a:r>
            <a:r>
              <a:rPr lang="sk-SK" sz="2200" dirty="0" smtClean="0"/>
              <a:t> </a:t>
            </a:r>
            <a:r>
              <a:rPr lang="en-US" sz="2200" dirty="0" smtClean="0"/>
              <a:t>direct</a:t>
            </a:r>
            <a:r>
              <a:rPr lang="sk-SK" sz="2200" dirty="0" smtClean="0"/>
              <a:t> information and </a:t>
            </a:r>
            <a:r>
              <a:rPr lang="en-GB" sz="2200" dirty="0" smtClean="0"/>
              <a:t>subsidies specialize</a:t>
            </a:r>
            <a:r>
              <a:rPr lang="sk-SK" sz="2200" dirty="0" smtClean="0"/>
              <a:t>d</a:t>
            </a:r>
            <a:r>
              <a:rPr lang="en-GB" sz="2200" dirty="0" smtClean="0"/>
              <a:t> </a:t>
            </a:r>
            <a:r>
              <a:rPr lang="en-GB" sz="2200" dirty="0"/>
              <a:t>in consultancy and knowledge transfer</a:t>
            </a:r>
            <a:endParaRPr lang="sk-SK" sz="2200" dirty="0" smtClean="0">
              <a:solidFill>
                <a:srgbClr val="00B050"/>
              </a:solidFill>
            </a:endParaRPr>
          </a:p>
          <a:p>
            <a:pPr>
              <a:spcAft>
                <a:spcPts val="600"/>
              </a:spcAft>
              <a:buClr>
                <a:srgbClr val="00B050"/>
              </a:buClr>
            </a:pPr>
            <a:r>
              <a:rPr lang="sk-SK" sz="2400" b="1" dirty="0" smtClean="0">
                <a:solidFill>
                  <a:srgbClr val="00B050"/>
                </a:solidFill>
              </a:rPr>
              <a:t>(ii) </a:t>
            </a:r>
            <a:r>
              <a:rPr lang="en-US" sz="2400" b="1" cap="all" dirty="0" smtClean="0">
                <a:solidFill>
                  <a:srgbClr val="00B050"/>
                </a:solidFill>
              </a:rPr>
              <a:t>cooperation</a:t>
            </a:r>
            <a:r>
              <a:rPr lang="sk-SK" sz="2400" b="1" cap="all" dirty="0" smtClean="0">
                <a:solidFill>
                  <a:srgbClr val="00B050"/>
                </a:solidFill>
              </a:rPr>
              <a:t> </a:t>
            </a:r>
          </a:p>
          <a:p>
            <a:pPr marL="11430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sk-SK" sz="600" dirty="0" smtClean="0"/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sk-SK" sz="2200" b="1" dirty="0">
                <a:solidFill>
                  <a:srgbClr val="00B050"/>
                </a:solidFill>
              </a:rPr>
              <a:t>w</a:t>
            </a:r>
            <a:r>
              <a:rPr lang="en-GB" sz="2200" b="1" dirty="0" smtClean="0">
                <a:solidFill>
                  <a:srgbClr val="00B050"/>
                </a:solidFill>
              </a:rPr>
              <a:t>eak</a:t>
            </a:r>
            <a:r>
              <a:rPr lang="sk-SK" sz="2200" b="1" dirty="0">
                <a:solidFill>
                  <a:srgbClr val="00B050"/>
                </a:solidFill>
              </a:rPr>
              <a:t> </a:t>
            </a:r>
            <a:r>
              <a:rPr lang="sk-SK" sz="2200" b="1" dirty="0" smtClean="0"/>
              <a:t>-</a:t>
            </a:r>
            <a:r>
              <a:rPr lang="sk-SK" sz="2200" b="1" dirty="0" smtClean="0">
                <a:solidFill>
                  <a:srgbClr val="00B050"/>
                </a:solidFill>
              </a:rPr>
              <a:t> </a:t>
            </a:r>
            <a:r>
              <a:rPr lang="en-GB" sz="2200" dirty="0" smtClean="0"/>
              <a:t>mainly on an </a:t>
            </a:r>
            <a:r>
              <a:rPr lang="en-GB" sz="2200" b="1" dirty="0" smtClean="0">
                <a:solidFill>
                  <a:srgbClr val="00B050"/>
                </a:solidFill>
              </a:rPr>
              <a:t>informal level</a:t>
            </a:r>
            <a:endParaRPr lang="sk-SK" sz="2200" b="1" dirty="0">
              <a:solidFill>
                <a:srgbClr val="00B050"/>
              </a:solidFill>
            </a:endParaRPr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en-GB" sz="2200" dirty="0" smtClean="0"/>
              <a:t>formal </a:t>
            </a:r>
            <a:r>
              <a:rPr lang="en-GB" sz="2200" b="1" dirty="0">
                <a:solidFill>
                  <a:srgbClr val="00B050"/>
                </a:solidFill>
              </a:rPr>
              <a:t>cluster does not </a:t>
            </a:r>
            <a:r>
              <a:rPr lang="en-GB" sz="2200" b="1" dirty="0" smtClean="0">
                <a:solidFill>
                  <a:srgbClr val="00B050"/>
                </a:solidFill>
              </a:rPr>
              <a:t>exist</a:t>
            </a:r>
            <a:endParaRPr lang="sk-SK" sz="2200" b="1" dirty="0">
              <a:solidFill>
                <a:srgbClr val="00B050"/>
              </a:solidFill>
            </a:endParaRPr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en-GB" sz="2200" dirty="0" smtClean="0"/>
              <a:t>The Association of Entrepreneurs and Freelancers working in </a:t>
            </a:r>
            <a:r>
              <a:rPr lang="sk-SK" sz="2200" dirty="0" err="1" smtClean="0"/>
              <a:t>the</a:t>
            </a:r>
            <a:r>
              <a:rPr lang="sk-SK" sz="2200" dirty="0" smtClean="0"/>
              <a:t> </a:t>
            </a:r>
            <a:r>
              <a:rPr lang="en-GB" sz="2200" dirty="0" smtClean="0"/>
              <a:t>Forestry</a:t>
            </a:r>
            <a:r>
              <a:rPr lang="sk-SK" sz="2200" dirty="0" smtClean="0"/>
              <a:t> Service </a:t>
            </a:r>
            <a:r>
              <a:rPr lang="sk-SK" sz="2200" dirty="0" err="1" smtClean="0"/>
              <a:t>Sector</a:t>
            </a:r>
            <a:endParaRPr lang="sk-SK" sz="2200" dirty="0"/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50000"/>
                </a:schemeClr>
              </a:buClr>
              <a:buFontTx/>
              <a:buChar char="-"/>
            </a:pPr>
            <a:r>
              <a:rPr lang="en-US" sz="2200" dirty="0" smtClean="0"/>
              <a:t>coefficient</a:t>
            </a:r>
            <a:r>
              <a:rPr lang="sk-SK" sz="2200" dirty="0" smtClean="0"/>
              <a:t> of </a:t>
            </a:r>
            <a:r>
              <a:rPr lang="en-US" sz="2200" dirty="0" smtClean="0"/>
              <a:t>localization</a:t>
            </a:r>
            <a:r>
              <a:rPr lang="sk-SK" sz="2200" dirty="0" smtClean="0"/>
              <a:t> </a:t>
            </a:r>
            <a:r>
              <a:rPr lang="en-US" sz="2200" dirty="0" smtClean="0"/>
              <a:t>identifies</a:t>
            </a:r>
            <a:r>
              <a:rPr lang="sk-SK" sz="2200" dirty="0" smtClean="0"/>
              <a:t> </a:t>
            </a:r>
            <a:r>
              <a:rPr lang="en-GB" sz="2200" dirty="0" smtClean="0"/>
              <a:t>the key regions suitable for the formal cluster in the sector</a:t>
            </a:r>
            <a:endParaRPr lang="sk-SK" sz="2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Obdĺžnik 1"/>
          <p:cNvSpPr/>
          <p:nvPr/>
        </p:nvSpPr>
        <p:spPr>
          <a:xfrm>
            <a:off x="5888853" y="711113"/>
            <a:ext cx="1477069" cy="707886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sk-SK" sz="2000" b="1" dirty="0" smtClean="0">
                <a:solidFill>
                  <a:srgbClr val="0070C0"/>
                </a:solidFill>
              </a:rPr>
              <a:t>contractors</a:t>
            </a:r>
            <a:r>
              <a:rPr lang="en-GB" sz="2000" b="1" dirty="0" smtClean="0">
                <a:solidFill>
                  <a:srgbClr val="0070C0"/>
                </a:solidFill>
              </a:rPr>
              <a:t>’</a:t>
            </a:r>
            <a:r>
              <a:rPr lang="sk-SK" sz="2000" b="1" dirty="0" smtClean="0">
                <a:solidFill>
                  <a:srgbClr val="0070C0"/>
                </a:solidFill>
              </a:rPr>
              <a:t> </a:t>
            </a:r>
            <a:r>
              <a:rPr lang="sk-SK" sz="2000" b="1" dirty="0">
                <a:solidFill>
                  <a:srgbClr val="0070C0"/>
                </a:solidFill>
              </a:rPr>
              <a:t>view</a:t>
            </a:r>
          </a:p>
        </p:txBody>
      </p:sp>
      <p:sp>
        <p:nvSpPr>
          <p:cNvPr id="3" name="Obdĺžnik 2"/>
          <p:cNvSpPr/>
          <p:nvPr/>
        </p:nvSpPr>
        <p:spPr>
          <a:xfrm>
            <a:off x="6373368" y="3406146"/>
            <a:ext cx="1635067" cy="707886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sk-SK" sz="2000" b="1" dirty="0">
                <a:solidFill>
                  <a:srgbClr val="0070C0"/>
                </a:solidFill>
              </a:rPr>
              <a:t>institutionals</a:t>
            </a:r>
            <a:r>
              <a:rPr lang="en-GB" sz="2000" b="1" dirty="0">
                <a:solidFill>
                  <a:srgbClr val="0070C0"/>
                </a:solidFill>
              </a:rPr>
              <a:t>’</a:t>
            </a:r>
            <a:r>
              <a:rPr lang="sk-SK" sz="2000" b="1" dirty="0">
                <a:solidFill>
                  <a:srgbClr val="0070C0"/>
                </a:solidFill>
              </a:rPr>
              <a:t> view</a:t>
            </a:r>
          </a:p>
        </p:txBody>
      </p:sp>
      <p:cxnSp>
        <p:nvCxnSpPr>
          <p:cNvPr id="17" name="Rovná spojovacia šípka 16"/>
          <p:cNvCxnSpPr>
            <a:stCxn id="2" idx="2"/>
          </p:cNvCxnSpPr>
          <p:nvPr/>
        </p:nvCxnSpPr>
        <p:spPr>
          <a:xfrm flipH="1">
            <a:off x="5605969" y="1418999"/>
            <a:ext cx="1021419" cy="74181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Rovná spojovacia šípka 28"/>
          <p:cNvCxnSpPr>
            <a:stCxn id="3" idx="2"/>
          </p:cNvCxnSpPr>
          <p:nvPr/>
        </p:nvCxnSpPr>
        <p:spPr>
          <a:xfrm flipH="1">
            <a:off x="6793338" y="4114032"/>
            <a:ext cx="397564" cy="971152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363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A15C1-10CC-4F73-9806-F1412B510B66}" type="slidenum">
              <a:rPr lang="sk-SK" smtClean="0"/>
              <a:pPr/>
              <a:t>9</a:t>
            </a:fld>
            <a:endParaRPr lang="sk-SK"/>
          </a:p>
        </p:txBody>
      </p:sp>
      <p:sp>
        <p:nvSpPr>
          <p:cNvPr id="6" name="Zástupný symbol päty 7"/>
          <p:cNvSpPr>
            <a:spLocks noGrp="1"/>
          </p:cNvSpPr>
          <p:nvPr>
            <p:ph type="ftr" sz="quarter" idx="11"/>
          </p:nvPr>
        </p:nvSpPr>
        <p:spPr>
          <a:xfrm rot="16200000">
            <a:off x="7622468" y="3999472"/>
            <a:ext cx="2367281" cy="365760"/>
          </a:xfrm>
        </p:spPr>
        <p:txBody>
          <a:bodyPr/>
          <a:lstStyle/>
          <a:p>
            <a:pPr algn="ctr"/>
            <a:r>
              <a:rPr lang="sk-SK" sz="1800" dirty="0" smtClean="0"/>
              <a:t>49</a:t>
            </a:r>
            <a:r>
              <a:rPr lang="sk-SK" sz="1800" baseline="30000" dirty="0" smtClean="0"/>
              <a:t>th </a:t>
            </a:r>
            <a:r>
              <a:rPr lang="sk-SK" sz="1800" dirty="0" smtClean="0"/>
              <a:t>Forstpolitiktreffen</a:t>
            </a:r>
          </a:p>
          <a:p>
            <a:pPr algn="ctr"/>
            <a:r>
              <a:rPr lang="sk-SK" sz="1600" dirty="0" smtClean="0"/>
              <a:t>6</a:t>
            </a:r>
            <a:r>
              <a:rPr lang="sk-SK" sz="1600" baseline="30000" dirty="0"/>
              <a:t>th</a:t>
            </a:r>
            <a:r>
              <a:rPr lang="sk-SK" sz="1600" dirty="0" smtClean="0"/>
              <a:t> April 2017</a:t>
            </a:r>
          </a:p>
        </p:txBody>
      </p:sp>
      <p:pic>
        <p:nvPicPr>
          <p:cNvPr id="7" name="Picture 4" descr="http://www.tuzvo.sk/files/Rektorat/PR/Graphic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381328"/>
            <a:ext cx="599000" cy="30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Nadpis 1"/>
          <p:cNvSpPr txBox="1">
            <a:spLocks/>
          </p:cNvSpPr>
          <p:nvPr/>
        </p:nvSpPr>
        <p:spPr>
          <a:xfrm>
            <a:off x="3419872" y="6286500"/>
            <a:ext cx="4320480" cy="4994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1400" b="1" i="1" dirty="0" smtClean="0"/>
              <a:t>_________________________________________________________________________________</a:t>
            </a:r>
          </a:p>
          <a:p>
            <a:pPr algn="r"/>
            <a:r>
              <a:rPr lang="en-GB" sz="1200" b="1" i="1" dirty="0" smtClean="0"/>
              <a:t>How do Innovate Contractor Firms in the Slovak Forestry Service Sector? </a:t>
            </a:r>
          </a:p>
          <a:p>
            <a:endParaRPr lang="en-GB" sz="1200" dirty="0" smtClean="0"/>
          </a:p>
        </p:txBody>
      </p:sp>
      <p:cxnSp>
        <p:nvCxnSpPr>
          <p:cNvPr id="9" name="Rovná spojnica 8"/>
          <p:cNvCxnSpPr/>
          <p:nvPr/>
        </p:nvCxnSpPr>
        <p:spPr>
          <a:xfrm>
            <a:off x="899592" y="260648"/>
            <a:ext cx="7524000" cy="0"/>
          </a:xfrm>
          <a:prstGeom prst="line">
            <a:avLst/>
          </a:prstGeom>
          <a:ln w="508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>
            <a:off x="899592" y="404664"/>
            <a:ext cx="7524000" cy="0"/>
          </a:xfrm>
          <a:prstGeom prst="line">
            <a:avLst/>
          </a:prstGeom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ázok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896035"/>
            <a:ext cx="8515554" cy="4010437"/>
          </a:xfrm>
          <a:prstGeom prst="rect">
            <a:avLst/>
          </a:prstGeom>
        </p:spPr>
      </p:pic>
      <p:sp>
        <p:nvSpPr>
          <p:cNvPr id="11" name="BlokTextu 10"/>
          <p:cNvSpPr txBox="1"/>
          <p:nvPr/>
        </p:nvSpPr>
        <p:spPr>
          <a:xfrm>
            <a:off x="2577067" y="5570166"/>
            <a:ext cx="5456687" cy="46166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sk-SK" sz="2400" b="1" dirty="0"/>
              <a:t>The key regions </a:t>
            </a:r>
            <a:r>
              <a:rPr lang="sk-SK" sz="2400" b="1" dirty="0" smtClean="0"/>
              <a:t>for </a:t>
            </a:r>
            <a:r>
              <a:rPr lang="sk-SK" sz="2400" b="1" dirty="0"/>
              <a:t>the </a:t>
            </a:r>
            <a:r>
              <a:rPr lang="sk-SK" sz="2400" b="1" dirty="0">
                <a:solidFill>
                  <a:srgbClr val="C00000"/>
                </a:solidFill>
              </a:rPr>
              <a:t>potential </a:t>
            </a:r>
            <a:r>
              <a:rPr lang="sk-SK" sz="2400" b="1" dirty="0" smtClean="0">
                <a:solidFill>
                  <a:srgbClr val="C00000"/>
                </a:solidFill>
              </a:rPr>
              <a:t>clusters</a:t>
            </a:r>
            <a:r>
              <a:rPr lang="sk-SK" sz="2400" b="1" baseline="30000" dirty="0"/>
              <a:t>1</a:t>
            </a:r>
            <a:endParaRPr lang="sk-SK" sz="2400" b="1" dirty="0" smtClean="0">
              <a:cs typeface="Arial" panose="020B0604020202020204" pitchFamily="34" charset="0"/>
            </a:endParaRPr>
          </a:p>
        </p:txBody>
      </p:sp>
      <p:sp>
        <p:nvSpPr>
          <p:cNvPr id="12" name="Zaoblený obdĺžnik 11"/>
          <p:cNvSpPr/>
          <p:nvPr/>
        </p:nvSpPr>
        <p:spPr>
          <a:xfrm>
            <a:off x="3040241" y="1471420"/>
            <a:ext cx="1609535" cy="94028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>
              <a:solidFill>
                <a:srgbClr val="FF0000"/>
              </a:solidFill>
            </a:endParaRPr>
          </a:p>
        </p:txBody>
      </p:sp>
      <p:sp>
        <p:nvSpPr>
          <p:cNvPr id="13" name="Zaoblený obdĺžnik 12"/>
          <p:cNvSpPr/>
          <p:nvPr/>
        </p:nvSpPr>
        <p:spPr>
          <a:xfrm>
            <a:off x="3248780" y="2789981"/>
            <a:ext cx="1764961" cy="930223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>
              <a:solidFill>
                <a:srgbClr val="FF0000"/>
              </a:solidFill>
            </a:endParaRPr>
          </a:p>
        </p:txBody>
      </p:sp>
      <p:sp>
        <p:nvSpPr>
          <p:cNvPr id="14" name="Zaoblený obdĺžnik 13"/>
          <p:cNvSpPr/>
          <p:nvPr/>
        </p:nvSpPr>
        <p:spPr>
          <a:xfrm>
            <a:off x="5691150" y="2628873"/>
            <a:ext cx="2110484" cy="88686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>
              <a:solidFill>
                <a:srgbClr val="FF0000"/>
              </a:solidFill>
            </a:endParaRPr>
          </a:p>
        </p:txBody>
      </p:sp>
      <p:sp>
        <p:nvSpPr>
          <p:cNvPr id="15" name="Zaoblený obdĺžnik 14"/>
          <p:cNvSpPr/>
          <p:nvPr/>
        </p:nvSpPr>
        <p:spPr>
          <a:xfrm>
            <a:off x="6093163" y="1742039"/>
            <a:ext cx="1862685" cy="800979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>
              <a:solidFill>
                <a:srgbClr val="FF0000"/>
              </a:solidFill>
            </a:endParaRP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395536" y="42930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cxnSp>
        <p:nvCxnSpPr>
          <p:cNvPr id="20" name="Rovná spojovacia šípka 19"/>
          <p:cNvCxnSpPr/>
          <p:nvPr/>
        </p:nvCxnSpPr>
        <p:spPr>
          <a:xfrm flipV="1">
            <a:off x="5053985" y="3590361"/>
            <a:ext cx="1692407" cy="1890705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Rovná spojovacia šípka 22"/>
          <p:cNvCxnSpPr/>
          <p:nvPr/>
        </p:nvCxnSpPr>
        <p:spPr>
          <a:xfrm flipV="1">
            <a:off x="5054010" y="2656896"/>
            <a:ext cx="985907" cy="2835403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Rovná spojovacia šípka 26"/>
          <p:cNvCxnSpPr/>
          <p:nvPr/>
        </p:nvCxnSpPr>
        <p:spPr>
          <a:xfrm flipH="1" flipV="1">
            <a:off x="4131260" y="3806059"/>
            <a:ext cx="922726" cy="1675007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Rovná spojovacia šípka 27"/>
          <p:cNvCxnSpPr/>
          <p:nvPr/>
        </p:nvCxnSpPr>
        <p:spPr>
          <a:xfrm flipH="1" flipV="1">
            <a:off x="4679222" y="2504846"/>
            <a:ext cx="374763" cy="2987453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Obdĺžnik 43"/>
          <p:cNvSpPr/>
          <p:nvPr/>
        </p:nvSpPr>
        <p:spPr>
          <a:xfrm>
            <a:off x="107504" y="6382690"/>
            <a:ext cx="23042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600" baseline="30000" dirty="0" smtClean="0"/>
              <a:t>1 </a:t>
            </a:r>
            <a:r>
              <a:rPr lang="sk-SK" sz="1600" dirty="0" smtClean="0"/>
              <a:t>Štěrbová et al. (2014)</a:t>
            </a:r>
            <a:endParaRPr lang="sk-SK" sz="1600" dirty="0"/>
          </a:p>
        </p:txBody>
      </p:sp>
      <p:sp>
        <p:nvSpPr>
          <p:cNvPr id="21" name="Obdĺžnik 20"/>
          <p:cNvSpPr/>
          <p:nvPr/>
        </p:nvSpPr>
        <p:spPr>
          <a:xfrm>
            <a:off x="251520" y="747686"/>
            <a:ext cx="1584176" cy="707886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sk-SK" sz="2000" b="1" dirty="0">
                <a:solidFill>
                  <a:srgbClr val="0070C0"/>
                </a:solidFill>
              </a:rPr>
              <a:t>institutionals</a:t>
            </a:r>
            <a:r>
              <a:rPr lang="en-GB" sz="2000" b="1" dirty="0">
                <a:solidFill>
                  <a:srgbClr val="0070C0"/>
                </a:solidFill>
              </a:rPr>
              <a:t>’</a:t>
            </a:r>
            <a:r>
              <a:rPr lang="sk-SK" sz="2000" b="1" dirty="0">
                <a:solidFill>
                  <a:srgbClr val="0070C0"/>
                </a:solidFill>
              </a:rPr>
              <a:t> view</a:t>
            </a:r>
          </a:p>
        </p:txBody>
      </p:sp>
    </p:spTree>
    <p:extLst>
      <p:ext uri="{BB962C8B-B14F-4D97-AF65-F5344CB8AC3E}">
        <p14:creationId xmlns:p14="http://schemas.microsoft.com/office/powerpoint/2010/main" val="240886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usediace">
  <a:themeElements>
    <a:clrScheme name="Susediac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sediac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2749</TotalTime>
  <Words>1444</Words>
  <Application>Microsoft Office PowerPoint</Application>
  <PresentationFormat>Prezentácia na obrazovke (4:3)</PresentationFormat>
  <Paragraphs>264</Paragraphs>
  <Slides>18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18</vt:i4>
      </vt:variant>
    </vt:vector>
  </HeadingPairs>
  <TitlesOfParts>
    <vt:vector size="26" baseType="lpstr">
      <vt:lpstr>Arial</vt:lpstr>
      <vt:lpstr>Arial Black</vt:lpstr>
      <vt:lpstr>Calibri</vt:lpstr>
      <vt:lpstr>Cambria</vt:lpstr>
      <vt:lpstr>Symbol</vt:lpstr>
      <vt:lpstr>Times New Roman</vt:lpstr>
      <vt:lpstr>Wingdings</vt:lpstr>
      <vt:lpstr>Susediace</vt:lpstr>
      <vt:lpstr>Technical University in Zvolen Department of Economics and Management of Forestry Faculty of Forestry, Zvolen Slovak Republic</vt:lpstr>
      <vt:lpstr>BACKGROUND</vt:lpstr>
      <vt:lpstr>Prezentácia programu PowerPoint</vt:lpstr>
      <vt:lpstr>Prezentácia programu PowerPoint</vt:lpstr>
      <vt:lpstr>Prezentácia programu PowerPoint</vt:lpstr>
      <vt:lpstr>AIM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Thank you for your attention!</vt:lpstr>
    </vt:vector>
  </TitlesOfParts>
  <Company>TU-Zvolen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Technical University in Zvolen</dc:title>
  <dc:creator>Sterbova Martina</dc:creator>
  <cp:lastModifiedBy>Štěrbová Martina</cp:lastModifiedBy>
  <cp:revision>150</cp:revision>
  <dcterms:created xsi:type="dcterms:W3CDTF">2013-10-15T08:32:45Z</dcterms:created>
  <dcterms:modified xsi:type="dcterms:W3CDTF">2017-04-04T13:26:11Z</dcterms:modified>
</cp:coreProperties>
</file>