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7" r:id="rId2"/>
    <p:sldId id="368" r:id="rId3"/>
    <p:sldId id="403" r:id="rId4"/>
    <p:sldId id="399" r:id="rId5"/>
    <p:sldId id="400" r:id="rId6"/>
    <p:sldId id="401" r:id="rId7"/>
    <p:sldId id="402" r:id="rId8"/>
    <p:sldId id="373" r:id="rId9"/>
    <p:sldId id="374" r:id="rId10"/>
    <p:sldId id="375" r:id="rId11"/>
    <p:sldId id="376" r:id="rId12"/>
    <p:sldId id="384" r:id="rId13"/>
    <p:sldId id="386" r:id="rId14"/>
    <p:sldId id="398" r:id="rId15"/>
    <p:sldId id="387" r:id="rId16"/>
    <p:sldId id="396" r:id="rId17"/>
    <p:sldId id="388" r:id="rId18"/>
    <p:sldId id="389" r:id="rId19"/>
    <p:sldId id="397" r:id="rId20"/>
    <p:sldId id="390" r:id="rId21"/>
    <p:sldId id="391" r:id="rId22"/>
    <p:sldId id="394" r:id="rId23"/>
    <p:sldId id="385" r:id="rId24"/>
    <p:sldId id="395" r:id="rId25"/>
    <p:sldId id="393" r:id="rId26"/>
    <p:sldId id="369" r:id="rId27"/>
  </p:sldIdLst>
  <p:sldSz cx="9361488" cy="6840538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AF"/>
    <a:srgbClr val="E8943B"/>
    <a:srgbClr val="3333CC"/>
    <a:srgbClr val="C00000"/>
    <a:srgbClr val="FFCC99"/>
    <a:srgbClr val="FF8528"/>
    <a:srgbClr val="FF5A0A"/>
    <a:srgbClr val="00AAE1"/>
    <a:srgbClr val="6E913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1" autoAdjust="0"/>
    <p:restoredTop sz="97345" autoAdjust="0"/>
  </p:normalViewPr>
  <p:slideViewPr>
    <p:cSldViewPr>
      <p:cViewPr varScale="1">
        <p:scale>
          <a:sx n="87" d="100"/>
          <a:sy n="87" d="100"/>
        </p:scale>
        <p:origin x="1950" y="96"/>
      </p:cViewPr>
      <p:guideLst>
        <p:guide orient="horz" pos="793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fld id="{47210DE3-1EAF-492E-8A39-80215E334C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95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5089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fld id="{10934318-6D34-431F-A0E7-618E924F59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13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0920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3567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17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18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19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511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20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430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21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3955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22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85126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989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90212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25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83467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34202-0748-4AD1-A6E2-7113453843FA}" type="slidenum">
              <a:rPr lang="de-DE" altLang="de-DE" smtClean="0"/>
              <a:pPr/>
              <a:t>26</a:t>
            </a:fld>
            <a:endParaRPr lang="de-DE" altLang="de-D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430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5195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5232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9477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9870A-4251-4D9A-9352-AD3FDB707129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675" y="2125663"/>
            <a:ext cx="7958138" cy="14652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4938" y="3876675"/>
            <a:ext cx="6551612" cy="174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99A6-CDDD-412A-ADE3-FD6CA6AA3E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39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595438"/>
            <a:ext cx="8424862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9E80-9F63-4C4C-BBB8-4133F7B80C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8150" y="274638"/>
            <a:ext cx="2105025" cy="58356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167437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1D66-1D56-45F5-8FA8-0365262924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68313" y="274638"/>
            <a:ext cx="8424862" cy="5835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EEED-7A30-4F2B-AC79-4136E503E2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39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95438"/>
            <a:ext cx="8424862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EB31-903C-42C7-ABA2-6A49CFA3A3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775" y="4395788"/>
            <a:ext cx="7956550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9775" y="2898775"/>
            <a:ext cx="7956550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096B-6B38-40CB-B08B-07F4589355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39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595438"/>
            <a:ext cx="4135437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1595438"/>
            <a:ext cx="4137025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1324-BFC6-43FC-A703-085E1305B5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31938"/>
            <a:ext cx="4135437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3" y="2170113"/>
            <a:ext cx="4135437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6150" y="1531938"/>
            <a:ext cx="413702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6150" y="2170113"/>
            <a:ext cx="4137025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78AC-4874-423C-8799-F8F52ABF3B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139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E548-CAF3-414B-966F-694DA92698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885D-CBF8-426F-9D72-4CB1D094AD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79750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0775" y="273050"/>
            <a:ext cx="5232400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1431925"/>
            <a:ext cx="3079750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7A6C-EFC8-4F68-A319-709A79BC7B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150" y="4787900"/>
            <a:ext cx="56165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35150" y="611188"/>
            <a:ext cx="56165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5150" y="5353050"/>
            <a:ext cx="56165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AC1-537B-47BE-A5AB-5FBF27BC35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480175"/>
            <a:ext cx="906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fld id="{CE924C45-1211-407E-A249-24EFFC3E5D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7200900" y="1633538"/>
            <a:ext cx="23764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57" tIns="52679" rIns="105357" bIns="52679">
            <a:spAutoFit/>
          </a:bodyPr>
          <a:lstStyle>
            <a:lvl1pPr defTabSz="1054100" eaLnBrk="0" hangingPunct="0">
              <a:defRPr sz="2400" b="1">
                <a:solidFill>
                  <a:schemeClr val="tx1"/>
                </a:solidFill>
                <a:latin typeface="Arial Narrow" charset="0"/>
              </a:defRPr>
            </a:lvl1pPr>
            <a:lvl2pPr marL="742950" indent="-285750" defTabSz="1054100" eaLnBrk="0" hangingPunct="0">
              <a:defRPr sz="2400" b="1">
                <a:solidFill>
                  <a:schemeClr val="tx1"/>
                </a:solidFill>
                <a:latin typeface="Arial Narrow" charset="0"/>
              </a:defRPr>
            </a:lvl2pPr>
            <a:lvl3pPr marL="1143000" indent="-228600" defTabSz="1054100" eaLnBrk="0" hangingPunct="0">
              <a:defRPr sz="2400" b="1">
                <a:solidFill>
                  <a:schemeClr val="tx1"/>
                </a:solidFill>
                <a:latin typeface="Arial Narrow" charset="0"/>
              </a:defRPr>
            </a:lvl3pPr>
            <a:lvl4pPr marL="1600200" indent="-228600" defTabSz="1054100" eaLnBrk="0" hangingPunct="0">
              <a:defRPr sz="2400" b="1">
                <a:solidFill>
                  <a:schemeClr val="tx1"/>
                </a:solidFill>
                <a:latin typeface="Arial Narrow" charset="0"/>
              </a:defRPr>
            </a:lvl4pPr>
            <a:lvl5pPr marL="2057400" indent="-228600" defTabSz="1054100" eaLnBrk="0" hangingPunct="0">
              <a:defRPr sz="2400" b="1">
                <a:solidFill>
                  <a:schemeClr val="tx1"/>
                </a:solidFill>
                <a:latin typeface="Arial Narrow" charset="0"/>
              </a:defRPr>
            </a:lvl5pPr>
            <a:lvl6pPr marL="2514600" indent="-228600" defTabSz="1054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</a:defRPr>
            </a:lvl6pPr>
            <a:lvl7pPr marL="2971800" indent="-228600" defTabSz="1054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</a:defRPr>
            </a:lvl7pPr>
            <a:lvl8pPr marL="3429000" indent="-228600" defTabSz="1054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</a:defRPr>
            </a:lvl8pPr>
            <a:lvl9pPr marL="3886200" indent="-228600" defTabSz="1054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altLang="de-DE" sz="900" smtClean="0">
                <a:latin typeface="Arial" charset="0"/>
              </a:rPr>
              <a:t>University of Natural Resources </a:t>
            </a:r>
            <a:br>
              <a:rPr lang="en-US" altLang="de-DE" sz="900" smtClean="0">
                <a:latin typeface="Arial" charset="0"/>
              </a:rPr>
            </a:br>
            <a:r>
              <a:rPr lang="en-US" altLang="de-DE" sz="900" smtClean="0">
                <a:latin typeface="Arial" charset="0"/>
              </a:rPr>
              <a:t>and Applied Life Sciences Vienna</a:t>
            </a:r>
          </a:p>
          <a:p>
            <a:pPr>
              <a:lnSpc>
                <a:spcPts val="1200"/>
              </a:lnSpc>
              <a:defRPr/>
            </a:pPr>
            <a:r>
              <a:rPr lang="en-US" altLang="de-DE" sz="900" b="0" smtClean="0">
                <a:latin typeface="Arial" charset="0"/>
              </a:rPr>
              <a:t>Department of Economics </a:t>
            </a:r>
            <a:br>
              <a:rPr lang="en-US" altLang="de-DE" sz="900" b="0" smtClean="0">
                <a:latin typeface="Arial" charset="0"/>
              </a:rPr>
            </a:br>
            <a:r>
              <a:rPr lang="en-US" altLang="de-DE" sz="900" b="0" smtClean="0">
                <a:latin typeface="Arial" charset="0"/>
              </a:rPr>
              <a:t>and Social Sciences</a:t>
            </a:r>
          </a:p>
        </p:txBody>
      </p:sp>
      <p:sp>
        <p:nvSpPr>
          <p:cNvPr id="1028" name="Line 32"/>
          <p:cNvSpPr>
            <a:spLocks noChangeShapeType="1"/>
          </p:cNvSpPr>
          <p:nvPr/>
        </p:nvSpPr>
        <p:spPr bwMode="auto">
          <a:xfrm>
            <a:off x="0" y="5580063"/>
            <a:ext cx="68405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029" name="Line 33"/>
          <p:cNvSpPr>
            <a:spLocks noChangeShapeType="1"/>
          </p:cNvSpPr>
          <p:nvPr/>
        </p:nvSpPr>
        <p:spPr bwMode="auto">
          <a:xfrm>
            <a:off x="0" y="5580063"/>
            <a:ext cx="67691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de-AT"/>
          </a:p>
        </p:txBody>
      </p:sp>
      <p:pic>
        <p:nvPicPr>
          <p:cNvPr id="1030" name="Picture 52" descr="Dep_Sozialwissenschaften_A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4125" y="0"/>
            <a:ext cx="68373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ku.ac.at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wfps.eu/" TargetMode="External"/><Relationship Id="rId5" Type="http://schemas.openxmlformats.org/officeDocument/2006/relationships/hyperlink" Target="http://www.eficeec.efi.int/" TargetMode="External"/><Relationship Id="rId4" Type="http://schemas.openxmlformats.org/officeDocument/2006/relationships/hyperlink" Target="http://www.star-tree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5A44AC-6691-4008-AEF6-6629780ADC22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pic>
        <p:nvPicPr>
          <p:cNvPr id="2051" name="Picture 24" descr="Sozialwissensch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7525"/>
            <a:ext cx="9361488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5901" y="1836738"/>
            <a:ext cx="8713315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/>
              <a:t>Non-wood forest products </a:t>
            </a:r>
            <a:br>
              <a:rPr lang="en-GB" sz="4000" dirty="0" smtClean="0"/>
            </a:br>
            <a:r>
              <a:rPr lang="en-GB" sz="4000" dirty="0" smtClean="0"/>
              <a:t>innovation patterns and support needs: </a:t>
            </a:r>
            <a:br>
              <a:rPr lang="en-GB" sz="4000" dirty="0" smtClean="0"/>
            </a:br>
            <a:r>
              <a:rPr lang="en-GB" sz="4000" dirty="0" smtClean="0"/>
              <a:t>an analysis of European case studies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800" dirty="0" smtClean="0"/>
              <a:t/>
            </a:r>
            <a:br>
              <a:rPr lang="de-DE" altLang="de-DE" sz="800" dirty="0" smtClean="0"/>
            </a:br>
            <a: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  <a:t>Gerhard Weiss, Alice </a:t>
            </a:r>
            <a:r>
              <a:rPr lang="en-US" altLang="de-DE" sz="2400" b="0" dirty="0" err="1" smtClean="0">
                <a:solidFill>
                  <a:schemeClr val="tx1"/>
                </a:solidFill>
                <a:latin typeface="Arial" charset="0"/>
              </a:rPr>
              <a:t>Ludvig</a:t>
            </a:r>
            <a: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  <a:t>, Ivana </a:t>
            </a:r>
            <a:r>
              <a:rPr lang="en-US" altLang="de-DE" sz="2400" b="0" dirty="0" err="1" smtClean="0">
                <a:solidFill>
                  <a:schemeClr val="tx1"/>
                </a:solidFill>
                <a:latin typeface="Arial" charset="0"/>
              </a:rPr>
              <a:t>Zivojinovic</a:t>
            </a:r>
            <a: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800" b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sz="8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  <a:t>University of Natural Resources and Life Sciences, Vienna (BOKU) and</a:t>
            </a:r>
            <a:b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2400" b="0" dirty="0" smtClean="0">
                <a:solidFill>
                  <a:schemeClr val="tx1"/>
                </a:solidFill>
                <a:latin typeface="Arial" charset="0"/>
              </a:rPr>
              <a:t>European Forest Institute – Central East European Regional Office (EFICEEC)</a:t>
            </a:r>
            <a:r>
              <a:rPr lang="en-US" altLang="de-DE" b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800" b="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sz="800" b="0" dirty="0">
                <a:solidFill>
                  <a:schemeClr val="tx1"/>
                </a:solidFill>
                <a:latin typeface="Arial" charset="0"/>
              </a:rPr>
            </a:br>
            <a:r>
              <a:rPr lang="en-US" altLang="de-DE" sz="1800" b="0" dirty="0">
                <a:solidFill>
                  <a:schemeClr val="tx1"/>
                </a:solidFill>
                <a:latin typeface="Arial" charset="0"/>
              </a:rPr>
              <a:t>Case study material 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also from</a:t>
            </a:r>
            <a:r>
              <a:rPr lang="en-US" altLang="de-DE" sz="1800" b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G.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Corradini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S.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Mutke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T. Dickson, M. Wilding, V.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Tahvanainen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J.-A.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Bonet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A.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Japelj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J.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Nedeljkovic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V.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Verdejo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, M.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Arial" charset="0"/>
              </a:rPr>
              <a:t>Layos</a:t>
            </a:r>
            <a:r>
              <a:rPr lang="en-US" altLang="de-DE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de-DE" sz="1800" b="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de-DE" sz="1800" b="0" dirty="0">
                <a:solidFill>
                  <a:schemeClr val="tx1"/>
                </a:solidFill>
                <a:latin typeface="Arial" charset="0"/>
              </a:rPr>
            </a:br>
            <a:endParaRPr lang="en-US" altLang="de-DE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987425" y="4803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altLang="de-DE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Aims and methods of this paper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/>
            <a:r>
              <a:rPr lang="de-AT" dirty="0" err="1" smtClean="0"/>
              <a:t>Aims</a:t>
            </a:r>
            <a:r>
              <a:rPr lang="de-AT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analyse</a:t>
            </a:r>
            <a:r>
              <a:rPr lang="de-AT" dirty="0" smtClean="0"/>
              <a:t> </a:t>
            </a:r>
            <a:r>
              <a:rPr lang="de-AT" dirty="0" err="1" smtClean="0"/>
              <a:t>innovation</a:t>
            </a:r>
            <a:r>
              <a:rPr lang="de-AT" dirty="0" smtClean="0"/>
              <a:t> </a:t>
            </a:r>
            <a:r>
              <a:rPr lang="de-AT" dirty="0" err="1" smtClean="0"/>
              <a:t>patterns</a:t>
            </a:r>
            <a:r>
              <a:rPr lang="de-AT" dirty="0" smtClean="0"/>
              <a:t> in NWFP in Europe;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 smtClean="0"/>
              <a:t>derive</a:t>
            </a:r>
            <a:r>
              <a:rPr lang="de-AT" dirty="0" smtClean="0"/>
              <a:t> </a:t>
            </a:r>
            <a:r>
              <a:rPr lang="de-AT" dirty="0" err="1" smtClean="0"/>
              <a:t>innovation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 </a:t>
            </a:r>
            <a:r>
              <a:rPr lang="de-AT" dirty="0" err="1" smtClean="0"/>
              <a:t>needs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NWFP.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r>
              <a:rPr lang="de-AT" dirty="0" err="1" smtClean="0"/>
              <a:t>Methods</a:t>
            </a:r>
            <a:r>
              <a:rPr lang="de-AT" dirty="0" smtClean="0"/>
              <a:t>: </a:t>
            </a:r>
            <a:endParaRPr lang="de-AT" dirty="0"/>
          </a:p>
          <a:p>
            <a:r>
              <a:rPr lang="de-AT" dirty="0" smtClean="0"/>
              <a:t>12 </a:t>
            </a:r>
            <a:r>
              <a:rPr lang="de-AT" dirty="0" err="1" smtClean="0"/>
              <a:t>case</a:t>
            </a:r>
            <a:r>
              <a:rPr lang="de-AT" dirty="0" smtClean="0"/>
              <a:t> </a:t>
            </a:r>
            <a:r>
              <a:rPr lang="de-AT" dirty="0" err="1" smtClean="0"/>
              <a:t>study</a:t>
            </a:r>
            <a:r>
              <a:rPr lang="de-AT" dirty="0" smtClean="0"/>
              <a:t> </a:t>
            </a:r>
            <a:r>
              <a:rPr lang="de-AT" dirty="0" err="1" smtClean="0"/>
              <a:t>regions</a:t>
            </a:r>
            <a:r>
              <a:rPr lang="de-AT" dirty="0" smtClean="0"/>
              <a:t> </a:t>
            </a:r>
            <a:r>
              <a:rPr lang="de-AT" b="0" dirty="0" err="1" smtClean="0"/>
              <a:t>across</a:t>
            </a:r>
            <a:r>
              <a:rPr lang="de-AT" b="0" dirty="0" smtClean="0"/>
              <a:t> Europe;</a:t>
            </a:r>
          </a:p>
          <a:p>
            <a:r>
              <a:rPr lang="de-AT" altLang="de-DE" dirty="0" err="1" smtClean="0"/>
              <a:t>Questionnaires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to</a:t>
            </a:r>
            <a:r>
              <a:rPr lang="de-AT" altLang="de-DE" b="0" dirty="0" smtClean="0"/>
              <a:t> </a:t>
            </a:r>
            <a:r>
              <a:rPr lang="en-US" altLang="de-DE" b="0" dirty="0" smtClean="0"/>
              <a:t>relevant </a:t>
            </a:r>
            <a:r>
              <a:rPr lang="en-US" altLang="de-DE" b="0" dirty="0" err="1"/>
              <a:t>organisations</a:t>
            </a:r>
            <a:r>
              <a:rPr lang="en-US" altLang="de-DE" b="0" dirty="0"/>
              <a:t> </a:t>
            </a:r>
            <a:r>
              <a:rPr lang="en-US" altLang="de-DE" b="0" dirty="0" smtClean="0"/>
              <a:t>for </a:t>
            </a:r>
            <a:r>
              <a:rPr lang="en-US" altLang="de-DE" b="0" dirty="0"/>
              <a:t>supporting innovation </a:t>
            </a:r>
            <a:r>
              <a:rPr lang="en-US" altLang="de-DE" b="0" dirty="0" smtClean="0"/>
              <a:t>processes; </a:t>
            </a:r>
            <a:r>
              <a:rPr lang="en-US" altLang="de-DE" dirty="0" smtClean="0"/>
              <a:t>interviews</a:t>
            </a:r>
            <a:r>
              <a:rPr lang="en-US" altLang="de-DE" b="0" dirty="0" smtClean="0"/>
              <a:t> with innovators and involved actors; </a:t>
            </a:r>
          </a:p>
          <a:p>
            <a:endParaRPr lang="en-US" altLang="de-DE" b="0" dirty="0" smtClean="0"/>
          </a:p>
          <a:p>
            <a:r>
              <a:rPr lang="en-US" altLang="de-DE" dirty="0" smtClean="0">
                <a:sym typeface="Symbol"/>
              </a:rPr>
              <a:t></a:t>
            </a:r>
            <a:r>
              <a:rPr lang="en-US" altLang="de-DE" dirty="0" smtClean="0"/>
              <a:t> in-depth </a:t>
            </a:r>
            <a:r>
              <a:rPr lang="en-US" altLang="de-DE" dirty="0"/>
              <a:t>analyses </a:t>
            </a:r>
            <a:r>
              <a:rPr lang="en-US" altLang="de-DE" b="0" dirty="0"/>
              <a:t>of </a:t>
            </a:r>
            <a:r>
              <a:rPr lang="en-US" altLang="de-DE" b="0" dirty="0" smtClean="0"/>
              <a:t>innovation </a:t>
            </a:r>
            <a:r>
              <a:rPr lang="en-US" altLang="de-DE" b="0" dirty="0"/>
              <a:t>processes </a:t>
            </a:r>
            <a:r>
              <a:rPr lang="en-US" altLang="de-DE" dirty="0"/>
              <a:t>in 20 </a:t>
            </a:r>
            <a:r>
              <a:rPr lang="en-US" altLang="de-DE" dirty="0" smtClean="0"/>
              <a:t>innovation cases.</a:t>
            </a:r>
          </a:p>
        </p:txBody>
      </p:sp>
    </p:spTree>
    <p:extLst>
      <p:ext uri="{BB962C8B-B14F-4D97-AF65-F5344CB8AC3E}">
        <p14:creationId xmlns:p14="http://schemas.microsoft.com/office/powerpoint/2010/main" val="1912968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The innovation cases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35779"/>
              </p:ext>
            </p:extLst>
          </p:nvPr>
        </p:nvGraphicFramePr>
        <p:xfrm>
          <a:off x="0" y="971997"/>
          <a:ext cx="9361488" cy="580825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64520">
                  <a:extLst>
                    <a:ext uri="{9D8B030D-6E8A-4147-A177-3AD203B41FA5}">
                      <a16:colId xmlns:a16="http://schemas.microsoft.com/office/drawing/2014/main" val="1130785897"/>
                    </a:ext>
                  </a:extLst>
                </a:gridCol>
                <a:gridCol w="6696968">
                  <a:extLst>
                    <a:ext uri="{9D8B030D-6E8A-4147-A177-3AD203B41FA5}">
                      <a16:colId xmlns:a16="http://schemas.microsoft.com/office/drawing/2014/main" val="701577728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Product Innovations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“Cairn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O´Mohr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(UK, Scotland): wine from oak-leaves and elderberries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360103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“Fine Pluck” </a:t>
                      </a:r>
                      <a:r>
                        <a:rPr lang="en-GB" sz="1800" dirty="0">
                          <a:effectLst/>
                        </a:rPr>
                        <a:t>(UK, Wales): hand-plucked tea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748857"/>
                  </a:ext>
                </a:extLst>
              </a:tr>
              <a:tr h="2903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Institutional  Innovations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“Nature Park Specialities” (AT): wild food specialities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425660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</a:t>
                      </a:r>
                      <a:r>
                        <a:rPr lang="en-GB" sz="1800" dirty="0" err="1">
                          <a:effectLst/>
                        </a:rPr>
                        <a:t>Xeis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Edelwild</a:t>
                      </a:r>
                      <a:r>
                        <a:rPr lang="en-GB" sz="1800" dirty="0">
                          <a:effectLst/>
                        </a:rPr>
                        <a:t>” (AT): marketing of deer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818123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“Wild </a:t>
                      </a:r>
                      <a:r>
                        <a:rPr lang="en-GB" sz="1800" dirty="0" err="1">
                          <a:effectLst/>
                        </a:rPr>
                        <a:t>vom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Förster</a:t>
                      </a:r>
                      <a:r>
                        <a:rPr lang="en-GB" sz="1800" dirty="0">
                          <a:effectLst/>
                        </a:rPr>
                        <a:t>” (DE): marketing of deer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505451"/>
                  </a:ext>
                </a:extLst>
              </a:tr>
              <a:tr h="2903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Historical/</a:t>
                      </a:r>
                      <a:endParaRPr lang="de-DE" sz="3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Traditional Innovations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</a:t>
                      </a:r>
                      <a:r>
                        <a:rPr lang="en-GB" sz="1800" dirty="0" err="1">
                          <a:effectLst/>
                        </a:rPr>
                        <a:t>Resinas</a:t>
                      </a:r>
                      <a:r>
                        <a:rPr lang="en-GB" sz="1800" dirty="0">
                          <a:effectLst/>
                        </a:rPr>
                        <a:t> naturals” (ES): natural resin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310634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</a:t>
                      </a:r>
                      <a:r>
                        <a:rPr lang="en-GB" sz="1800" dirty="0" err="1">
                          <a:effectLst/>
                        </a:rPr>
                        <a:t>Servizio</a:t>
                      </a:r>
                      <a:r>
                        <a:rPr lang="en-GB" sz="1800" dirty="0">
                          <a:effectLst/>
                        </a:rPr>
                        <a:t> di </a:t>
                      </a:r>
                      <a:r>
                        <a:rPr lang="en-GB" sz="1800" dirty="0" err="1">
                          <a:effectLst/>
                        </a:rPr>
                        <a:t>raccolte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resine</a:t>
                      </a:r>
                      <a:r>
                        <a:rPr lang="en-GB" sz="1800" dirty="0">
                          <a:effectLst/>
                        </a:rPr>
                        <a:t>” (IT):  natural resin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7497125"/>
                  </a:ext>
                </a:extLst>
              </a:tr>
              <a:tr h="14519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Innovations with “embedded” products</a:t>
                      </a:r>
                      <a:endParaRPr lang="de-D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“LEADER </a:t>
                      </a:r>
                      <a:r>
                        <a:rPr lang="en-GB" sz="1800" dirty="0" smtClean="0">
                          <a:effectLst/>
                        </a:rPr>
                        <a:t>Region </a:t>
                      </a:r>
                      <a:r>
                        <a:rPr lang="en-GB" sz="1800" dirty="0" err="1">
                          <a:effectLst/>
                        </a:rPr>
                        <a:t>Zirbenland</a:t>
                      </a:r>
                      <a:r>
                        <a:rPr lang="en-GB" sz="1800" dirty="0">
                          <a:effectLst/>
                        </a:rPr>
                        <a:t>” (AT): </a:t>
                      </a:r>
                      <a:r>
                        <a:rPr lang="en-GB" sz="1800" dirty="0" smtClean="0">
                          <a:effectLst/>
                        </a:rPr>
                        <a:t>Pine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438084"/>
                  </a:ext>
                </a:extLst>
              </a:tr>
              <a:tr h="14519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„Out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Willow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UK, Wales</a:t>
                      </a:r>
                      <a:r>
                        <a:rPr lang="en-GB" sz="1800" dirty="0" smtClean="0">
                          <a:effectLst/>
                        </a:rPr>
                        <a:t>): willow</a:t>
                      </a:r>
                      <a:r>
                        <a:rPr lang="en-GB" sz="1800" baseline="0" dirty="0" smtClean="0">
                          <a:effectLst/>
                        </a:rPr>
                        <a:t> weaving courses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“Vale die </a:t>
                      </a:r>
                      <a:r>
                        <a:rPr lang="en-GB" sz="1800" dirty="0" err="1">
                          <a:effectLst/>
                        </a:rPr>
                        <a:t>Castione</a:t>
                      </a:r>
                      <a:r>
                        <a:rPr lang="en-GB" sz="1800" dirty="0">
                          <a:effectLst/>
                        </a:rPr>
                        <a:t>” (IT): </a:t>
                      </a:r>
                      <a:r>
                        <a:rPr lang="en-GB" sz="1800" dirty="0" smtClean="0">
                          <a:effectLst/>
                        </a:rPr>
                        <a:t>Chestnut association and events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0923627"/>
                  </a:ext>
                </a:extLst>
              </a:tr>
              <a:tr h="17571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Service Innovations</a:t>
                      </a:r>
                      <a:endParaRPr lang="de-D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“Wild Pickings” (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UK, Wales</a:t>
                      </a:r>
                      <a:r>
                        <a:rPr lang="en-GB" sz="1800" dirty="0" smtClean="0">
                          <a:effectLst/>
                        </a:rPr>
                        <a:t>): foraging</a:t>
                      </a:r>
                      <a:r>
                        <a:rPr lang="en-GB" sz="1800" baseline="0" dirty="0" smtClean="0">
                          <a:effectLst/>
                        </a:rPr>
                        <a:t> products and </a:t>
                      </a:r>
                      <a:r>
                        <a:rPr lang="en-GB" sz="1800" dirty="0" smtClean="0">
                          <a:effectLst/>
                        </a:rPr>
                        <a:t>tours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443941"/>
                  </a:ext>
                </a:extLst>
              </a:tr>
              <a:tr h="17571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Woodland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Skills Center“ (UK, Wales):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woodland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9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“Christmas Tree Marketing” (AT): cut your own tree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205121"/>
                  </a:ext>
                </a:extLst>
              </a:tr>
              <a:tr h="2875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Monegal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Mushroom Hotel” (ES, Catalonia):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729769"/>
                  </a:ext>
                </a:extLst>
              </a:tr>
              <a:tr h="2903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Marketing Innovations</a:t>
                      </a:r>
                      <a:endParaRPr lang="de-D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“Del </a:t>
                      </a:r>
                      <a:r>
                        <a:rPr lang="en-GB" sz="1800" dirty="0">
                          <a:effectLst/>
                        </a:rPr>
                        <a:t>Monte de </a:t>
                      </a:r>
                      <a:r>
                        <a:rPr lang="en-GB" sz="1800" dirty="0" err="1">
                          <a:effectLst/>
                        </a:rPr>
                        <a:t>Tabuyo</a:t>
                      </a:r>
                      <a:r>
                        <a:rPr lang="en-GB" sz="1800" dirty="0">
                          <a:effectLst/>
                        </a:rPr>
                        <a:t>” </a:t>
                      </a:r>
                      <a:r>
                        <a:rPr lang="en-GB" sz="1800" dirty="0" smtClean="0">
                          <a:effectLst/>
                        </a:rPr>
                        <a:t>(ES) </a:t>
                      </a:r>
                      <a:r>
                        <a:rPr lang="en-GB" sz="1800" dirty="0">
                          <a:effectLst/>
                        </a:rPr>
                        <a:t>gourmet products from mushrooms: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403721"/>
                  </a:ext>
                </a:extLst>
              </a:tr>
              <a:tr h="2856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“Adonis company” (SRB): tea spoon shaped bags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411071"/>
                  </a:ext>
                </a:extLst>
              </a:tr>
              <a:tr h="2784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“Finnish Gift Firm” (FI): </a:t>
                      </a:r>
                      <a:r>
                        <a:rPr lang="en-GB" sz="1800" dirty="0" err="1">
                          <a:effectLst/>
                        </a:rPr>
                        <a:t>luxory</a:t>
                      </a:r>
                      <a:r>
                        <a:rPr lang="en-GB" sz="1800" dirty="0">
                          <a:effectLst/>
                        </a:rPr>
                        <a:t> gift packages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687043"/>
                  </a:ext>
                </a:extLst>
              </a:tr>
              <a:tr h="2903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Technical innovations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“Birch Sap Company” (FI)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654285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Trentino Firm (IT): domesticating mushrooms 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70487"/>
                  </a:ext>
                </a:extLst>
              </a:tr>
              <a:tr h="2903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“Wooden Knots for Climbing </a:t>
                      </a:r>
                      <a:r>
                        <a:rPr lang="en-GB" sz="1800" dirty="0" smtClean="0">
                          <a:effectLst/>
                        </a:rPr>
                        <a:t>Walls“ (</a:t>
                      </a:r>
                      <a:r>
                        <a:rPr lang="en-GB" sz="1800" dirty="0">
                          <a:effectLst/>
                        </a:rPr>
                        <a:t>SLO): </a:t>
                      </a:r>
                      <a:r>
                        <a:rPr lang="en-GB" sz="1800" dirty="0" smtClean="0">
                          <a:effectLst/>
                        </a:rPr>
                        <a:t>wooden climbing holds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45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27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12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Analysis questions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u="sng" dirty="0" smtClean="0"/>
              <a:t>Type of company</a:t>
            </a:r>
            <a:r>
              <a:rPr lang="en-US" dirty="0" smtClean="0"/>
              <a:t>: </a:t>
            </a:r>
            <a:r>
              <a:rPr lang="en-GB" b="0" dirty="0" smtClean="0"/>
              <a:t>large (LALO), traditional (TRALO), or new forest owner (NEWLO), single </a:t>
            </a:r>
            <a:r>
              <a:rPr lang="en-GB" b="0" dirty="0" err="1" smtClean="0"/>
              <a:t>enterpreneur</a:t>
            </a:r>
            <a:r>
              <a:rPr lang="en-GB" b="0" dirty="0" smtClean="0"/>
              <a:t> (ENTR), industrial company (IND), social enterprise (SOC), institutional actor (INST). </a:t>
            </a:r>
          </a:p>
          <a:p>
            <a:r>
              <a:rPr lang="en-US" u="sng" dirty="0" smtClean="0"/>
              <a:t>Geographical sphere of knowledge/ideas:</a:t>
            </a:r>
            <a:r>
              <a:rPr lang="en-US" dirty="0" smtClean="0"/>
              <a:t> </a:t>
            </a:r>
            <a:r>
              <a:rPr lang="en-US" b="0" dirty="0"/>
              <a:t>rural</a:t>
            </a:r>
            <a:r>
              <a:rPr lang="en-US" b="0" dirty="0" smtClean="0"/>
              <a:t>, urban, or mixed. </a:t>
            </a:r>
          </a:p>
          <a:p>
            <a:r>
              <a:rPr lang="en-US" u="sng" dirty="0" smtClean="0"/>
              <a:t>Initiation from which sectoral sphere:</a:t>
            </a:r>
            <a:r>
              <a:rPr lang="en-US" dirty="0" smtClean="0"/>
              <a:t> </a:t>
            </a:r>
            <a:r>
              <a:rPr lang="en-US" b="0" dirty="0"/>
              <a:t>forestry, cross-sectoral, </a:t>
            </a:r>
            <a:r>
              <a:rPr lang="en-US" b="0" dirty="0" smtClean="0"/>
              <a:t>outside</a:t>
            </a:r>
            <a:r>
              <a:rPr lang="en-US" b="0" dirty="0"/>
              <a:t>.</a:t>
            </a:r>
          </a:p>
          <a:p>
            <a:r>
              <a:rPr lang="en-US" u="sng" dirty="0" smtClean="0"/>
              <a:t>Type of support – which sector</a:t>
            </a:r>
            <a:r>
              <a:rPr lang="en-US" dirty="0" smtClean="0"/>
              <a:t>: </a:t>
            </a:r>
            <a:r>
              <a:rPr lang="en-US" b="0" dirty="0"/>
              <a:t>forestry, </a:t>
            </a:r>
            <a:r>
              <a:rPr lang="en-US" b="0" dirty="0" smtClean="0"/>
              <a:t>rural development, </a:t>
            </a:r>
            <a:r>
              <a:rPr lang="en-US" b="0" dirty="0"/>
              <a:t>or </a:t>
            </a:r>
            <a:r>
              <a:rPr lang="en-US" b="0" dirty="0" smtClean="0"/>
              <a:t>non-sectoral (start-up/industrial development). </a:t>
            </a:r>
          </a:p>
          <a:p>
            <a:r>
              <a:rPr lang="en-US" u="sng" dirty="0"/>
              <a:t>Type of support – which </a:t>
            </a:r>
            <a:r>
              <a:rPr lang="en-US" u="sng" dirty="0" smtClean="0"/>
              <a:t>level</a:t>
            </a:r>
            <a:r>
              <a:rPr lang="en-US" dirty="0" smtClean="0"/>
              <a:t>: </a:t>
            </a:r>
            <a:r>
              <a:rPr lang="en-US" b="0" dirty="0" smtClean="0"/>
              <a:t>local-regional, national, or Europe/EU. </a:t>
            </a:r>
            <a:endParaRPr lang="en-US" b="0" dirty="0"/>
          </a:p>
          <a:p>
            <a:r>
              <a:rPr lang="en-US" u="sng" dirty="0"/>
              <a:t>Type of support – which </a:t>
            </a:r>
            <a:r>
              <a:rPr lang="en-US" u="sng" dirty="0" smtClean="0"/>
              <a:t>function</a:t>
            </a:r>
            <a:r>
              <a:rPr lang="en-US" dirty="0" smtClean="0"/>
              <a:t>: </a:t>
            </a:r>
            <a:r>
              <a:rPr lang="en-US" b="0" dirty="0" smtClean="0"/>
              <a:t>information, financing, co-ordination. </a:t>
            </a:r>
          </a:p>
          <a:p>
            <a:endParaRPr lang="en-US" sz="800" b="0" dirty="0" smtClean="0"/>
          </a:p>
          <a:p>
            <a:r>
              <a:rPr lang="en-US" dirty="0" smtClean="0">
                <a:solidFill>
                  <a:srgbClr val="3333CC"/>
                </a:solidFill>
                <a:sym typeface="Symbol"/>
              </a:rPr>
              <a:t></a:t>
            </a:r>
            <a:r>
              <a:rPr lang="en-US" b="0" dirty="0" smtClean="0">
                <a:solidFill>
                  <a:srgbClr val="3333CC"/>
                </a:solidFill>
                <a:sym typeface="Symbol"/>
              </a:rPr>
              <a:t> </a:t>
            </a:r>
            <a:r>
              <a:rPr lang="en-US" u="sng" dirty="0">
                <a:solidFill>
                  <a:srgbClr val="3333CC"/>
                </a:solidFill>
              </a:rPr>
              <a:t>Innovation pattern and support needs? </a:t>
            </a:r>
          </a:p>
        </p:txBody>
      </p:sp>
    </p:spTree>
    <p:extLst>
      <p:ext uri="{BB962C8B-B14F-4D97-AF65-F5344CB8AC3E}">
        <p14:creationId xmlns:p14="http://schemas.microsoft.com/office/powerpoint/2010/main" val="796947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13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company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37356"/>
              </p:ext>
            </p:extLst>
          </p:nvPr>
        </p:nvGraphicFramePr>
        <p:xfrm>
          <a:off x="768085" y="2772197"/>
          <a:ext cx="62409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Type </a:t>
                      </a:r>
                      <a:r>
                        <a:rPr lang="de-AT" dirty="0" err="1" smtClean="0"/>
                        <a:t>of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innovating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company</a:t>
                      </a:r>
                      <a:endParaRPr lang="de-AT" dirty="0" smtClean="0"/>
                    </a:p>
                  </a:txBody>
                  <a:tcPr>
                    <a:solidFill>
                      <a:srgbClr val="E8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LALO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ENTR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TRALO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 </a:t>
                      </a:r>
                      <a:r>
                        <a:rPr lang="de-AT" b="0" dirty="0" smtClean="0"/>
                        <a:t>(3)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SOC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NEWLO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   </a:t>
                      </a:r>
                      <a:r>
                        <a:rPr lang="de-AT" b="0" dirty="0" smtClean="0"/>
                        <a:t>(2)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IND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INST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3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25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company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05156"/>
              </p:ext>
            </p:extLst>
          </p:nvPr>
        </p:nvGraphicFramePr>
        <p:xfrm>
          <a:off x="768085" y="2772197"/>
          <a:ext cx="62409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Type </a:t>
                      </a:r>
                      <a:r>
                        <a:rPr lang="de-AT" dirty="0" err="1" smtClean="0"/>
                        <a:t>of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innovating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company</a:t>
                      </a:r>
                      <a:endParaRPr lang="de-AT" dirty="0" smtClean="0"/>
                    </a:p>
                  </a:txBody>
                  <a:tcPr>
                    <a:solidFill>
                      <a:srgbClr val="E8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LALO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ENTR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TRALO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 </a:t>
                      </a:r>
                      <a:r>
                        <a:rPr lang="de-AT" b="0" dirty="0" smtClean="0"/>
                        <a:t>(3)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SOC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NEWLO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   </a:t>
                      </a:r>
                      <a:r>
                        <a:rPr lang="de-AT" b="0" dirty="0" smtClean="0"/>
                        <a:t>(2)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IND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INST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3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00" y="4284365"/>
            <a:ext cx="2054225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0" t="25528" r="14525" b="5257"/>
          <a:stretch/>
        </p:blipFill>
        <p:spPr>
          <a:xfrm>
            <a:off x="2011016" y="4860429"/>
            <a:ext cx="1496594" cy="1980109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 bwMode="auto">
          <a:xfrm flipV="1">
            <a:off x="216248" y="3348261"/>
            <a:ext cx="504056" cy="93610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flipH="1" flipV="1">
            <a:off x="1728416" y="3754202"/>
            <a:ext cx="720080" cy="110622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coppicewoodcollege.co.uk/wp-content/uploads/2011/02/the-colle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77" y="2788486"/>
            <a:ext cx="2352411" cy="17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lmontedetabuyo.com/data/productos/imagenes/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8232" b="11765"/>
          <a:stretch/>
        </p:blipFill>
        <p:spPr bwMode="auto">
          <a:xfrm>
            <a:off x="7200900" y="297423"/>
            <a:ext cx="2177955" cy="23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sinasnaturales.com/demo/about/A1_3_445x3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29321" r="19442"/>
          <a:stretch/>
        </p:blipFill>
        <p:spPr bwMode="auto">
          <a:xfrm>
            <a:off x="6552952" y="4879600"/>
            <a:ext cx="2808536" cy="17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rronicastione.it/pagine/manifesto1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12985" r="4156" b="30693"/>
          <a:stretch/>
        </p:blipFill>
        <p:spPr bwMode="auto">
          <a:xfrm>
            <a:off x="3740498" y="4879600"/>
            <a:ext cx="2584467" cy="19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1"/>
          <p:cNvCxnSpPr>
            <a:stCxn id="3" idx="3"/>
          </p:cNvCxnSpPr>
          <p:nvPr/>
        </p:nvCxnSpPr>
        <p:spPr bwMode="auto">
          <a:xfrm flipH="1" flipV="1">
            <a:off x="6038966" y="3691815"/>
            <a:ext cx="970111" cy="748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1"/>
          <p:cNvCxnSpPr/>
          <p:nvPr/>
        </p:nvCxnSpPr>
        <p:spPr bwMode="auto">
          <a:xfrm flipH="1" flipV="1">
            <a:off x="6005157" y="4073284"/>
            <a:ext cx="547795" cy="80631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1"/>
          <p:cNvCxnSpPr/>
          <p:nvPr/>
        </p:nvCxnSpPr>
        <p:spPr bwMode="auto">
          <a:xfrm flipH="1" flipV="1">
            <a:off x="4220907" y="4543058"/>
            <a:ext cx="910" cy="33654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11"/>
          <p:cNvCxnSpPr/>
          <p:nvPr/>
        </p:nvCxnSpPr>
        <p:spPr bwMode="auto">
          <a:xfrm flipH="1">
            <a:off x="6067897" y="1980643"/>
            <a:ext cx="1133003" cy="1367618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5013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15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Geographical sphere of knowledge/ideas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40696"/>
              </p:ext>
            </p:extLst>
          </p:nvPr>
        </p:nvGraphicFramePr>
        <p:xfrm>
          <a:off x="648296" y="3089037"/>
          <a:ext cx="3328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Source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of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i</a:t>
                      </a:r>
                      <a:r>
                        <a:rPr lang="de-AT" dirty="0" err="1" smtClean="0"/>
                        <a:t>deas</a:t>
                      </a:r>
                      <a:r>
                        <a:rPr lang="de-AT" dirty="0" smtClean="0"/>
                        <a:t> </a:t>
                      </a:r>
                      <a:endParaRPr lang="de-AT" dirty="0"/>
                    </a:p>
                  </a:txBody>
                  <a:tcPr>
                    <a:solidFill>
                      <a:srgbClr val="E8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6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Urban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7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</a:t>
                      </a:r>
                      <a:r>
                        <a:rPr lang="de-AT" b="1" baseline="0" dirty="0" smtClean="0"/>
                        <a:t> + urban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7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AutoShape 5" descr="http://www.genuss-region.at/images/50802520e2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AutoShape 7" descr="http://www.genuss-region.at/images/50802520e21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232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Geographical sphere of knowledge/ideas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67806"/>
              </p:ext>
            </p:extLst>
          </p:nvPr>
        </p:nvGraphicFramePr>
        <p:xfrm>
          <a:off x="648296" y="3089037"/>
          <a:ext cx="3328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Source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of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i</a:t>
                      </a:r>
                      <a:r>
                        <a:rPr lang="de-AT" dirty="0" err="1" smtClean="0"/>
                        <a:t>deas</a:t>
                      </a:r>
                      <a:r>
                        <a:rPr lang="de-AT" dirty="0" smtClean="0"/>
                        <a:t>  </a:t>
                      </a:r>
                      <a:endParaRPr lang="de-AT" dirty="0"/>
                    </a:p>
                  </a:txBody>
                  <a:tcPr>
                    <a:solidFill>
                      <a:srgbClr val="E8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6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Urban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7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</a:t>
                      </a:r>
                      <a:r>
                        <a:rPr lang="de-AT" b="1" baseline="0" dirty="0" smtClean="0"/>
                        <a:t> + urban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7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 descr="http://policydatabase.boku.ac.at/images/extra/645/picture%20sparkling%20s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6534" r="8069" b="8515"/>
          <a:stretch/>
        </p:blipFill>
        <p:spPr bwMode="auto">
          <a:xfrm>
            <a:off x="6997959" y="3023118"/>
            <a:ext cx="1978090" cy="34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 flipH="1">
            <a:off x="3960664" y="2951093"/>
            <a:ext cx="1008112" cy="68520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flipH="1" flipV="1">
            <a:off x="3960664" y="4068341"/>
            <a:ext cx="2952328" cy="676275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7951" y="4843787"/>
            <a:ext cx="2907142" cy="19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 Verbindung 17"/>
          <p:cNvCxnSpPr/>
          <p:nvPr/>
        </p:nvCxnSpPr>
        <p:spPr bwMode="auto">
          <a:xfrm flipH="1" flipV="1">
            <a:off x="3960664" y="4406479"/>
            <a:ext cx="144016" cy="43730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utoShape 5" descr="http://www.genuss-region.at/images/50802520e2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AutoShape 7" descr="http://www.genuss-region.at/images/50802520e21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r="40856" b="12575"/>
          <a:stretch/>
        </p:blipFill>
        <p:spPr>
          <a:xfrm>
            <a:off x="4995776" y="1332037"/>
            <a:ext cx="1870844" cy="210106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264920" y="6461538"/>
            <a:ext cx="2523827" cy="369332"/>
          </a:xfrm>
          <a:prstGeom prst="rect">
            <a:avLst/>
          </a:prstGeom>
          <a:solidFill>
            <a:srgbClr val="C000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1800" b="0" dirty="0" err="1" smtClean="0"/>
              <a:t>Stylish</a:t>
            </a:r>
            <a:r>
              <a:rPr lang="de-AT" sz="1800" b="0" dirty="0" smtClean="0"/>
              <a:t> sparkling </a:t>
            </a:r>
            <a:r>
              <a:rPr lang="de-AT" sz="1800" b="0" dirty="0" err="1" smtClean="0"/>
              <a:t>birch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sap</a:t>
            </a:r>
            <a:endParaRPr lang="de-AT" sz="1800" b="0" dirty="0"/>
          </a:p>
        </p:txBody>
      </p:sp>
      <p:sp>
        <p:nvSpPr>
          <p:cNvPr id="26" name="Textfeld 25"/>
          <p:cNvSpPr txBox="1"/>
          <p:nvPr/>
        </p:nvSpPr>
        <p:spPr>
          <a:xfrm>
            <a:off x="612774" y="5931712"/>
            <a:ext cx="1595177" cy="369332"/>
          </a:xfrm>
          <a:prstGeom prst="rect">
            <a:avLst/>
          </a:prstGeom>
          <a:solidFill>
            <a:srgbClr val="C000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1800" b="0" dirty="0" err="1" smtClean="0"/>
              <a:t>Muchroom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hotel</a:t>
            </a:r>
            <a:endParaRPr lang="de-AT" sz="1800" b="0" dirty="0"/>
          </a:p>
        </p:txBody>
      </p:sp>
    </p:spTree>
    <p:extLst>
      <p:ext uri="{BB962C8B-B14F-4D97-AF65-F5344CB8AC3E}">
        <p14:creationId xmlns:p14="http://schemas.microsoft.com/office/powerpoint/2010/main" val="2244848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17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Initiation from which sectoral sphere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33485"/>
              </p:ext>
            </p:extLst>
          </p:nvPr>
        </p:nvGraphicFramePr>
        <p:xfrm>
          <a:off x="648296" y="3089037"/>
          <a:ext cx="3328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Initiation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which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sector</a:t>
                      </a:r>
                      <a:endParaRPr lang="de-AT" dirty="0"/>
                    </a:p>
                  </a:txBody>
                  <a:tcPr>
                    <a:solidFill>
                      <a:srgbClr val="E8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Forestry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Cross-</a:t>
                      </a:r>
                      <a:r>
                        <a:rPr lang="de-AT" b="1" dirty="0" err="1" smtClean="0"/>
                        <a:t>sectoral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11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Outside </a:t>
                      </a:r>
                      <a:r>
                        <a:rPr lang="de-AT" b="1" dirty="0" err="1" smtClean="0"/>
                        <a:t>forestry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8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0" t="25528" r="14525" b="5257"/>
          <a:stretch/>
        </p:blipFill>
        <p:spPr>
          <a:xfrm>
            <a:off x="4069252" y="1620069"/>
            <a:ext cx="2411692" cy="319085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r="28792"/>
          <a:stretch/>
        </p:blipFill>
        <p:spPr bwMode="auto">
          <a:xfrm>
            <a:off x="5184800" y="3057510"/>
            <a:ext cx="2477628" cy="32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0"/>
          <a:stretch/>
        </p:blipFill>
        <p:spPr>
          <a:xfrm>
            <a:off x="6976504" y="3852318"/>
            <a:ext cx="2326833" cy="29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2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18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support – which sector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68409"/>
              </p:ext>
            </p:extLst>
          </p:nvPr>
        </p:nvGraphicFramePr>
        <p:xfrm>
          <a:off x="216248" y="3060229"/>
          <a:ext cx="4392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Support –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which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sector</a:t>
                      </a:r>
                      <a:endParaRPr lang="de-AT" dirty="0"/>
                    </a:p>
                  </a:txBody>
                  <a:tcPr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Forestry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 </a:t>
                      </a:r>
                      <a:r>
                        <a:rPr lang="de-AT" b="1" dirty="0" err="1" smtClean="0"/>
                        <a:t>development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10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Non-</a:t>
                      </a:r>
                      <a:r>
                        <a:rPr lang="de-AT" b="1" dirty="0" err="1" smtClean="0"/>
                        <a:t>sectorial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10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072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19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support – which sector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45834"/>
              </p:ext>
            </p:extLst>
          </p:nvPr>
        </p:nvGraphicFramePr>
        <p:xfrm>
          <a:off x="216248" y="3060229"/>
          <a:ext cx="4392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Support –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which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sector</a:t>
                      </a:r>
                      <a:endParaRPr lang="de-AT" dirty="0"/>
                    </a:p>
                  </a:txBody>
                  <a:tcPr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Forestry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Rural </a:t>
                      </a:r>
                      <a:r>
                        <a:rPr lang="de-AT" b="1" dirty="0" err="1" smtClean="0"/>
                        <a:t>development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10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Non-</a:t>
                      </a:r>
                      <a:r>
                        <a:rPr lang="de-AT" b="1" dirty="0" err="1" smtClean="0"/>
                        <a:t>sectorial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10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07384"/>
              </p:ext>
            </p:extLst>
          </p:nvPr>
        </p:nvGraphicFramePr>
        <p:xfrm>
          <a:off x="3240582" y="4788421"/>
          <a:ext cx="583264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Initiation </a:t>
                      </a:r>
                      <a:endParaRPr lang="de-AT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Forestry</a:t>
                      </a:r>
                      <a:r>
                        <a:rPr lang="de-AT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RD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Non-</a:t>
                      </a:r>
                      <a:r>
                        <a:rPr lang="de-AT" dirty="0" err="1" smtClean="0"/>
                        <a:t>sect</a:t>
                      </a:r>
                      <a:r>
                        <a:rPr lang="de-AT" dirty="0" smtClean="0"/>
                        <a:t>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Forestry</a:t>
                      </a:r>
                      <a:r>
                        <a:rPr lang="de-AT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(1)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Cross-</a:t>
                      </a:r>
                      <a:r>
                        <a:rPr lang="de-AT" dirty="0" err="1" smtClean="0"/>
                        <a:t>sect</a:t>
                      </a:r>
                      <a:r>
                        <a:rPr lang="de-AT" dirty="0" smtClean="0"/>
                        <a:t>.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(13)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Outside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(8)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(3)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(10)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(10)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 bwMode="auto">
          <a:xfrm rot="17148247">
            <a:off x="5987042" y="3745483"/>
            <a:ext cx="549005" cy="4053933"/>
          </a:xfrm>
          <a:prstGeom prst="ellipse">
            <a:avLst/>
          </a:prstGeom>
          <a:solidFill>
            <a:schemeClr val="accent2">
              <a:lumMod val="75000"/>
              <a:alpha val="34118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00952"/>
              </p:ext>
            </p:extLst>
          </p:nvPr>
        </p:nvGraphicFramePr>
        <p:xfrm>
          <a:off x="4688501" y="4412359"/>
          <a:ext cx="3808668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733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Support</a:t>
                      </a:r>
                      <a:endParaRPr lang="de-AT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4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Background: </a:t>
            </a: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NWFP and innovation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de-AT" dirty="0" smtClean="0"/>
              <a:t>Non-</a:t>
            </a:r>
            <a:r>
              <a:rPr lang="de-AT" dirty="0" err="1" smtClean="0"/>
              <a:t>wood</a:t>
            </a:r>
            <a:r>
              <a:rPr lang="de-AT" dirty="0" smtClean="0"/>
              <a:t> </a:t>
            </a:r>
            <a:r>
              <a:rPr lang="de-AT" dirty="0" err="1" smtClean="0"/>
              <a:t>forest</a:t>
            </a:r>
            <a:r>
              <a:rPr lang="de-AT" dirty="0" smtClean="0"/>
              <a:t> </a:t>
            </a:r>
            <a:r>
              <a:rPr lang="de-AT" dirty="0" err="1" smtClean="0"/>
              <a:t>products</a:t>
            </a:r>
            <a:r>
              <a:rPr lang="de-AT" dirty="0" smtClean="0"/>
              <a:t> (NWFP) … </a:t>
            </a:r>
            <a:endParaRPr lang="de-AT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b="0" dirty="0" err="1" smtClean="0"/>
              <a:t>cover</a:t>
            </a:r>
            <a:r>
              <a:rPr lang="de-AT" b="0" dirty="0" smtClean="0"/>
              <a:t> a </a:t>
            </a:r>
            <a:r>
              <a:rPr lang="en-US" b="0" dirty="0"/>
              <a:t>broad range of market sectors (</a:t>
            </a:r>
            <a:r>
              <a:rPr lang="en-US" b="0" dirty="0" smtClean="0"/>
              <a:t>food-cosmetics-crafts-</a:t>
            </a:r>
            <a:r>
              <a:rPr lang="en-US" b="0" dirty="0" err="1" smtClean="0"/>
              <a:t>chem’s</a:t>
            </a:r>
            <a:r>
              <a:rPr lang="en-US" b="0" dirty="0" smtClean="0"/>
              <a:t>);</a:t>
            </a:r>
            <a:endParaRPr lang="de-AT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AT" b="0" dirty="0" err="1" smtClean="0"/>
              <a:t>are</a:t>
            </a:r>
            <a:r>
              <a:rPr lang="de-AT" b="0" dirty="0" smtClean="0"/>
              <a:t> </a:t>
            </a:r>
            <a:r>
              <a:rPr lang="de-AT" b="0" dirty="0" err="1"/>
              <a:t>often</a:t>
            </a:r>
            <a:r>
              <a:rPr lang="de-AT" b="0" dirty="0"/>
              <a:t> </a:t>
            </a:r>
            <a:r>
              <a:rPr lang="de-AT" b="0" dirty="0" err="1" smtClean="0"/>
              <a:t>claimed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be</a:t>
            </a:r>
            <a:r>
              <a:rPr lang="de-AT" b="0" dirty="0" smtClean="0"/>
              <a:t> a </a:t>
            </a:r>
            <a:r>
              <a:rPr lang="de-AT" dirty="0" smtClean="0"/>
              <a:t>promising</a:t>
            </a:r>
            <a:r>
              <a:rPr lang="de-AT" b="0" dirty="0" smtClean="0"/>
              <a:t> </a:t>
            </a:r>
            <a:r>
              <a:rPr lang="de-AT" b="0" dirty="0" err="1" smtClean="0"/>
              <a:t>business</a:t>
            </a:r>
            <a:r>
              <a:rPr lang="de-AT" b="0" dirty="0" smtClean="0"/>
              <a:t> </a:t>
            </a:r>
            <a:r>
              <a:rPr lang="de-AT" b="0" dirty="0" err="1" smtClean="0"/>
              <a:t>field</a:t>
            </a:r>
            <a:r>
              <a:rPr lang="de-AT" b="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b="0" dirty="0"/>
              <a:t>but </a:t>
            </a:r>
            <a:r>
              <a:rPr lang="de-AT" b="0" dirty="0" err="1" smtClean="0"/>
              <a:t>are</a:t>
            </a:r>
            <a:r>
              <a:rPr lang="de-AT" b="0" dirty="0" smtClean="0"/>
              <a:t> in </a:t>
            </a:r>
            <a:r>
              <a:rPr lang="de-AT" b="0" dirty="0" err="1" smtClean="0"/>
              <a:t>fact</a:t>
            </a:r>
            <a:r>
              <a:rPr lang="de-AT" b="0" dirty="0" smtClean="0"/>
              <a:t> </a:t>
            </a:r>
            <a:r>
              <a:rPr lang="de-AT" b="0" dirty="0" err="1" smtClean="0"/>
              <a:t>often</a:t>
            </a:r>
            <a:r>
              <a:rPr lang="de-AT" b="0" dirty="0" smtClean="0"/>
              <a:t> </a:t>
            </a:r>
            <a:r>
              <a:rPr lang="de-AT" dirty="0" err="1" smtClean="0"/>
              <a:t>underestimated</a:t>
            </a:r>
            <a:r>
              <a:rPr lang="de-AT" b="0" dirty="0" smtClean="0"/>
              <a:t> in </a:t>
            </a:r>
            <a:r>
              <a:rPr lang="de-AT" b="0" dirty="0" err="1" smtClean="0"/>
              <a:t>their</a:t>
            </a:r>
            <a:r>
              <a:rPr lang="de-AT" b="0" dirty="0" smtClean="0"/>
              <a:t> </a:t>
            </a:r>
            <a:r>
              <a:rPr lang="de-AT" b="0" dirty="0" err="1" smtClean="0"/>
              <a:t>economic</a:t>
            </a:r>
            <a:r>
              <a:rPr lang="de-AT" b="0" dirty="0" smtClean="0"/>
              <a:t> </a:t>
            </a:r>
            <a:r>
              <a:rPr lang="de-AT" b="0" dirty="0" err="1" smtClean="0"/>
              <a:t>value</a:t>
            </a:r>
            <a:r>
              <a:rPr lang="de-AT" b="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b="0" dirty="0" err="1" smtClean="0"/>
              <a:t>and</a:t>
            </a:r>
            <a:r>
              <a:rPr lang="de-AT" b="0" dirty="0" smtClean="0"/>
              <a:t> </a:t>
            </a:r>
            <a:r>
              <a:rPr lang="de-AT" b="0" dirty="0" err="1" smtClean="0"/>
              <a:t>named</a:t>
            </a:r>
            <a:r>
              <a:rPr lang="de-AT" b="0" dirty="0" smtClean="0"/>
              <a:t> </a:t>
            </a:r>
            <a:r>
              <a:rPr lang="de-AT" altLang="de-DE" dirty="0" smtClean="0"/>
              <a:t>„minor,“ </a:t>
            </a:r>
            <a:r>
              <a:rPr lang="de-AT" altLang="de-DE" dirty="0"/>
              <a:t>„</a:t>
            </a:r>
            <a:r>
              <a:rPr lang="de-AT" altLang="de-DE" dirty="0" err="1" smtClean="0"/>
              <a:t>secondary</a:t>
            </a:r>
            <a:r>
              <a:rPr lang="de-AT" altLang="de-DE" dirty="0" smtClean="0"/>
              <a:t>,“ </a:t>
            </a:r>
            <a:r>
              <a:rPr lang="de-AT" altLang="de-DE" dirty="0"/>
              <a:t>„ </a:t>
            </a:r>
            <a:r>
              <a:rPr lang="de-AT" altLang="de-DE" dirty="0" err="1" smtClean="0"/>
              <a:t>by-products</a:t>
            </a:r>
            <a:r>
              <a:rPr lang="de-AT" altLang="de-DE" dirty="0" smtClean="0"/>
              <a:t>,“ „</a:t>
            </a:r>
            <a:r>
              <a:rPr lang="de-AT" altLang="de-DE" dirty="0" err="1" smtClean="0"/>
              <a:t>niche-markets</a:t>
            </a:r>
            <a:r>
              <a:rPr lang="de-AT" altLang="de-DE" dirty="0" smtClean="0"/>
              <a:t>“ </a:t>
            </a:r>
            <a:r>
              <a:rPr lang="de-AT" b="0" dirty="0" err="1" smtClean="0"/>
              <a:t>or</a:t>
            </a:r>
            <a:r>
              <a:rPr lang="de-AT" b="0" dirty="0" smtClean="0"/>
              <a:t> </a:t>
            </a:r>
            <a:r>
              <a:rPr lang="de-AT" b="0" dirty="0" err="1" smtClean="0"/>
              <a:t>even</a:t>
            </a:r>
            <a:r>
              <a:rPr lang="de-AT" b="0" dirty="0" smtClean="0"/>
              <a:t> </a:t>
            </a:r>
            <a:r>
              <a:rPr lang="de-AT" altLang="de-DE" dirty="0" smtClean="0"/>
              <a:t>„non-</a:t>
            </a:r>
            <a:r>
              <a:rPr lang="de-AT" altLang="de-DE" dirty="0" err="1" smtClean="0"/>
              <a:t>market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goods</a:t>
            </a:r>
            <a:r>
              <a:rPr lang="de-AT" altLang="de-DE" dirty="0" smtClean="0"/>
              <a:t>“ </a:t>
            </a:r>
            <a:r>
              <a:rPr lang="de-AT" altLang="de-DE" b="0" dirty="0" smtClean="0"/>
              <a:t>(</a:t>
            </a:r>
            <a:r>
              <a:rPr lang="de-AT" altLang="de-DE" b="0" dirty="0" err="1" smtClean="0"/>
              <a:t>Mantau</a:t>
            </a:r>
            <a:r>
              <a:rPr lang="de-AT" altLang="de-DE" b="0" dirty="0" smtClean="0"/>
              <a:t> </a:t>
            </a:r>
            <a:r>
              <a:rPr lang="de-AT" altLang="de-DE" b="0" dirty="0"/>
              <a:t>et al</a:t>
            </a:r>
            <a:r>
              <a:rPr lang="de-AT" altLang="de-DE" b="0" dirty="0" smtClean="0"/>
              <a:t>. 2001; </a:t>
            </a:r>
            <a:r>
              <a:rPr lang="de-AT" altLang="de-DE" b="0" dirty="0" err="1" smtClean="0"/>
              <a:t>Mavsar</a:t>
            </a:r>
            <a:r>
              <a:rPr lang="de-AT" altLang="de-DE" b="0" dirty="0" smtClean="0"/>
              <a:t> et al. 2008)</a:t>
            </a:r>
          </a:p>
          <a:p>
            <a:endParaRPr lang="de-AT" altLang="de-DE" b="0" dirty="0" smtClean="0"/>
          </a:p>
          <a:p>
            <a:r>
              <a:rPr lang="de-AT" altLang="de-DE" b="0" dirty="0" smtClean="0"/>
              <a:t>In </a:t>
            </a:r>
            <a:r>
              <a:rPr lang="de-AT" altLang="de-DE" b="0" dirty="0" err="1" smtClean="0"/>
              <a:t>reality</a:t>
            </a:r>
            <a:r>
              <a:rPr lang="de-AT" altLang="de-DE" b="0" dirty="0" smtClean="0"/>
              <a:t>, </a:t>
            </a:r>
            <a:r>
              <a:rPr lang="de-AT" altLang="de-DE" b="0" dirty="0" err="1" smtClean="0"/>
              <a:t>they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are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often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produced</a:t>
            </a:r>
            <a:r>
              <a:rPr lang="de-AT" altLang="de-DE" b="0" dirty="0" smtClean="0"/>
              <a:t> in </a:t>
            </a:r>
            <a:r>
              <a:rPr lang="de-AT" altLang="de-DE" b="0" dirty="0" err="1" smtClean="0"/>
              <a:t>the</a:t>
            </a:r>
            <a:r>
              <a:rPr lang="de-AT" altLang="de-DE" b="0" dirty="0" smtClean="0"/>
              <a:t> </a:t>
            </a:r>
            <a:r>
              <a:rPr lang="de-AT" altLang="de-DE" dirty="0" err="1" smtClean="0"/>
              <a:t>wake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of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timber</a:t>
            </a:r>
            <a:r>
              <a:rPr lang="de-AT" altLang="de-DE" dirty="0" smtClean="0"/>
              <a:t> </a:t>
            </a:r>
            <a:r>
              <a:rPr lang="de-AT" altLang="de-DE" b="0" dirty="0" err="1" smtClean="0"/>
              <a:t>production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and</a:t>
            </a:r>
            <a:r>
              <a:rPr lang="de-AT" altLang="de-DE" b="0" dirty="0" smtClean="0"/>
              <a:t> </a:t>
            </a:r>
            <a:r>
              <a:rPr lang="de-AT" altLang="de-DE" dirty="0" smtClean="0">
                <a:solidFill>
                  <a:srgbClr val="3333CC"/>
                </a:solidFill>
              </a:rPr>
              <a:t>not </a:t>
            </a:r>
            <a:r>
              <a:rPr lang="de-AT" altLang="de-DE" dirty="0" err="1" smtClean="0">
                <a:solidFill>
                  <a:srgbClr val="3333CC"/>
                </a:solidFill>
              </a:rPr>
              <a:t>necessarily</a:t>
            </a:r>
            <a:r>
              <a:rPr lang="de-AT" altLang="de-DE" dirty="0" smtClean="0">
                <a:solidFill>
                  <a:srgbClr val="3333CC"/>
                </a:solidFill>
              </a:rPr>
              <a:t> </a:t>
            </a:r>
            <a:r>
              <a:rPr lang="de-AT" altLang="de-DE" dirty="0" err="1" smtClean="0">
                <a:solidFill>
                  <a:srgbClr val="3333CC"/>
                </a:solidFill>
              </a:rPr>
              <a:t>seen</a:t>
            </a:r>
            <a:r>
              <a:rPr lang="de-AT" altLang="de-DE" dirty="0" smtClean="0">
                <a:solidFill>
                  <a:srgbClr val="3333CC"/>
                </a:solidFill>
              </a:rPr>
              <a:t> </a:t>
            </a:r>
            <a:r>
              <a:rPr lang="de-AT" altLang="de-DE" dirty="0" err="1" smtClean="0">
                <a:solidFill>
                  <a:srgbClr val="3333CC"/>
                </a:solidFill>
              </a:rPr>
              <a:t>as</a:t>
            </a:r>
            <a:r>
              <a:rPr lang="de-AT" altLang="de-DE" dirty="0" smtClean="0">
                <a:solidFill>
                  <a:srgbClr val="3333CC"/>
                </a:solidFill>
              </a:rPr>
              <a:t> a </a:t>
            </a:r>
            <a:r>
              <a:rPr lang="de-AT" altLang="de-DE" dirty="0" err="1" smtClean="0">
                <a:solidFill>
                  <a:srgbClr val="3333CC"/>
                </a:solidFill>
              </a:rPr>
              <a:t>business</a:t>
            </a:r>
            <a:r>
              <a:rPr lang="de-AT" altLang="de-DE" dirty="0" smtClean="0">
                <a:solidFill>
                  <a:srgbClr val="3333CC"/>
                </a:solidFill>
              </a:rPr>
              <a:t> </a:t>
            </a:r>
            <a:r>
              <a:rPr lang="de-AT" altLang="de-DE" dirty="0" err="1" smtClean="0">
                <a:solidFill>
                  <a:srgbClr val="3333CC"/>
                </a:solidFill>
              </a:rPr>
              <a:t>opportunity</a:t>
            </a:r>
            <a:r>
              <a:rPr lang="de-AT" altLang="de-DE" dirty="0" smtClean="0">
                <a:solidFill>
                  <a:srgbClr val="3333CC"/>
                </a:solidFill>
              </a:rPr>
              <a:t>.</a:t>
            </a:r>
            <a:r>
              <a:rPr lang="de-AT" altLang="de-DE" b="0" dirty="0" smtClean="0"/>
              <a:t> Thus </a:t>
            </a:r>
            <a:r>
              <a:rPr lang="de-AT" altLang="de-DE" b="0" dirty="0" err="1" smtClean="0"/>
              <a:t>there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is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hardly</a:t>
            </a:r>
            <a:r>
              <a:rPr lang="de-AT" altLang="de-DE" b="0" dirty="0" smtClean="0"/>
              <a:t> an </a:t>
            </a:r>
            <a:r>
              <a:rPr lang="de-AT" altLang="de-DE" b="0" dirty="0" err="1" smtClean="0"/>
              <a:t>innovation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focus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put</a:t>
            </a:r>
            <a:r>
              <a:rPr lang="de-AT" altLang="de-DE" b="0" dirty="0" smtClean="0"/>
              <a:t> on </a:t>
            </a:r>
            <a:r>
              <a:rPr lang="de-AT" altLang="de-DE" b="0" dirty="0" err="1" smtClean="0"/>
              <a:t>these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products</a:t>
            </a:r>
            <a:r>
              <a:rPr lang="de-AT" altLang="de-DE" b="0" dirty="0" smtClean="0"/>
              <a:t>. </a:t>
            </a:r>
            <a:endParaRPr lang="de-AT" altLang="de-DE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20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support – which </a:t>
            </a:r>
            <a:r>
              <a:rPr lang="en-US" altLang="de-DE" sz="3200" dirty="0" smtClean="0">
                <a:solidFill>
                  <a:srgbClr val="3333CC"/>
                </a:solidFill>
              </a:rPr>
              <a:t>level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61548"/>
              </p:ext>
            </p:extLst>
          </p:nvPr>
        </p:nvGraphicFramePr>
        <p:xfrm>
          <a:off x="648296" y="3089037"/>
          <a:ext cx="5904656" cy="222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Support –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which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level</a:t>
                      </a:r>
                      <a:endParaRPr lang="de-AT" dirty="0"/>
                    </a:p>
                  </a:txBody>
                  <a:tcPr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Local</a:t>
                      </a:r>
                      <a:r>
                        <a:rPr lang="de-AT" b="1" dirty="0" smtClean="0"/>
                        <a:t>-regional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13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/>
                        <a:t>National 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1800" b="1" kern="1200" dirty="0" smtClean="0"/>
                        <a:t>5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- </a:t>
                      </a:r>
                      <a:r>
                        <a:rPr lang="de-A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/>
                        <a:t>European/EU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AT" sz="1800" b="1" kern="1200" dirty="0" smtClean="0"/>
                        <a:t>1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- </a:t>
                      </a:r>
                      <a:r>
                        <a:rPr lang="de-A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3312592" y="2772197"/>
            <a:ext cx="1152128" cy="3312368"/>
          </a:xfrm>
          <a:prstGeom prst="ellipse">
            <a:avLst/>
          </a:prstGeom>
          <a:noFill/>
          <a:ln w="38100" cap="flat" cmpd="sng" algn="ctr">
            <a:solidFill>
              <a:srgbClr val="E894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35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21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Type of support – which </a:t>
            </a:r>
            <a:r>
              <a:rPr lang="en-US" altLang="de-DE" sz="3200" dirty="0" smtClean="0">
                <a:solidFill>
                  <a:srgbClr val="3333CC"/>
                </a:solidFill>
              </a:rPr>
              <a:t>function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14460"/>
              </p:ext>
            </p:extLst>
          </p:nvPr>
        </p:nvGraphicFramePr>
        <p:xfrm>
          <a:off x="648296" y="3089037"/>
          <a:ext cx="4392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Support –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err="1" smtClean="0"/>
                        <a:t>which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function</a:t>
                      </a:r>
                      <a:endParaRPr lang="de-AT" dirty="0"/>
                    </a:p>
                  </a:txBody>
                  <a:tcPr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Information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15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Financing</a:t>
                      </a:r>
                      <a:r>
                        <a:rPr lang="de-AT" b="1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18 </a:t>
                      </a:r>
                      <a:r>
                        <a:rPr lang="de-AT" b="0" dirty="0" smtClean="0"/>
                        <a:t>(10) </a:t>
                      </a:r>
                      <a:endParaRPr lang="de-A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Co-ordination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10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27609"/>
              </p:ext>
            </p:extLst>
          </p:nvPr>
        </p:nvGraphicFramePr>
        <p:xfrm>
          <a:off x="648296" y="4716413"/>
          <a:ext cx="43924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Regulatory</a:t>
                      </a:r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A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59849"/>
              </p:ext>
            </p:extLst>
          </p:nvPr>
        </p:nvGraphicFramePr>
        <p:xfrm>
          <a:off x="5328816" y="3132237"/>
          <a:ext cx="338437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Significance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for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err="1" smtClean="0"/>
                        <a:t>entrepreneurs</a:t>
                      </a:r>
                      <a:endParaRPr lang="de-AT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Information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+++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Financing</a:t>
                      </a:r>
                      <a:r>
                        <a:rPr lang="de-AT" dirty="0" smtClean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+</a:t>
                      </a:r>
                      <a:endParaRPr lang="de-A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Co-ordination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++</a:t>
                      </a:r>
                      <a:endParaRPr lang="de-A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52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22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Innovation patterns and support needs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80171"/>
              </p:ext>
            </p:extLst>
          </p:nvPr>
        </p:nvGraphicFramePr>
        <p:xfrm>
          <a:off x="144240" y="1260028"/>
          <a:ext cx="9217248" cy="558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624">
                  <a:extLst>
                    <a:ext uri="{9D8B030D-6E8A-4147-A177-3AD203B41FA5}">
                      <a16:colId xmlns:a16="http://schemas.microsoft.com/office/drawing/2014/main" val="2751032616"/>
                    </a:ext>
                  </a:extLst>
                </a:gridCol>
                <a:gridCol w="4608624">
                  <a:extLst>
                    <a:ext uri="{9D8B030D-6E8A-4147-A177-3AD203B41FA5}">
                      <a16:colId xmlns:a16="http://schemas.microsoft.com/office/drawing/2014/main" val="1838822331"/>
                    </a:ext>
                  </a:extLst>
                </a:gridCol>
              </a:tblGrid>
              <a:tr h="4292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27300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company-driven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8635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In-house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capacities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R&amp;D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0428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41978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Entrepreneurship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Info+fin+co-ord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cross-sectoral links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07429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Entrepreneurial-driven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315711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Entrepreneurship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Info+fin+co-ord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cross-sectoral links</a:t>
                      </a:r>
                      <a:endParaRPr lang="de-DE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00914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07725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Investment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capital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cross-sector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platforms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R&amp;D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99779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48407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Voluntarism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01913"/>
                  </a:ext>
                </a:extLst>
              </a:tr>
              <a:tr h="42927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 </a:t>
                      </a:r>
                      <a:r>
                        <a:rPr lang="de-A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development-driven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04463"/>
                  </a:ext>
                </a:extLst>
              </a:tr>
              <a:tr h="4292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orientation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framework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structures</a:t>
                      </a:r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45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413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Conclusions: innovation processes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6" y="2556173"/>
            <a:ext cx="8064474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Small-scale innovations </a:t>
            </a:r>
            <a:r>
              <a:rPr lang="en-GB" b="0" dirty="0"/>
              <a:t>and entrepreneurship dominate and do without much institutional </a:t>
            </a:r>
            <a:r>
              <a:rPr lang="en-GB" b="0" dirty="0" smtClean="0"/>
              <a:t>support </a:t>
            </a:r>
            <a:r>
              <a:rPr lang="en-US" b="0" dirty="0" smtClean="0"/>
              <a:t>(</a:t>
            </a:r>
            <a:r>
              <a:rPr lang="en-US" b="0" dirty="0" err="1"/>
              <a:t>Ludvig</a:t>
            </a:r>
            <a:r>
              <a:rPr lang="en-US" b="0" dirty="0"/>
              <a:t> et al. </a:t>
            </a:r>
            <a:r>
              <a:rPr lang="en-US" b="0" dirty="0" smtClean="0"/>
              <a:t>2016a)</a:t>
            </a:r>
            <a:r>
              <a:rPr lang="en-GB" b="0" dirty="0" smtClean="0"/>
              <a:t>;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There </a:t>
            </a:r>
            <a:r>
              <a:rPr lang="en-GB" b="0" dirty="0"/>
              <a:t>is no “one” innovation system supporting non-timber products</a:t>
            </a:r>
            <a:r>
              <a:rPr lang="en-GB" b="0" dirty="0" smtClean="0"/>
              <a:t>; support comes </a:t>
            </a:r>
            <a:r>
              <a:rPr lang="en-GB" b="0" dirty="0"/>
              <a:t>from various </a:t>
            </a:r>
            <a:r>
              <a:rPr lang="en-GB" b="0" dirty="0" smtClean="0"/>
              <a:t>sources but is rare;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F</a:t>
            </a:r>
            <a:r>
              <a:rPr lang="en-GB" b="0" dirty="0" smtClean="0"/>
              <a:t>or </a:t>
            </a:r>
            <a:r>
              <a:rPr lang="en-GB" b="0" dirty="0"/>
              <a:t>none of them, </a:t>
            </a:r>
            <a:r>
              <a:rPr lang="en-GB" b="0" dirty="0" smtClean="0"/>
              <a:t>NWFP </a:t>
            </a:r>
            <a:r>
              <a:rPr lang="en-GB" b="0" dirty="0"/>
              <a:t>are central;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Break-through</a:t>
            </a:r>
            <a:r>
              <a:rPr lang="en-GB" b="0" dirty="0" smtClean="0"/>
              <a:t> innovations and </a:t>
            </a:r>
            <a:r>
              <a:rPr lang="en-GB" dirty="0" smtClean="0"/>
              <a:t>scaling-up</a:t>
            </a:r>
            <a:r>
              <a:rPr lang="en-GB" b="0" dirty="0" smtClean="0"/>
              <a:t> need institutionalisation and systemic support (for: R&amp;D, networking; awareness raising; regulatory adaptations; …)</a:t>
            </a:r>
            <a:br>
              <a:rPr lang="en-GB" b="0" dirty="0" smtClean="0"/>
            </a:br>
            <a:r>
              <a:rPr lang="en-GB" b="0" dirty="0" smtClean="0"/>
              <a:t>→ </a:t>
            </a:r>
            <a:r>
              <a:rPr lang="en-GB" dirty="0">
                <a:solidFill>
                  <a:srgbClr val="3333CC"/>
                </a:solidFill>
              </a:rPr>
              <a:t>“institutional innovations” </a:t>
            </a:r>
            <a:r>
              <a:rPr lang="en-US" b="0" dirty="0"/>
              <a:t>(</a:t>
            </a:r>
            <a:r>
              <a:rPr lang="en-US" b="0" dirty="0" err="1"/>
              <a:t>Ludvig</a:t>
            </a:r>
            <a:r>
              <a:rPr lang="en-US" b="0" dirty="0"/>
              <a:t> et al. </a:t>
            </a:r>
            <a:r>
              <a:rPr lang="en-US" b="0" dirty="0" smtClean="0"/>
              <a:t>2016b)</a:t>
            </a:r>
            <a:r>
              <a:rPr lang="en-GB" b="0" dirty="0"/>
              <a:t>.</a:t>
            </a:r>
          </a:p>
          <a:p>
            <a:endParaRPr lang="en-GB" sz="1050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93942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Conclusions: </a:t>
            </a:r>
            <a:r>
              <a:rPr lang="en-US" altLang="de-DE" sz="3200" smtClean="0">
                <a:solidFill>
                  <a:srgbClr val="3333CC"/>
                </a:solidFill>
              </a:rPr>
              <a:t>support needs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6" y="2556173"/>
            <a:ext cx="806447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Information: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Technical AND business knowhow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</a:t>
            </a:r>
            <a:r>
              <a:rPr lang="en-US" b="0" dirty="0" smtClean="0"/>
              <a:t>ross-sectoral knowledge and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R&amp;D</a:t>
            </a:r>
            <a:endParaRPr lang="en-US" b="0" dirty="0"/>
          </a:p>
          <a:p>
            <a:r>
              <a:rPr lang="en-US" dirty="0" smtClean="0"/>
              <a:t>Financing: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Small, un-bureaucratic start-up funds for entrepreneurs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</a:t>
            </a:r>
            <a:r>
              <a:rPr lang="en-US" b="0" dirty="0" smtClean="0"/>
              <a:t>arge R&amp;D funds for industrial scale investments</a:t>
            </a:r>
          </a:p>
          <a:p>
            <a:r>
              <a:rPr lang="en-US" dirty="0" smtClean="0"/>
              <a:t>Co-ordination: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For: information, funding, business co-operation, conflict resolution, regulatory adaptions, and public awareness!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035910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25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Top-down support for </a:t>
            </a: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bottom-up innovations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6" y="2556173"/>
            <a:ext cx="80644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/>
            <a:r>
              <a:rPr lang="en-US" dirty="0" smtClean="0"/>
              <a:t>→</a:t>
            </a:r>
            <a:r>
              <a:rPr lang="en-US" b="0" dirty="0" smtClean="0"/>
              <a:t> 	</a:t>
            </a:r>
            <a:r>
              <a:rPr lang="en-US" dirty="0" smtClean="0"/>
              <a:t>open </a:t>
            </a:r>
            <a:r>
              <a:rPr lang="en-US" dirty="0"/>
              <a:t>and flexible </a:t>
            </a:r>
            <a:r>
              <a:rPr lang="en-US" b="0" dirty="0" smtClean="0"/>
              <a:t>support </a:t>
            </a:r>
            <a:r>
              <a:rPr lang="en-US" b="0" dirty="0" err="1" smtClean="0"/>
              <a:t>programmes</a:t>
            </a:r>
            <a:r>
              <a:rPr lang="en-US" b="0" dirty="0" smtClean="0"/>
              <a:t> AND</a:t>
            </a:r>
          </a:p>
          <a:p>
            <a:pPr marL="0" indent="0"/>
            <a:r>
              <a:rPr lang="en-US" b="0" dirty="0"/>
              <a:t>	</a:t>
            </a:r>
            <a:r>
              <a:rPr lang="en-US" dirty="0"/>
              <a:t>systemic </a:t>
            </a:r>
            <a:r>
              <a:rPr lang="en-US" dirty="0" smtClean="0"/>
              <a:t>structures </a:t>
            </a:r>
            <a:r>
              <a:rPr lang="en-US" b="0" dirty="0" smtClean="0"/>
              <a:t>for tailor-made support. </a:t>
            </a:r>
            <a:endParaRPr lang="en-US" b="0" dirty="0"/>
          </a:p>
          <a:p>
            <a:pPr marL="0" indent="0"/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Explicit </a:t>
            </a:r>
            <a:r>
              <a:rPr lang="de-DE" b="0" dirty="0" err="1" smtClean="0"/>
              <a:t>sectoral</a:t>
            </a:r>
            <a:r>
              <a:rPr lang="de-DE" b="0" dirty="0" smtClean="0"/>
              <a:t> </a:t>
            </a:r>
            <a:r>
              <a:rPr lang="de-DE" b="0" dirty="0" err="1" smtClean="0"/>
              <a:t>innovation</a:t>
            </a:r>
            <a:r>
              <a:rPr lang="de-DE" b="0" dirty="0" smtClean="0"/>
              <a:t> </a:t>
            </a:r>
            <a:r>
              <a:rPr lang="de-DE" b="0" dirty="0" err="1" smtClean="0"/>
              <a:t>policy</a:t>
            </a:r>
            <a:r>
              <a:rPr lang="de-DE" b="0" dirty="0" smtClean="0"/>
              <a:t>, </a:t>
            </a:r>
            <a:r>
              <a:rPr lang="de-DE" b="0" dirty="0" err="1" smtClean="0"/>
              <a:t>including</a:t>
            </a:r>
            <a:r>
              <a:rPr lang="de-DE" b="0" dirty="0" smtClean="0"/>
              <a:t> </a:t>
            </a:r>
            <a:r>
              <a:rPr lang="de-DE" b="0" dirty="0" err="1" smtClean="0"/>
              <a:t>information</a:t>
            </a:r>
            <a:r>
              <a:rPr lang="de-DE" b="0" dirty="0" smtClean="0"/>
              <a:t> </a:t>
            </a:r>
            <a:r>
              <a:rPr lang="de-DE" b="0" dirty="0" err="1" smtClean="0"/>
              <a:t>measures</a:t>
            </a:r>
            <a:r>
              <a:rPr lang="de-DE" b="0" dirty="0" smtClean="0"/>
              <a:t>, </a:t>
            </a:r>
            <a:r>
              <a:rPr lang="de-DE" b="0" dirty="0" err="1" smtClean="0"/>
              <a:t>cross-sectoral</a:t>
            </a:r>
            <a:r>
              <a:rPr lang="de-DE" b="0" dirty="0" smtClean="0"/>
              <a:t> </a:t>
            </a:r>
            <a:r>
              <a:rPr lang="de-DE" b="0" dirty="0" err="1" smtClean="0"/>
              <a:t>networking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</a:t>
            </a:r>
            <a:r>
              <a:rPr lang="de-DE" b="0" dirty="0" err="1" smtClean="0"/>
              <a:t>risk-oriented</a:t>
            </a:r>
            <a:r>
              <a:rPr lang="de-DE" b="0" dirty="0" smtClean="0"/>
              <a:t> </a:t>
            </a:r>
            <a:r>
              <a:rPr lang="de-DE" b="0" dirty="0" err="1" smtClean="0"/>
              <a:t>innovation</a:t>
            </a:r>
            <a:r>
              <a:rPr lang="de-DE" b="0" dirty="0" smtClean="0"/>
              <a:t> </a:t>
            </a:r>
            <a:r>
              <a:rPr lang="de-DE" b="0" dirty="0" err="1" smtClean="0"/>
              <a:t>funds</a:t>
            </a:r>
            <a:r>
              <a:rPr lang="de-DE" b="0" dirty="0" smtClean="0"/>
              <a:t> (</a:t>
            </a:r>
            <a:r>
              <a:rPr lang="de-DE" b="0" dirty="0" err="1" smtClean="0"/>
              <a:t>seed</a:t>
            </a:r>
            <a:r>
              <a:rPr lang="de-DE" b="0" dirty="0" smtClean="0"/>
              <a:t> </a:t>
            </a:r>
            <a:r>
              <a:rPr lang="de-DE" b="0" dirty="0" err="1" smtClean="0"/>
              <a:t>money</a:t>
            </a:r>
            <a:r>
              <a:rPr lang="de-DE" b="0" dirty="0" smtClean="0"/>
              <a:t>) – „</a:t>
            </a:r>
            <a:r>
              <a:rPr lang="de-DE" b="0" dirty="0" err="1" smtClean="0"/>
              <a:t>regionally</a:t>
            </a:r>
            <a:r>
              <a:rPr lang="de-DE" b="0" dirty="0" smtClean="0"/>
              <a:t> </a:t>
            </a:r>
            <a:r>
              <a:rPr lang="de-DE" b="0" dirty="0" err="1" smtClean="0"/>
              <a:t>networked</a:t>
            </a:r>
            <a:r>
              <a:rPr lang="de-DE" b="0" dirty="0" smtClean="0"/>
              <a:t> IS“ (</a:t>
            </a:r>
            <a:r>
              <a:rPr lang="de-DE" b="0" dirty="0" err="1" smtClean="0"/>
              <a:t>Asheim</a:t>
            </a:r>
            <a:r>
              <a:rPr lang="de-DE" b="0" dirty="0" smtClean="0"/>
              <a:t>, 1998);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Rural development agencies offer such </a:t>
            </a:r>
            <a:r>
              <a:rPr lang="en-US" dirty="0">
                <a:solidFill>
                  <a:srgbClr val="3333CC"/>
                </a:solidFill>
              </a:rPr>
              <a:t>systemic support</a:t>
            </a:r>
            <a:r>
              <a:rPr lang="en-US" b="0" dirty="0" smtClean="0"/>
              <a:t>, e.g.: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LEADER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Cluster </a:t>
            </a:r>
            <a:r>
              <a:rPr lang="en-US" b="0" dirty="0" err="1" smtClean="0"/>
              <a:t>organisations</a:t>
            </a:r>
            <a:r>
              <a:rPr lang="en-US" b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Triple (quadruple) helix / cross-sectoral platforms 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3108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1C962E-DDD1-4239-895F-ACD4CE3E9EAA}" type="slidenum">
              <a:rPr lang="de-DE" altLang="de-DE" smtClean="0"/>
              <a:pPr/>
              <a:t>26</a:t>
            </a:fld>
            <a:endParaRPr lang="de-DE" altLang="de-DE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48296" y="2988221"/>
            <a:ext cx="66246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THANK YOU for your attention!</a:t>
            </a:r>
            <a:endParaRPr lang="en-US" altLang="de-DE" sz="3200" dirty="0">
              <a:solidFill>
                <a:srgbClr val="3333CC"/>
              </a:solidFill>
            </a:endParaRPr>
          </a:p>
          <a:p>
            <a:pPr eaLnBrk="0" hangingPunct="0"/>
            <a:endParaRPr lang="en-US" altLang="de-DE" sz="3200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  <a:hlinkClick r:id="rId3"/>
              </a:rPr>
              <a:t>www.boku.ac.at</a:t>
            </a:r>
            <a:endParaRPr lang="en-US" altLang="de-DE" sz="3200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  <a:hlinkClick r:id="rId4"/>
              </a:rPr>
              <a:t>www.star-tree.eu</a:t>
            </a:r>
            <a:endParaRPr lang="en-US" altLang="de-DE" sz="3200" dirty="0" smtClean="0">
              <a:solidFill>
                <a:srgbClr val="3333CC"/>
              </a:solidFill>
            </a:endParaRP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  <a:hlinkClick r:id="rId5"/>
              </a:rPr>
              <a:t>www.eficeec.efi.int</a:t>
            </a:r>
            <a:r>
              <a:rPr lang="en-US" altLang="de-DE" sz="3200" dirty="0" smtClean="0">
                <a:solidFill>
                  <a:srgbClr val="3333CC"/>
                </a:solidFill>
              </a:rPr>
              <a:t> </a:t>
            </a:r>
          </a:p>
          <a:p>
            <a:pPr eaLnBrk="0" hangingPunct="0"/>
            <a:r>
              <a:rPr lang="en-US" altLang="de-DE" sz="3200" dirty="0">
                <a:solidFill>
                  <a:srgbClr val="3333CC"/>
                </a:solidFill>
                <a:hlinkClick r:id="rId6"/>
              </a:rPr>
              <a:t>http://www.nwfps.eu</a:t>
            </a:r>
            <a:r>
              <a:rPr lang="en-US" altLang="de-DE" sz="3200" dirty="0" smtClean="0">
                <a:solidFill>
                  <a:srgbClr val="3333CC"/>
                </a:solidFill>
                <a:hlinkClick r:id="rId6"/>
              </a:rPr>
              <a:t>/</a:t>
            </a:r>
            <a:r>
              <a:rPr lang="en-US" altLang="de-DE" sz="3200" dirty="0" smtClean="0">
                <a:solidFill>
                  <a:srgbClr val="3333CC"/>
                </a:solidFill>
              </a:rPr>
              <a:t> 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20692" r="10391" b="13506"/>
          <a:stretch>
            <a:fillRect/>
          </a:stretch>
        </p:blipFill>
        <p:spPr bwMode="auto">
          <a:xfrm>
            <a:off x="6552952" y="3157778"/>
            <a:ext cx="2806919" cy="28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>
                <a:solidFill>
                  <a:srgbClr val="3333CC"/>
                </a:solidFill>
              </a:rPr>
              <a:t>Innovation </a:t>
            </a:r>
            <a:r>
              <a:rPr lang="en-US" altLang="de-DE" sz="3200" dirty="0" smtClean="0">
                <a:solidFill>
                  <a:srgbClr val="3333CC"/>
                </a:solidFill>
              </a:rPr>
              <a:t>systems: </a:t>
            </a:r>
            <a:endParaRPr lang="en-US" altLang="de-DE" sz="3200" dirty="0">
              <a:solidFill>
                <a:srgbClr val="3333CC"/>
              </a:solidFill>
            </a:endParaRP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definition and models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nnovation systems (IS) comprise of: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actors, institutions (rules of the game),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and their interrelations.</a:t>
            </a:r>
            <a:endParaRPr lang="en-US" altLang="de-DE" b="0" dirty="0" smtClean="0"/>
          </a:p>
          <a:p>
            <a:endParaRPr lang="de-AT" altLang="de-DE" sz="800" b="0" dirty="0" smtClean="0"/>
          </a:p>
          <a:p>
            <a:r>
              <a:rPr lang="en-US" dirty="0" smtClean="0"/>
              <a:t>Triple helix </a:t>
            </a:r>
            <a:r>
              <a:rPr lang="en-US" dirty="0"/>
              <a:t>model </a:t>
            </a:r>
            <a:r>
              <a:rPr lang="en-US" b="0" dirty="0" smtClean="0"/>
              <a:t>(</a:t>
            </a:r>
            <a:r>
              <a:rPr lang="en-US" b="0" dirty="0" err="1" smtClean="0"/>
              <a:t>Etzkowitz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err="1" smtClean="0"/>
              <a:t>Leydesdorff</a:t>
            </a:r>
            <a:r>
              <a:rPr lang="en-US" b="0" dirty="0" smtClean="0"/>
              <a:t>, 2000</a:t>
            </a:r>
            <a:r>
              <a:rPr lang="en-US" b="0" dirty="0"/>
              <a:t>)</a:t>
            </a:r>
            <a:r>
              <a:rPr lang="en-US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Industrial system / firms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Education and research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Government and 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and their interrelations (!)</a:t>
            </a:r>
          </a:p>
          <a:p>
            <a:endParaRPr lang="de-AT" altLang="de-DE" sz="800" b="0" dirty="0"/>
          </a:p>
          <a:p>
            <a:r>
              <a:rPr lang="en-US" dirty="0" smtClean="0"/>
              <a:t>Quadruple helix model </a:t>
            </a:r>
            <a:r>
              <a:rPr lang="en-US" b="0" dirty="0" smtClean="0"/>
              <a:t>(</a:t>
            </a:r>
            <a:r>
              <a:rPr lang="en-GB" b="0" dirty="0" err="1" smtClean="0"/>
              <a:t>Carayannis</a:t>
            </a:r>
            <a:r>
              <a:rPr lang="en-GB" b="0" dirty="0" smtClean="0"/>
              <a:t> </a:t>
            </a:r>
            <a:r>
              <a:rPr lang="en-GB" b="0" dirty="0"/>
              <a:t>and </a:t>
            </a:r>
            <a:r>
              <a:rPr lang="en-GB" b="0" dirty="0" smtClean="0"/>
              <a:t>Campbell, 2010</a:t>
            </a:r>
            <a:r>
              <a:rPr lang="en-GB" b="0" dirty="0"/>
              <a:t>)</a:t>
            </a:r>
            <a:r>
              <a:rPr lang="en-US" dirty="0" smtClean="0"/>
              <a:t>: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plus</a:t>
            </a:r>
            <a:r>
              <a:rPr lang="en-US" b="0" dirty="0"/>
              <a:t>: </a:t>
            </a:r>
            <a:r>
              <a:rPr lang="en-US" b="0" dirty="0" smtClean="0"/>
              <a:t>Public </a:t>
            </a:r>
            <a:r>
              <a:rPr lang="en-US" b="0" dirty="0"/>
              <a:t>and civil society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b="0" dirty="0"/>
          </a:p>
        </p:txBody>
      </p:sp>
      <p:pic>
        <p:nvPicPr>
          <p:cNvPr id="5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34916" r="50426" b="21369"/>
          <a:stretch/>
        </p:blipFill>
        <p:spPr bwMode="auto">
          <a:xfrm>
            <a:off x="6985000" y="2556173"/>
            <a:ext cx="2330227" cy="316835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853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Conceptual approach:</a:t>
            </a:r>
          </a:p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elements of analysis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nnovation </a:t>
            </a:r>
            <a:r>
              <a:rPr lang="en-US" dirty="0"/>
              <a:t>system </a:t>
            </a:r>
            <a:r>
              <a:rPr lang="en-US" dirty="0" smtClean="0"/>
              <a:t>perspective: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understanding of innovation </a:t>
            </a:r>
            <a:r>
              <a:rPr lang="en-US" dirty="0"/>
              <a:t>processes</a:t>
            </a:r>
            <a:r>
              <a:rPr lang="en-US" b="0" dirty="0"/>
              <a:t>. 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b="0" dirty="0"/>
              <a:t>r</a:t>
            </a:r>
            <a:r>
              <a:rPr lang="en-US" altLang="de-DE" b="0" dirty="0" smtClean="0"/>
              <a:t>ole of </a:t>
            </a:r>
            <a:r>
              <a:rPr lang="en-US" altLang="de-DE" dirty="0" smtClean="0"/>
              <a:t>entrepreneurship</a:t>
            </a:r>
            <a:r>
              <a:rPr lang="en-US" altLang="de-DE" b="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b="0" dirty="0" smtClean="0"/>
              <a:t>role of </a:t>
            </a:r>
            <a:r>
              <a:rPr lang="en-US" dirty="0" smtClean="0"/>
              <a:t>institutional frameworks </a:t>
            </a:r>
            <a:r>
              <a:rPr lang="en-US" b="0" dirty="0" smtClean="0"/>
              <a:t>and policies in innovation support;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de-DE" b="0" dirty="0" smtClean="0"/>
              <a:t>role of </a:t>
            </a:r>
            <a:r>
              <a:rPr lang="en-US" altLang="de-DE" dirty="0" smtClean="0"/>
              <a:t>social developments</a:t>
            </a:r>
            <a:r>
              <a:rPr lang="en-US" altLang="de-DE" b="0" dirty="0" smtClean="0"/>
              <a:t>. </a:t>
            </a:r>
            <a:endParaRPr lang="de-AT" altLang="de-DE" b="0" dirty="0" smtClean="0"/>
          </a:p>
          <a:p>
            <a:endParaRPr lang="de-AT" altLang="de-DE" b="0" dirty="0" smtClean="0"/>
          </a:p>
          <a:p>
            <a:r>
              <a:rPr lang="de-AT" altLang="de-DE" b="0" dirty="0" err="1" smtClean="0"/>
              <a:t>Aim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to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derive</a:t>
            </a:r>
            <a:r>
              <a:rPr lang="de-AT" altLang="de-DE" b="0" dirty="0" smtClean="0"/>
              <a:t> </a:t>
            </a:r>
            <a:r>
              <a:rPr lang="de-AT" altLang="de-DE" dirty="0" smtClean="0">
                <a:solidFill>
                  <a:srgbClr val="3333CC"/>
                </a:solidFill>
              </a:rPr>
              <a:t>NWFP </a:t>
            </a:r>
            <a:r>
              <a:rPr lang="de-AT" altLang="de-DE" dirty="0" err="1" smtClean="0">
                <a:solidFill>
                  <a:srgbClr val="3333CC"/>
                </a:solidFill>
              </a:rPr>
              <a:t>innovation</a:t>
            </a:r>
            <a:r>
              <a:rPr lang="de-AT" altLang="de-DE" dirty="0" smtClean="0">
                <a:solidFill>
                  <a:srgbClr val="3333CC"/>
                </a:solidFill>
              </a:rPr>
              <a:t> </a:t>
            </a:r>
            <a:r>
              <a:rPr lang="de-AT" altLang="de-DE" dirty="0" err="1" smtClean="0">
                <a:solidFill>
                  <a:srgbClr val="3333CC"/>
                </a:solidFill>
              </a:rPr>
              <a:t>patterns</a:t>
            </a:r>
            <a:r>
              <a:rPr lang="de-AT" altLang="de-DE" dirty="0" smtClean="0">
                <a:solidFill>
                  <a:srgbClr val="3333CC"/>
                </a:solidFill>
              </a:rPr>
              <a:t>.</a:t>
            </a:r>
            <a:r>
              <a:rPr lang="de-AT" altLang="de-DE" b="0" dirty="0" smtClean="0"/>
              <a:t> </a:t>
            </a:r>
            <a:endParaRPr lang="de-AT" altLang="de-DE" b="0" dirty="0"/>
          </a:p>
        </p:txBody>
      </p:sp>
    </p:spTree>
    <p:extLst>
      <p:ext uri="{BB962C8B-B14F-4D97-AF65-F5344CB8AC3E}">
        <p14:creationId xmlns:p14="http://schemas.microsoft.com/office/powerpoint/2010/main" val="3481604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Entrepreneurship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Two notions of entrepreneurship: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understanding as a </a:t>
            </a:r>
            <a:r>
              <a:rPr lang="en-US" altLang="de-DE" b="0" dirty="0" smtClean="0"/>
              <a:t>personal trait/</a:t>
            </a:r>
            <a:r>
              <a:rPr lang="en-US" altLang="de-DE" b="0" dirty="0"/>
              <a:t>being an entrepreneurial person</a:t>
            </a:r>
            <a:r>
              <a:rPr lang="en-US" altLang="de-DE" b="0" dirty="0" smtClean="0"/>
              <a:t>:</a:t>
            </a:r>
          </a:p>
          <a:p>
            <a:pPr marL="457200" lvl="1" indent="0"/>
            <a:r>
              <a:rPr lang="en-US" altLang="de-DE" b="0" dirty="0" smtClean="0"/>
              <a:t>… “</a:t>
            </a:r>
            <a:r>
              <a:rPr lang="en-US" altLang="de-DE" b="0" dirty="0"/>
              <a:t>entrepreneurial spirit” </a:t>
            </a:r>
            <a:r>
              <a:rPr lang="en-US" altLang="de-DE" b="0" dirty="0" smtClean="0"/>
              <a:t>(Schumpeter); </a:t>
            </a:r>
            <a:r>
              <a:rPr lang="en-US" altLang="de-DE" b="0" dirty="0"/>
              <a:t>pursue opportunity</a:t>
            </a:r>
            <a:r>
              <a:rPr lang="en-US" altLang="de-DE" b="0" dirty="0" smtClean="0"/>
              <a:t> (Stevenson); risk-taker (Drucker</a:t>
            </a:r>
            <a:r>
              <a:rPr lang="en-US" altLang="de-DE" b="0" dirty="0"/>
              <a:t>), </a:t>
            </a:r>
            <a:r>
              <a:rPr lang="en-US" altLang="de-DE" b="0" dirty="0" smtClean="0"/>
              <a:t>innovativeness and responsibility </a:t>
            </a:r>
            <a:r>
              <a:rPr lang="en-US" altLang="de-DE" b="0" dirty="0"/>
              <a:t>…</a:t>
            </a:r>
            <a:endParaRPr lang="en-US" altLang="de-DE" b="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altLang="de-DE" b="0" dirty="0" smtClean="0"/>
              <a:t>starting </a:t>
            </a:r>
            <a:r>
              <a:rPr lang="en-US" altLang="de-DE" b="0" dirty="0"/>
              <a:t>up or running a </a:t>
            </a:r>
            <a:r>
              <a:rPr lang="en-US" altLang="de-DE" b="0" dirty="0" smtClean="0"/>
              <a:t>business, owning </a:t>
            </a:r>
            <a:r>
              <a:rPr lang="en-US" altLang="de-DE" b="0" dirty="0"/>
              <a:t>a </a:t>
            </a:r>
            <a:r>
              <a:rPr lang="en-US" altLang="de-DE" b="0" dirty="0" smtClean="0"/>
              <a:t>company: </a:t>
            </a:r>
          </a:p>
          <a:p>
            <a:pPr lvl="1"/>
            <a:r>
              <a:rPr lang="de-AT" altLang="de-DE" b="0" dirty="0" smtClean="0"/>
              <a:t>… </a:t>
            </a:r>
            <a:r>
              <a:rPr lang="de-AT" altLang="de-DE" b="0" dirty="0" err="1" smtClean="0"/>
              <a:t>opportunity</a:t>
            </a:r>
            <a:r>
              <a:rPr lang="de-AT" altLang="de-DE" b="0" dirty="0" err="1"/>
              <a:t>-</a:t>
            </a:r>
            <a:r>
              <a:rPr lang="de-AT" altLang="de-DE" b="0" dirty="0" err="1" smtClean="0"/>
              <a:t>driven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or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necessity</a:t>
            </a:r>
            <a:r>
              <a:rPr lang="de-AT" altLang="de-DE" b="0" dirty="0" err="1"/>
              <a:t>-</a:t>
            </a:r>
            <a:r>
              <a:rPr lang="de-AT" altLang="de-DE" b="0" dirty="0" err="1" smtClean="0"/>
              <a:t>driven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entrepreneur</a:t>
            </a:r>
            <a:r>
              <a:rPr lang="de-AT" altLang="de-DE" b="0" dirty="0" smtClean="0"/>
              <a:t>; </a:t>
            </a:r>
          </a:p>
          <a:p>
            <a:endParaRPr lang="de-AT" altLang="de-DE" b="0" dirty="0" smtClean="0"/>
          </a:p>
          <a:p>
            <a:r>
              <a:rPr lang="de-AT" altLang="de-DE" b="0" dirty="0" smtClean="0"/>
              <a:t>In </a:t>
            </a:r>
            <a:r>
              <a:rPr lang="de-AT" altLang="de-DE" b="0" dirty="0" err="1" smtClean="0"/>
              <a:t>practice</a:t>
            </a:r>
            <a:r>
              <a:rPr lang="de-AT" altLang="de-DE" b="0" dirty="0" smtClean="0"/>
              <a:t>, </a:t>
            </a:r>
            <a:r>
              <a:rPr lang="de-AT" altLang="de-DE" b="0" dirty="0" err="1" smtClean="0"/>
              <a:t>many</a:t>
            </a:r>
            <a:r>
              <a:rPr lang="de-AT" altLang="de-DE" b="0" dirty="0" smtClean="0"/>
              <a:t> personal </a:t>
            </a:r>
            <a:r>
              <a:rPr lang="de-AT" altLang="de-DE" b="0" dirty="0" err="1" smtClean="0"/>
              <a:t>histories</a:t>
            </a:r>
            <a:r>
              <a:rPr lang="de-AT" altLang="de-DE" b="0" dirty="0" smtClean="0"/>
              <a:t>/</a:t>
            </a:r>
            <a:r>
              <a:rPr lang="de-AT" altLang="de-DE" b="0" dirty="0" err="1" smtClean="0"/>
              <a:t>motivations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to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become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entrepreneur</a:t>
            </a:r>
            <a:r>
              <a:rPr lang="de-AT" altLang="de-DE" b="0" dirty="0" smtClean="0"/>
              <a:t>. </a:t>
            </a:r>
          </a:p>
          <a:p>
            <a:r>
              <a:rPr lang="en-US" b="0" i="1" dirty="0" smtClean="0"/>
              <a:t>“…hardly </a:t>
            </a:r>
            <a:r>
              <a:rPr lang="en-US" b="0" i="1" dirty="0"/>
              <a:t>anybody starts a business in order to achieve innovation, job creation, or economic </a:t>
            </a:r>
            <a:r>
              <a:rPr lang="en-US" b="0" i="1" dirty="0" smtClean="0"/>
              <a:t>growth…” </a:t>
            </a:r>
            <a:r>
              <a:rPr lang="en-US" b="0" i="1" dirty="0"/>
              <a:t>but rather for their </a:t>
            </a:r>
            <a:r>
              <a:rPr lang="en-US" b="0" i="1" dirty="0" smtClean="0"/>
              <a:t>“personal </a:t>
            </a:r>
            <a:r>
              <a:rPr lang="en-US" b="0" i="1" dirty="0"/>
              <a:t>desire for </a:t>
            </a:r>
            <a:r>
              <a:rPr lang="en-US" i="1" dirty="0">
                <a:solidFill>
                  <a:srgbClr val="3333CC"/>
                </a:solidFill>
              </a:rPr>
              <a:t>profit and </a:t>
            </a:r>
            <a:r>
              <a:rPr lang="en-US" i="1" dirty="0" smtClean="0">
                <a:solidFill>
                  <a:srgbClr val="3333CC"/>
                </a:solidFill>
              </a:rPr>
              <a:t>autonomy</a:t>
            </a:r>
            <a:r>
              <a:rPr lang="en-US" b="0" i="1" dirty="0" smtClean="0"/>
              <a:t>” </a:t>
            </a:r>
            <a:r>
              <a:rPr lang="en-US" b="0" i="1" dirty="0"/>
              <a:t>(Hessels et al., 2008).</a:t>
            </a:r>
            <a:endParaRPr lang="de-AT" altLang="de-DE" b="0" i="1" dirty="0"/>
          </a:p>
        </p:txBody>
      </p:sp>
    </p:spTree>
    <p:extLst>
      <p:ext uri="{BB962C8B-B14F-4D97-AF65-F5344CB8AC3E}">
        <p14:creationId xmlns:p14="http://schemas.microsoft.com/office/powerpoint/2010/main" val="214380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Institutional frameworks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dirty="0" smtClean="0"/>
              <a:t>Have different roles in innovation systems: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direct </a:t>
            </a:r>
            <a:r>
              <a:rPr lang="en-US" b="0" dirty="0" smtClean="0"/>
              <a:t>roles: offer </a:t>
            </a:r>
            <a:r>
              <a:rPr lang="en-US" b="0" dirty="0"/>
              <a:t>advisory services or innovation and start-up </a:t>
            </a:r>
            <a:r>
              <a:rPr lang="en-US" b="0" dirty="0" smtClean="0"/>
              <a:t>funds</a:t>
            </a:r>
            <a:r>
              <a:rPr lang="en-US" b="0" dirty="0"/>
              <a:t>;</a:t>
            </a:r>
            <a:endParaRPr lang="en-US" altLang="de-DE" b="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b="0" dirty="0"/>
              <a:t>indirect </a:t>
            </a:r>
            <a:r>
              <a:rPr lang="en-US" b="0" dirty="0" smtClean="0"/>
              <a:t>roles: research</a:t>
            </a:r>
            <a:r>
              <a:rPr lang="en-US" b="0" dirty="0"/>
              <a:t>, education and training, regulatory and administrative </a:t>
            </a:r>
            <a:r>
              <a:rPr lang="en-US" b="0" dirty="0" smtClean="0"/>
              <a:t>systems.</a:t>
            </a:r>
            <a:r>
              <a:rPr lang="de-AT" altLang="de-DE" b="0" dirty="0" smtClean="0"/>
              <a:t> </a:t>
            </a:r>
          </a:p>
          <a:p>
            <a:endParaRPr lang="de-AT" altLang="de-DE" b="0" dirty="0" smtClean="0"/>
          </a:p>
          <a:p>
            <a:r>
              <a:rPr lang="de-AT" altLang="de-DE" b="0" dirty="0" smtClean="0"/>
              <a:t>In NWFP, </a:t>
            </a:r>
            <a:r>
              <a:rPr lang="de-AT" altLang="de-DE" b="0" dirty="0" err="1" smtClean="0"/>
              <a:t>specific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institutional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frameworks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and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support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is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mostly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lacking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because</a:t>
            </a:r>
            <a:r>
              <a:rPr lang="de-AT" altLang="de-DE" b="0" dirty="0" smtClean="0"/>
              <a:t> NWFP </a:t>
            </a:r>
            <a:r>
              <a:rPr lang="de-AT" altLang="de-DE" b="0" dirty="0" err="1" smtClean="0"/>
              <a:t>are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neglected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by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forestry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or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agricultural</a:t>
            </a:r>
            <a:r>
              <a:rPr lang="de-AT" altLang="de-DE" b="0" dirty="0" smtClean="0"/>
              <a:t> ISs.</a:t>
            </a:r>
          </a:p>
          <a:p>
            <a:r>
              <a:rPr lang="de-AT" altLang="de-DE" b="0" dirty="0" err="1" smtClean="0"/>
              <a:t>Certain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support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by</a:t>
            </a:r>
            <a:r>
              <a:rPr lang="de-AT" altLang="de-DE" b="0" dirty="0" smtClean="0"/>
              <a:t> rural </a:t>
            </a:r>
            <a:r>
              <a:rPr lang="de-AT" altLang="de-DE" b="0" dirty="0" err="1" smtClean="0"/>
              <a:t>or</a:t>
            </a:r>
            <a:r>
              <a:rPr lang="de-AT" altLang="de-DE" b="0" dirty="0" smtClean="0"/>
              <a:t> regional </a:t>
            </a:r>
            <a:r>
              <a:rPr lang="de-AT" altLang="de-DE" b="0" dirty="0" err="1" smtClean="0"/>
              <a:t>development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agencies</a:t>
            </a:r>
            <a:r>
              <a:rPr lang="de-AT" altLang="de-DE" b="0" dirty="0" smtClean="0"/>
              <a:t>/</a:t>
            </a:r>
            <a:r>
              <a:rPr lang="de-AT" altLang="de-DE" b="0" dirty="0" err="1" smtClean="0"/>
              <a:t>programmes</a:t>
            </a:r>
            <a:r>
              <a:rPr lang="de-AT" altLang="de-DE" b="0" dirty="0" smtClean="0"/>
              <a:t>. </a:t>
            </a:r>
          </a:p>
          <a:p>
            <a:r>
              <a:rPr lang="de-AT" altLang="de-DE" b="0" dirty="0" smtClean="0"/>
              <a:t>Formation </a:t>
            </a:r>
            <a:r>
              <a:rPr lang="de-AT" altLang="de-DE" b="0" dirty="0" err="1" smtClean="0"/>
              <a:t>of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specific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associations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important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for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scaling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up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and</a:t>
            </a:r>
            <a:r>
              <a:rPr lang="de-AT" altLang="de-DE" b="0" dirty="0" smtClean="0"/>
              <a:t> </a:t>
            </a:r>
            <a:r>
              <a:rPr lang="de-AT" altLang="de-DE" dirty="0" err="1">
                <a:solidFill>
                  <a:srgbClr val="3333CC"/>
                </a:solidFill>
              </a:rPr>
              <a:t>diffusion</a:t>
            </a:r>
            <a:r>
              <a:rPr lang="de-AT" altLang="de-DE" b="0" dirty="0" smtClean="0"/>
              <a:t> (e.g., </a:t>
            </a:r>
            <a:r>
              <a:rPr lang="en-US" altLang="de-DE" b="0" dirty="0"/>
              <a:t>The Arctic </a:t>
            </a:r>
            <a:r>
              <a:rPr lang="en-US" altLang="de-DE" b="0" dirty="0" err="1"/>
              <a:t>Flavours</a:t>
            </a:r>
            <a:r>
              <a:rPr lang="en-US" altLang="de-DE" b="0" dirty="0"/>
              <a:t> </a:t>
            </a:r>
            <a:r>
              <a:rPr lang="en-US" altLang="de-DE" b="0" dirty="0" smtClean="0"/>
              <a:t>Association, FI; </a:t>
            </a:r>
            <a:r>
              <a:rPr lang="en-US" altLang="de-DE" b="0" dirty="0"/>
              <a:t>Scottish Wild Harvests </a:t>
            </a:r>
            <a:r>
              <a:rPr lang="en-US" altLang="de-DE" b="0" dirty="0" smtClean="0"/>
              <a:t>Association; truffle growers’ associations, etc. ). </a:t>
            </a:r>
            <a:endParaRPr lang="de-AT" alt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152889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Social developments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 smtClean="0"/>
              <a:t>With NWFP we see fundamental </a:t>
            </a:r>
            <a:r>
              <a:rPr lang="en-GB" dirty="0"/>
              <a:t>social </a:t>
            </a:r>
            <a:r>
              <a:rPr lang="en-GB" dirty="0" smtClean="0"/>
              <a:t>changes </a:t>
            </a:r>
            <a:r>
              <a:rPr lang="en-GB" dirty="0"/>
              <a:t>in rural areas: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in </a:t>
            </a:r>
            <a:r>
              <a:rPr lang="en-GB" b="0" dirty="0"/>
              <a:t>former </a:t>
            </a:r>
            <a:r>
              <a:rPr lang="en-GB" b="0" dirty="0" smtClean="0"/>
              <a:t>times, NWFP </a:t>
            </a:r>
            <a:r>
              <a:rPr lang="en-GB" b="0" dirty="0"/>
              <a:t>were part of the traditional agricultural land uses, farm structures and subsistence needs of the rural </a:t>
            </a:r>
            <a:r>
              <a:rPr lang="en-GB" b="0" dirty="0" smtClean="0"/>
              <a:t>population;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today</a:t>
            </a:r>
            <a:r>
              <a:rPr lang="en-GB" b="0" dirty="0"/>
              <a:t> , </a:t>
            </a:r>
            <a:r>
              <a:rPr lang="en-GB" b="0" dirty="0" smtClean="0"/>
              <a:t>NWFP are connected </a:t>
            </a:r>
            <a:r>
              <a:rPr lang="en-GB" b="0" dirty="0"/>
              <a:t>to new urban </a:t>
            </a:r>
            <a:r>
              <a:rPr lang="en-GB" b="0" dirty="0" smtClean="0"/>
              <a:t>demands.</a:t>
            </a:r>
            <a:endParaRPr lang="en-US" b="0" dirty="0" smtClean="0"/>
          </a:p>
          <a:p>
            <a:r>
              <a:rPr lang="en-US" b="0" dirty="0" smtClean="0"/>
              <a:t> </a:t>
            </a:r>
          </a:p>
          <a:p>
            <a:r>
              <a:rPr lang="de-AT" altLang="de-DE" b="0" dirty="0" err="1" smtClean="0"/>
              <a:t>Examples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for</a:t>
            </a:r>
            <a:r>
              <a:rPr lang="de-AT" altLang="de-DE" b="0" dirty="0" smtClean="0"/>
              <a:t> </a:t>
            </a:r>
            <a:r>
              <a:rPr lang="de-AT" altLang="de-DE" dirty="0" err="1">
                <a:solidFill>
                  <a:srgbClr val="3333CC"/>
                </a:solidFill>
              </a:rPr>
              <a:t>social</a:t>
            </a:r>
            <a:r>
              <a:rPr lang="de-AT" altLang="de-DE" dirty="0">
                <a:solidFill>
                  <a:srgbClr val="3333CC"/>
                </a:solidFill>
              </a:rPr>
              <a:t> </a:t>
            </a:r>
            <a:r>
              <a:rPr lang="de-AT" altLang="de-DE" dirty="0" err="1">
                <a:solidFill>
                  <a:srgbClr val="3333CC"/>
                </a:solidFill>
              </a:rPr>
              <a:t>trends</a:t>
            </a:r>
            <a:r>
              <a:rPr lang="de-AT" altLang="de-DE" dirty="0">
                <a:solidFill>
                  <a:srgbClr val="3333CC"/>
                </a:solidFill>
              </a:rPr>
              <a:t> </a:t>
            </a:r>
            <a:r>
              <a:rPr lang="de-AT" altLang="de-DE" b="0" dirty="0" err="1" smtClean="0"/>
              <a:t>and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marketing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opportunties</a:t>
            </a:r>
            <a:r>
              <a:rPr lang="de-AT" altLang="de-DE" b="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dirty="0"/>
              <a:t>Natural quality</a:t>
            </a:r>
            <a:r>
              <a:rPr lang="en-GB" b="0" dirty="0" smtClean="0"/>
              <a:t>: </a:t>
            </a:r>
            <a:r>
              <a:rPr lang="en-US" b="0" dirty="0"/>
              <a:t>lifestyle of health and sustainability (“LOHAS</a:t>
            </a:r>
            <a:r>
              <a:rPr lang="en-US" b="0" dirty="0" smtClean="0"/>
              <a:t>”);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Retro </a:t>
            </a:r>
            <a:r>
              <a:rPr lang="en-US" b="0" dirty="0"/>
              <a:t>quality: Traditional, home-made and hand-manufactured food or </a:t>
            </a:r>
            <a:r>
              <a:rPr lang="en-US" b="0" dirty="0" smtClean="0"/>
              <a:t>handicraft products</a:t>
            </a:r>
            <a:r>
              <a:rPr lang="en-US" b="0" dirty="0"/>
              <a:t>, </a:t>
            </a:r>
            <a:r>
              <a:rPr lang="en-US" b="0" dirty="0" smtClean="0"/>
              <a:t>with local </a:t>
            </a:r>
            <a:r>
              <a:rPr lang="en-US" b="0" dirty="0"/>
              <a:t>culture or old </a:t>
            </a:r>
            <a:r>
              <a:rPr lang="en-US" b="0" dirty="0" smtClean="0"/>
              <a:t>traditions;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de-DE" b="0" dirty="0" smtClean="0"/>
              <a:t>Experiential </a:t>
            </a:r>
            <a:r>
              <a:rPr lang="en-US" altLang="de-DE" b="0" dirty="0"/>
              <a:t>quality: </a:t>
            </a:r>
            <a:r>
              <a:rPr lang="en-US" altLang="de-DE" b="0" dirty="0" smtClean="0"/>
              <a:t>growing </a:t>
            </a:r>
            <a:r>
              <a:rPr lang="en-US" altLang="de-DE" b="0" dirty="0"/>
              <a:t>demands for entertainment and “experiences” </a:t>
            </a:r>
            <a:r>
              <a:rPr lang="en-US" altLang="de-DE" b="0" dirty="0" smtClean="0"/>
              <a:t>(“</a:t>
            </a:r>
            <a:r>
              <a:rPr lang="en-US" altLang="de-DE" b="0" dirty="0"/>
              <a:t>experience economy</a:t>
            </a:r>
            <a:r>
              <a:rPr lang="en-US" altLang="de-DE" b="0" dirty="0" smtClean="0"/>
              <a:t>”). </a:t>
            </a:r>
            <a:endParaRPr lang="de-AT" alt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1844991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Challenges and opportunities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16388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de-AT" b="0" dirty="0" smtClean="0"/>
              <a:t>A </a:t>
            </a:r>
            <a:r>
              <a:rPr lang="de-AT" dirty="0" smtClean="0"/>
              <a:t>limited </a:t>
            </a:r>
            <a:r>
              <a:rPr lang="de-AT" dirty="0" err="1" smtClean="0"/>
              <a:t>marketability</a:t>
            </a:r>
            <a:r>
              <a:rPr lang="de-AT" dirty="0" smtClean="0"/>
              <a:t> </a:t>
            </a:r>
            <a:r>
              <a:rPr lang="de-AT" b="0" dirty="0" err="1" smtClean="0"/>
              <a:t>because</a:t>
            </a:r>
            <a:r>
              <a:rPr lang="de-AT" b="0" dirty="0" smtClean="0"/>
              <a:t> </a:t>
            </a:r>
            <a:r>
              <a:rPr lang="de-AT" b="0" dirty="0" err="1" smtClean="0"/>
              <a:t>of</a:t>
            </a:r>
            <a:r>
              <a:rPr lang="de-AT" b="0" dirty="0" smtClean="0"/>
              <a:t> an </a:t>
            </a:r>
            <a:r>
              <a:rPr lang="de-AT" b="0" dirty="0" err="1"/>
              <a:t>often</a:t>
            </a:r>
            <a:r>
              <a:rPr lang="de-AT" b="0" dirty="0"/>
              <a:t> </a:t>
            </a:r>
            <a:r>
              <a:rPr lang="en-US" b="0" dirty="0" smtClean="0"/>
              <a:t>public </a:t>
            </a:r>
            <a:r>
              <a:rPr lang="en-US" b="0" dirty="0"/>
              <a:t>good character of </a:t>
            </a:r>
            <a:r>
              <a:rPr lang="en-US" b="0" dirty="0" smtClean="0"/>
              <a:t>the products </a:t>
            </a:r>
            <a:r>
              <a:rPr lang="en-US" b="0" dirty="0"/>
              <a:t>(</a:t>
            </a:r>
            <a:r>
              <a:rPr lang="en-US" b="0" dirty="0" err="1"/>
              <a:t>Mantau</a:t>
            </a:r>
            <a:r>
              <a:rPr lang="en-US" b="0" dirty="0"/>
              <a:t> et al., 2001; </a:t>
            </a:r>
            <a:r>
              <a:rPr lang="en-US" b="0" dirty="0" err="1"/>
              <a:t>Mavsar</a:t>
            </a:r>
            <a:r>
              <a:rPr lang="en-US" b="0" dirty="0"/>
              <a:t> et al., 2008</a:t>
            </a:r>
            <a:r>
              <a:rPr lang="en-US" b="0" dirty="0" smtClean="0"/>
              <a:t>); </a:t>
            </a:r>
            <a:br>
              <a:rPr lang="en-US" b="0" dirty="0" smtClean="0"/>
            </a:br>
            <a:endParaRPr lang="en-US" b="0" dirty="0" smtClean="0"/>
          </a:p>
          <a:p>
            <a:pPr marL="457200" indent="-457200">
              <a:buAutoNum type="arabicPeriod"/>
            </a:pPr>
            <a:r>
              <a:rPr lang="en-US" b="0" dirty="0" smtClean="0"/>
              <a:t>a </a:t>
            </a:r>
            <a:r>
              <a:rPr lang="en-US" dirty="0" smtClean="0"/>
              <a:t>limited </a:t>
            </a:r>
            <a:r>
              <a:rPr lang="en-US" dirty="0"/>
              <a:t>attention of established sectoral innovation systems</a:t>
            </a:r>
            <a:r>
              <a:rPr lang="en-US" b="0" dirty="0"/>
              <a:t>, thus </a:t>
            </a:r>
            <a:r>
              <a:rPr lang="en-US" b="0" dirty="0" smtClean="0"/>
              <a:t>only </a:t>
            </a:r>
            <a:r>
              <a:rPr lang="en-US" b="0" dirty="0"/>
              <a:t>limited support </a:t>
            </a:r>
            <a:r>
              <a:rPr lang="en-US" b="0" dirty="0" smtClean="0"/>
              <a:t>or </a:t>
            </a:r>
            <a:r>
              <a:rPr lang="en-US" b="0" dirty="0"/>
              <a:t>even barriers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</a:t>
            </a:r>
            <a:r>
              <a:rPr lang="en-US" b="0" dirty="0" err="1"/>
              <a:t>Rametsteiner</a:t>
            </a:r>
            <a:r>
              <a:rPr lang="en-US" b="0" dirty="0"/>
              <a:t> et al., 2005; Weiss et al., 2011; </a:t>
            </a:r>
            <a:r>
              <a:rPr lang="en-US" b="0" dirty="0" err="1"/>
              <a:t>Buttoud</a:t>
            </a:r>
            <a:r>
              <a:rPr lang="en-US" b="0" dirty="0"/>
              <a:t> et al., 2011). </a:t>
            </a:r>
            <a:endParaRPr lang="de-AT" b="0" dirty="0" smtClean="0"/>
          </a:p>
          <a:p>
            <a:pPr marL="457200" indent="-457200">
              <a:buAutoNum type="arabicPeriod"/>
            </a:pPr>
            <a:endParaRPr lang="en-US" b="0" dirty="0"/>
          </a:p>
          <a:p>
            <a:pPr marL="457200" indent="-457200">
              <a:buAutoNum type="arabicPeriod"/>
            </a:pPr>
            <a:r>
              <a:rPr lang="en-US" b="0" dirty="0" smtClean="0"/>
              <a:t>to</a:t>
            </a:r>
            <a:r>
              <a:rPr lang="en-US" dirty="0" smtClean="0"/>
              <a:t> connect rural knowledge and traditions with new urban demands</a:t>
            </a:r>
            <a:r>
              <a:rPr lang="en-US" b="0" dirty="0" smtClean="0"/>
              <a:t>, to create innovations and new businesses (</a:t>
            </a:r>
            <a:r>
              <a:rPr lang="en-US" b="0" dirty="0" err="1" smtClean="0"/>
              <a:t>StarTree</a:t>
            </a:r>
            <a:r>
              <a:rPr lang="en-US" b="0" dirty="0" smtClean="0"/>
              <a:t>; COST Action FP1203). </a:t>
            </a:r>
            <a:endParaRPr lang="de-AT" b="0" dirty="0"/>
          </a:p>
          <a:p>
            <a:pPr marL="0" indent="0"/>
            <a:endParaRPr lang="de-AT" altLang="de-DE" b="0" dirty="0"/>
          </a:p>
        </p:txBody>
      </p:sp>
    </p:spTree>
    <p:extLst>
      <p:ext uri="{BB962C8B-B14F-4D97-AF65-F5344CB8AC3E}">
        <p14:creationId xmlns:p14="http://schemas.microsoft.com/office/powerpoint/2010/main" val="3461082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90EA5B-8FBA-42DB-B0FF-56407363AA97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6263" y="476250"/>
            <a:ext cx="662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de-DE" sz="3200" dirty="0" smtClean="0">
                <a:solidFill>
                  <a:srgbClr val="3333CC"/>
                </a:solidFill>
              </a:rPr>
              <a:t>Research questions</a:t>
            </a:r>
            <a:endParaRPr lang="en-US" altLang="de-DE" sz="3200" dirty="0">
              <a:solidFill>
                <a:srgbClr val="3333CC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720725" y="2556173"/>
            <a:ext cx="8496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 smtClean="0"/>
              <a:t>1. How </a:t>
            </a:r>
            <a:r>
              <a:rPr lang="en-GB" dirty="0"/>
              <a:t>do </a:t>
            </a:r>
            <a:r>
              <a:rPr lang="en-GB" dirty="0" smtClean="0"/>
              <a:t>innovations in non-wood forest products happen – in </a:t>
            </a:r>
            <a:r>
              <a:rPr lang="en-GB" dirty="0"/>
              <a:t>a situation where there is </a:t>
            </a:r>
            <a:r>
              <a:rPr lang="en-GB" dirty="0" smtClean="0"/>
              <a:t>rather </a:t>
            </a:r>
            <a:r>
              <a:rPr lang="en-GB" dirty="0"/>
              <a:t>limited institutional innovation support</a:t>
            </a:r>
            <a:r>
              <a:rPr lang="en-GB" dirty="0" smtClean="0"/>
              <a:t>? (“ European NWFP innovation patterns”)</a:t>
            </a:r>
          </a:p>
          <a:p>
            <a:pPr>
              <a:lnSpc>
                <a:spcPct val="150000"/>
              </a:lnSpc>
            </a:pPr>
            <a:endParaRPr lang="en-GB" altLang="de-DE" dirty="0"/>
          </a:p>
          <a:p>
            <a:pPr>
              <a:lnSpc>
                <a:spcPct val="150000"/>
              </a:lnSpc>
            </a:pPr>
            <a:r>
              <a:rPr lang="de-AT" altLang="de-DE" dirty="0" smtClean="0"/>
              <a:t>2. </a:t>
            </a:r>
            <a:r>
              <a:rPr lang="de-AT" altLang="de-DE" dirty="0" err="1" smtClean="0"/>
              <a:t>How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are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those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innovations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supported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by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institutional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system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and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what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are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their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support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needs</a:t>
            </a:r>
            <a:r>
              <a:rPr lang="de-AT" altLang="de-DE" dirty="0" smtClean="0"/>
              <a:t>? 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228249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G:\UL\ULU\daten\martin\_atexte\boku\Vizerektorat\CD\BOKU-Marketing.ppt</Template>
  <TotalTime>0</TotalTime>
  <Words>1523</Words>
  <Application>Microsoft Office PowerPoint</Application>
  <PresentationFormat>Benutzerdefiniert</PresentationFormat>
  <Paragraphs>345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Times New Roman</vt:lpstr>
      <vt:lpstr>Wingdings</vt:lpstr>
      <vt:lpstr>BOKU-Marketing</vt:lpstr>
      <vt:lpstr>Non-wood forest products  innovation patterns and support needs:  an analysis of European case studies  Gerhard Weiss, Alice Ludvig, Ivana Zivojinovic  University of Natural Resources and Life Sciences, Vienna (BOKU) and European Forest Institute – Central East European Regional Office (EFICEEC)  Case study material also from: G. Corradini, S. Mutke, T. Dickson, M. Wilding, V. Tahvanainen, J.-A. Bonet, A. Japelj, J. Nedeljkovic, V. Verdejo, M. Layos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GERZABEK</dc:creator>
  <cp:lastModifiedBy>weiss</cp:lastModifiedBy>
  <cp:revision>436</cp:revision>
  <cp:lastPrinted>2014-12-01T09:43:00Z</cp:lastPrinted>
  <dcterms:created xsi:type="dcterms:W3CDTF">2003-09-23T06:28:36Z</dcterms:created>
  <dcterms:modified xsi:type="dcterms:W3CDTF">2017-04-05T08:12:46Z</dcterms:modified>
</cp:coreProperties>
</file>