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336" r:id="rId3"/>
    <p:sldId id="289" r:id="rId4"/>
    <p:sldId id="329" r:id="rId5"/>
    <p:sldId id="288" r:id="rId6"/>
    <p:sldId id="286" r:id="rId7"/>
    <p:sldId id="330" r:id="rId8"/>
    <p:sldId id="331" r:id="rId9"/>
    <p:sldId id="328" r:id="rId10"/>
    <p:sldId id="287" r:id="rId11"/>
    <p:sldId id="285" r:id="rId12"/>
    <p:sldId id="332" r:id="rId13"/>
    <p:sldId id="271" r:id="rId14"/>
  </p:sldIdLst>
  <p:sldSz cx="9144000" cy="6858000" type="screen4x3"/>
  <p:notesSz cx="6858000" cy="9144000"/>
  <p:defaultTextStyle>
    <a:defPPr>
      <a:defRPr lang="de-AT"/>
    </a:defPPr>
    <a:lvl1pPr algn="l" rtl="0" fontAlgn="base">
      <a:spcBef>
        <a:spcPct val="0"/>
      </a:spcBef>
      <a:spcAft>
        <a:spcPct val="0"/>
      </a:spcAft>
      <a:defRPr sz="2200" kern="1200">
        <a:solidFill>
          <a:schemeClr val="tx1"/>
        </a:solidFill>
        <a:latin typeface="Times New Roman" pitchFamily="18" charset="0"/>
        <a:ea typeface="+mn-ea"/>
        <a:cs typeface="+mn-cs"/>
      </a:defRPr>
    </a:lvl1pPr>
    <a:lvl2pPr marL="457200" algn="l" rtl="0" fontAlgn="base">
      <a:spcBef>
        <a:spcPct val="0"/>
      </a:spcBef>
      <a:spcAft>
        <a:spcPct val="0"/>
      </a:spcAft>
      <a:defRPr sz="2200" kern="1200">
        <a:solidFill>
          <a:schemeClr val="tx1"/>
        </a:solidFill>
        <a:latin typeface="Times New Roman" pitchFamily="18" charset="0"/>
        <a:ea typeface="+mn-ea"/>
        <a:cs typeface="+mn-cs"/>
      </a:defRPr>
    </a:lvl2pPr>
    <a:lvl3pPr marL="914400" algn="l" rtl="0" fontAlgn="base">
      <a:spcBef>
        <a:spcPct val="0"/>
      </a:spcBef>
      <a:spcAft>
        <a:spcPct val="0"/>
      </a:spcAft>
      <a:defRPr sz="2200" kern="1200">
        <a:solidFill>
          <a:schemeClr val="tx1"/>
        </a:solidFill>
        <a:latin typeface="Times New Roman" pitchFamily="18" charset="0"/>
        <a:ea typeface="+mn-ea"/>
        <a:cs typeface="+mn-cs"/>
      </a:defRPr>
    </a:lvl3pPr>
    <a:lvl4pPr marL="1371600" algn="l" rtl="0" fontAlgn="base">
      <a:spcBef>
        <a:spcPct val="0"/>
      </a:spcBef>
      <a:spcAft>
        <a:spcPct val="0"/>
      </a:spcAft>
      <a:defRPr sz="2200" kern="1200">
        <a:solidFill>
          <a:schemeClr val="tx1"/>
        </a:solidFill>
        <a:latin typeface="Times New Roman" pitchFamily="18" charset="0"/>
        <a:ea typeface="+mn-ea"/>
        <a:cs typeface="+mn-cs"/>
      </a:defRPr>
    </a:lvl4pPr>
    <a:lvl5pPr marL="1828800" algn="l" rtl="0" fontAlgn="base">
      <a:spcBef>
        <a:spcPct val="0"/>
      </a:spcBef>
      <a:spcAft>
        <a:spcPct val="0"/>
      </a:spcAft>
      <a:defRPr sz="2200" kern="1200">
        <a:solidFill>
          <a:schemeClr val="tx1"/>
        </a:solidFill>
        <a:latin typeface="Times New Roman" pitchFamily="18" charset="0"/>
        <a:ea typeface="+mn-ea"/>
        <a:cs typeface="+mn-cs"/>
      </a:defRPr>
    </a:lvl5pPr>
    <a:lvl6pPr marL="2286000" algn="l" defTabSz="914400" rtl="0" eaLnBrk="1" latinLnBrk="0" hangingPunct="1">
      <a:defRPr sz="2200" kern="1200">
        <a:solidFill>
          <a:schemeClr val="tx1"/>
        </a:solidFill>
        <a:latin typeface="Times New Roman" pitchFamily="18" charset="0"/>
        <a:ea typeface="+mn-ea"/>
        <a:cs typeface="+mn-cs"/>
      </a:defRPr>
    </a:lvl6pPr>
    <a:lvl7pPr marL="2743200" algn="l" defTabSz="914400" rtl="0" eaLnBrk="1" latinLnBrk="0" hangingPunct="1">
      <a:defRPr sz="2200" kern="1200">
        <a:solidFill>
          <a:schemeClr val="tx1"/>
        </a:solidFill>
        <a:latin typeface="Times New Roman" pitchFamily="18" charset="0"/>
        <a:ea typeface="+mn-ea"/>
        <a:cs typeface="+mn-cs"/>
      </a:defRPr>
    </a:lvl7pPr>
    <a:lvl8pPr marL="3200400" algn="l" defTabSz="914400" rtl="0" eaLnBrk="1" latinLnBrk="0" hangingPunct="1">
      <a:defRPr sz="2200" kern="1200">
        <a:solidFill>
          <a:schemeClr val="tx1"/>
        </a:solidFill>
        <a:latin typeface="Times New Roman" pitchFamily="18" charset="0"/>
        <a:ea typeface="+mn-ea"/>
        <a:cs typeface="+mn-cs"/>
      </a:defRPr>
    </a:lvl8pPr>
    <a:lvl9pPr marL="3657600" algn="l" defTabSz="914400" rtl="0" eaLnBrk="1" latinLnBrk="0" hangingPunct="1">
      <a:defRPr sz="22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7F6EF"/>
    <a:srgbClr val="B9E57F"/>
    <a:srgbClr val="C9E7A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8FB837D-C827-4EFA-A057-4D05807E0F7C}" styleName="Štýl s motívom 1 - zvýraznenie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68D230F3-CF80-4859-8CE7-A43EE81993B5}" styleName="Svetlý štýl 1 - zvýraznenie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12C8C85-51F0-491E-9774-3900AFEF0FD7}" styleName="Svetlý štýl 2 - zvýraznenie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E8B1032C-EA38-4F05-BA0D-38AFFFC7BED3}" styleName="Svetlý štýl 3 - zvýraznenie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B301B821-A1FF-4177-AEE7-76D212191A09}" styleName="Stredný štýl 1 - zvýraznenie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Stredný štýl 1 - zvýraznenie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Stredný štýl 1 - zvýraznenie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FABFCF23-3B69-468F-B69F-88F6DE6A72F2}" styleName="Stredný štýl 1 - zvýraznenie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35758FB7-9AC5-4552-8A53-C91805E547FA}" styleName="Štýl s motívom 1 - zvýraznenie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5A111915-BE36-4E01-A7E5-04B1672EAD32}" styleName="Svetlý štýl 2 - zvýraznenie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22838BEF-8BB2-4498-84A7-C5851F593DF1}" styleName="Stredný štýl 4 - zvýraznenie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69CF1AB2-1976-4502-BF36-3FF5EA218861}" styleName="Stredný štýl 4 - zvýraznenie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C4B1156A-380E-4F78-BDF5-A606A8083BF9}" styleName="Stredný štýl 4 - zvýraznenie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775DCB02-9BB8-47FD-8907-85C794F793BA}" styleName="Štýl s motívom 1 - zvýraznenie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9C7853C-536D-4A76-A0AE-DD22124D55A5}" styleName="Štýl s motívom 1 - zvýraznenie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C083E6E3-FA7D-4D7B-A595-EF9225AFEA82}" styleName="Svetlý štýl 1 - zvýraznenie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85BE263C-DBD7-4A20-BB59-AAB30ACAA65A}" styleName="Stredný štýl 3 - zvýraznenie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74C1A8A3-306A-4EB7-A6B1-4F7E0EB9C5D6}" styleName="Stredný štýl 3 - zvýraznenie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2A488322-F2BA-4B5B-9748-0D474271808F}" styleName="Stredný štýl 3 - zvýraznenie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91EBBBCC-DAD2-459C-BE2E-F6DE35CF9A28}" styleName="Tmavý štýl 2 - zvýraznenie 3/zvýraznenie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10A1B5D5-9B99-4C35-A422-299274C87663}" styleName="Stredný štýl 1 - zvýraznenie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D27102A9-8310-4765-A935-A1911B00CA55}" styleName="Svetlý štýl 1 - zvýraznenie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7E9639D4-E3E2-4D34-9284-5A2195B3D0D7}" styleName="Svetlý štýl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17292A2E-F333-43FB-9621-5CBBE7FDCDCB}" styleName="Svetlý štýl 2 - zvýraznenie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F2DE63D5-997A-4646-A377-4702673A728D}" styleName="Svetlý štýl 2 - zvýraznenie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2D5ABB26-0587-4C30-8999-92F81FD0307C}" styleName="Bez štýlu, bez mriežky">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5AB1C69-6EDB-4FF4-983F-18BD219EF322}" styleName="Stredný štýl 2 - zvýraznenie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629" autoAdjust="0"/>
    <p:restoredTop sz="84005" autoAdjust="0"/>
  </p:normalViewPr>
  <p:slideViewPr>
    <p:cSldViewPr snapToGrid="0">
      <p:cViewPr varScale="1">
        <p:scale>
          <a:sx n="56" d="100"/>
          <a:sy n="56" d="100"/>
        </p:scale>
        <p:origin x="150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oleObject" Target="file:///C:\Users\Klara\Desktop\&#268;&#237;sla_N&#225;stroje.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Klara\Desktop\&#268;&#237;sla_N&#225;stroje.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k-SK"/>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noFill/>
            </a:ln>
            <a:effectLst/>
          </c:spPr>
          <c:invertIfNegative val="0"/>
          <c:dLbls>
            <c:delete val="1"/>
          </c:dLbls>
          <c:cat>
            <c:numRef>
              <c:f>Náhrady!$A$2:$A$11</c:f>
              <c:numCache>
                <c:formatCode>General</c:formatCode>
                <c:ptCount val="10"/>
                <c:pt idx="0">
                  <c:v>2008</c:v>
                </c:pt>
                <c:pt idx="1">
                  <c:v>2009</c:v>
                </c:pt>
                <c:pt idx="2">
                  <c:v>2010</c:v>
                </c:pt>
                <c:pt idx="3">
                  <c:v>2011</c:v>
                </c:pt>
                <c:pt idx="4">
                  <c:v>2012</c:v>
                </c:pt>
                <c:pt idx="5">
                  <c:v>2013</c:v>
                </c:pt>
                <c:pt idx="6">
                  <c:v>2014</c:v>
                </c:pt>
                <c:pt idx="7">
                  <c:v>2015</c:v>
                </c:pt>
                <c:pt idx="8">
                  <c:v>2016</c:v>
                </c:pt>
                <c:pt idx="9">
                  <c:v>2017</c:v>
                </c:pt>
              </c:numCache>
            </c:numRef>
          </c:cat>
          <c:val>
            <c:numRef>
              <c:f>Náhrady!$C$2:$C$11</c:f>
              <c:numCache>
                <c:formatCode>0.0000</c:formatCode>
                <c:ptCount val="10"/>
                <c:pt idx="0">
                  <c:v>1623958</c:v>
                </c:pt>
                <c:pt idx="1">
                  <c:v>1317851</c:v>
                </c:pt>
                <c:pt idx="2">
                  <c:v>1078429</c:v>
                </c:pt>
                <c:pt idx="3">
                  <c:v>1339814</c:v>
                </c:pt>
                <c:pt idx="4">
                  <c:v>1956821</c:v>
                </c:pt>
                <c:pt idx="5">
                  <c:v>1458392</c:v>
                </c:pt>
                <c:pt idx="6">
                  <c:v>2344335</c:v>
                </c:pt>
                <c:pt idx="7">
                  <c:v>4229273.4400000004</c:v>
                </c:pt>
                <c:pt idx="8">
                  <c:v>4589528</c:v>
                </c:pt>
                <c:pt idx="9">
                  <c:v>3208567.62</c:v>
                </c:pt>
              </c:numCache>
            </c:numRef>
          </c:val>
          <c:extLst>
            <c:ext xmlns:c16="http://schemas.microsoft.com/office/drawing/2014/chart" uri="{C3380CC4-5D6E-409C-BE32-E72D297353CC}">
              <c16:uniqueId val="{00000000-DC42-4ECE-AFB3-8835D3C3FC03}"/>
            </c:ext>
          </c:extLst>
        </c:ser>
        <c:dLbls>
          <c:dLblPos val="outEnd"/>
          <c:showLegendKey val="0"/>
          <c:showVal val="1"/>
          <c:showCatName val="0"/>
          <c:showSerName val="0"/>
          <c:showPercent val="0"/>
          <c:showBubbleSize val="0"/>
        </c:dLbls>
        <c:gapWidth val="219"/>
        <c:overlap val="-27"/>
        <c:axId val="473016056"/>
        <c:axId val="473011896"/>
      </c:barChart>
      <c:catAx>
        <c:axId val="4730160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sk-SK"/>
          </a:p>
        </c:txPr>
        <c:crossAx val="473011896"/>
        <c:crosses val="autoZero"/>
        <c:auto val="1"/>
        <c:lblAlgn val="ctr"/>
        <c:lblOffset val="100"/>
        <c:noMultiLvlLbl val="0"/>
      </c:catAx>
      <c:valAx>
        <c:axId val="47301189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sk-SK"/>
                  <a:t>Vyplatené</a:t>
                </a:r>
                <a:r>
                  <a:rPr lang="sk-SK" baseline="0"/>
                  <a:t> náhrady v sledovanom období</a:t>
                </a:r>
                <a:endParaRPr lang="sk-SK"/>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sk-SK"/>
            </a:p>
          </c:txPr>
        </c:title>
        <c:numFmt formatCode="0.000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sk-SK"/>
          </a:p>
        </c:txPr>
        <c:crossAx val="47301605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sk-SK"/>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k-SK"/>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1"/>
    <c:plotArea>
      <c:layout/>
      <c:barChart>
        <c:barDir val="col"/>
        <c:grouping val="clustered"/>
        <c:varyColors val="0"/>
        <c:ser>
          <c:idx val="0"/>
          <c:order val="0"/>
          <c:tx>
            <c:strRef>
              <c:f>Náhrady!$C$37</c:f>
              <c:strCache>
                <c:ptCount val="1"/>
                <c:pt idx="0">
                  <c:v>Nárokovaná [eur]</c:v>
                </c:pt>
              </c:strCache>
            </c:strRef>
          </c:tx>
          <c:spPr>
            <a:solidFill>
              <a:schemeClr val="dk1">
                <a:tint val="88500"/>
              </a:schemeClr>
            </a:solidFill>
            <a:ln>
              <a:noFill/>
            </a:ln>
            <a:effectLst/>
          </c:spPr>
          <c:invertIfNegative val="0"/>
          <c:cat>
            <c:numRef>
              <c:f>Náhrady!$B$38:$B$49</c:f>
              <c:numCache>
                <c:formatCode>General</c:formatCode>
                <c:ptCount val="12"/>
                <c:pt idx="0">
                  <c:v>2003</c:v>
                </c:pt>
                <c:pt idx="1">
                  <c:v>2004</c:v>
                </c:pt>
                <c:pt idx="2">
                  <c:v>2005</c:v>
                </c:pt>
                <c:pt idx="3">
                  <c:v>2006</c:v>
                </c:pt>
                <c:pt idx="4">
                  <c:v>2007</c:v>
                </c:pt>
                <c:pt idx="5">
                  <c:v>2008</c:v>
                </c:pt>
                <c:pt idx="6">
                  <c:v>2009</c:v>
                </c:pt>
                <c:pt idx="7">
                  <c:v>2010</c:v>
                </c:pt>
                <c:pt idx="8">
                  <c:v>2011</c:v>
                </c:pt>
                <c:pt idx="9">
                  <c:v>2012</c:v>
                </c:pt>
                <c:pt idx="10">
                  <c:v>2013</c:v>
                </c:pt>
                <c:pt idx="11">
                  <c:v>2014</c:v>
                </c:pt>
              </c:numCache>
            </c:numRef>
          </c:cat>
          <c:val>
            <c:numRef>
              <c:f>Náhrady!$C$38:$C$49</c:f>
              <c:numCache>
                <c:formatCode>General</c:formatCode>
                <c:ptCount val="12"/>
                <c:pt idx="1">
                  <c:v>463357</c:v>
                </c:pt>
                <c:pt idx="2">
                  <c:v>2039868</c:v>
                </c:pt>
                <c:pt idx="3">
                  <c:v>1110455</c:v>
                </c:pt>
                <c:pt idx="4">
                  <c:v>1222709</c:v>
                </c:pt>
                <c:pt idx="5">
                  <c:v>1963759</c:v>
                </c:pt>
                <c:pt idx="6">
                  <c:v>1358772</c:v>
                </c:pt>
                <c:pt idx="7">
                  <c:v>1167584</c:v>
                </c:pt>
                <c:pt idx="11">
                  <c:v>2782351</c:v>
                </c:pt>
              </c:numCache>
            </c:numRef>
          </c:val>
          <c:extLst>
            <c:ext xmlns:c16="http://schemas.microsoft.com/office/drawing/2014/chart" uri="{C3380CC4-5D6E-409C-BE32-E72D297353CC}">
              <c16:uniqueId val="{00000000-A64F-4129-85DC-0626C52D5178}"/>
            </c:ext>
          </c:extLst>
        </c:ser>
        <c:ser>
          <c:idx val="1"/>
          <c:order val="1"/>
          <c:tx>
            <c:strRef>
              <c:f>Náhrady!$D$37</c:f>
              <c:strCache>
                <c:ptCount val="1"/>
                <c:pt idx="0">
                  <c:v>Priznaná [eur]</c:v>
                </c:pt>
              </c:strCache>
            </c:strRef>
          </c:tx>
          <c:spPr>
            <a:solidFill>
              <a:schemeClr val="dk1">
                <a:tint val="55000"/>
              </a:schemeClr>
            </a:solidFill>
            <a:ln>
              <a:noFill/>
            </a:ln>
            <a:effectLst/>
          </c:spPr>
          <c:invertIfNegative val="0"/>
          <c:cat>
            <c:numRef>
              <c:f>Náhrady!$B$38:$B$49</c:f>
              <c:numCache>
                <c:formatCode>General</c:formatCode>
                <c:ptCount val="12"/>
                <c:pt idx="0">
                  <c:v>2003</c:v>
                </c:pt>
                <c:pt idx="1">
                  <c:v>2004</c:v>
                </c:pt>
                <c:pt idx="2">
                  <c:v>2005</c:v>
                </c:pt>
                <c:pt idx="3">
                  <c:v>2006</c:v>
                </c:pt>
                <c:pt idx="4">
                  <c:v>2007</c:v>
                </c:pt>
                <c:pt idx="5">
                  <c:v>2008</c:v>
                </c:pt>
                <c:pt idx="6">
                  <c:v>2009</c:v>
                </c:pt>
                <c:pt idx="7">
                  <c:v>2010</c:v>
                </c:pt>
                <c:pt idx="8">
                  <c:v>2011</c:v>
                </c:pt>
                <c:pt idx="9">
                  <c:v>2012</c:v>
                </c:pt>
                <c:pt idx="10">
                  <c:v>2013</c:v>
                </c:pt>
                <c:pt idx="11">
                  <c:v>2014</c:v>
                </c:pt>
              </c:numCache>
            </c:numRef>
          </c:cat>
          <c:val>
            <c:numRef>
              <c:f>Náhrady!$D$38:$D$49</c:f>
              <c:numCache>
                <c:formatCode>General</c:formatCode>
                <c:ptCount val="12"/>
                <c:pt idx="0">
                  <c:v>146260</c:v>
                </c:pt>
                <c:pt idx="1">
                  <c:v>457587</c:v>
                </c:pt>
                <c:pt idx="2">
                  <c:v>1243854</c:v>
                </c:pt>
                <c:pt idx="3">
                  <c:v>999051</c:v>
                </c:pt>
                <c:pt idx="4">
                  <c:v>1143920</c:v>
                </c:pt>
                <c:pt idx="5">
                  <c:v>1623958</c:v>
                </c:pt>
                <c:pt idx="6">
                  <c:v>1317851</c:v>
                </c:pt>
                <c:pt idx="7">
                  <c:v>1078429</c:v>
                </c:pt>
                <c:pt idx="8">
                  <c:v>1339814</c:v>
                </c:pt>
                <c:pt idx="9">
                  <c:v>1956821</c:v>
                </c:pt>
                <c:pt idx="10">
                  <c:v>1458392</c:v>
                </c:pt>
                <c:pt idx="11">
                  <c:v>2344336</c:v>
                </c:pt>
              </c:numCache>
            </c:numRef>
          </c:val>
          <c:extLst>
            <c:ext xmlns:c16="http://schemas.microsoft.com/office/drawing/2014/chart" uri="{C3380CC4-5D6E-409C-BE32-E72D297353CC}">
              <c16:uniqueId val="{00000001-A64F-4129-85DC-0626C52D5178}"/>
            </c:ext>
          </c:extLst>
        </c:ser>
        <c:dLbls>
          <c:showLegendKey val="0"/>
          <c:showVal val="0"/>
          <c:showCatName val="0"/>
          <c:showSerName val="0"/>
          <c:showPercent val="0"/>
          <c:showBubbleSize val="0"/>
        </c:dLbls>
        <c:gapWidth val="219"/>
        <c:overlap val="-27"/>
        <c:axId val="560747256"/>
        <c:axId val="560752056"/>
      </c:barChart>
      <c:catAx>
        <c:axId val="5607472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sk-SK"/>
          </a:p>
        </c:txPr>
        <c:crossAx val="560752056"/>
        <c:crosses val="autoZero"/>
        <c:auto val="1"/>
        <c:lblAlgn val="ctr"/>
        <c:lblOffset val="100"/>
        <c:noMultiLvlLbl val="0"/>
      </c:catAx>
      <c:valAx>
        <c:axId val="56075205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sk-SK"/>
          </a:p>
        </c:txPr>
        <c:crossAx val="56074725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k-SK"/>
        </a:p>
      </c:txPr>
    </c:legend>
    <c:plotVisOnly val="1"/>
    <c:dispBlanksAs val="gap"/>
    <c:showDLblsOverMax val="0"/>
  </c:chart>
  <c:spPr>
    <a:noFill/>
    <a:ln>
      <a:noFill/>
    </a:ln>
    <a:effectLst/>
  </c:spPr>
  <c:txPr>
    <a:bodyPr/>
    <a:lstStyle/>
    <a:p>
      <a:pPr>
        <a:defRPr/>
      </a:pPr>
      <a:endParaRPr lang="sk-SK"/>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20">
  <a:schemeClr val="dk1"/>
  <cs:variation>
    <a:tint val="88500"/>
  </cs:variation>
  <cs:variation>
    <a:tint val="55000"/>
  </cs:variation>
  <cs:variation>
    <a:tint val="75000"/>
  </cs:variation>
  <cs:variation>
    <a:tint val="98500"/>
  </cs:variation>
  <cs:variation>
    <a:tint val="30000"/>
  </cs:variation>
  <cs:variation>
    <a:tint val="60000"/>
  </cs:variation>
  <cs:variation>
    <a:tint val="8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D7019DA-4C23-479A-B429-0D3E10BA1B4A}" type="doc">
      <dgm:prSet loTypeId="urn:microsoft.com/office/officeart/2005/8/layout/cycle5" loCatId="cycle" qsTypeId="urn:microsoft.com/office/officeart/2005/8/quickstyle/simple3" qsCatId="simple" csTypeId="urn:microsoft.com/office/officeart/2005/8/colors/accent6_2" csCatId="accent6" phldr="1"/>
      <dgm:spPr/>
      <dgm:t>
        <a:bodyPr/>
        <a:lstStyle/>
        <a:p>
          <a:endParaRPr lang="sk-SK"/>
        </a:p>
      </dgm:t>
    </dgm:pt>
    <dgm:pt modelId="{FE8451B1-4592-4854-82DE-024CCF03648F}">
      <dgm:prSet phldrT="[Text]" custT="1"/>
      <dgm:spPr>
        <a:xfrm>
          <a:off x="1212730" y="738"/>
          <a:ext cx="1232377" cy="801045"/>
        </a:xfrm>
        <a:solidFill>
          <a:sysClr val="window" lastClr="FFFFFF"/>
        </a:solidFill>
        <a:ln>
          <a:solidFill>
            <a:sysClr val="windowText" lastClr="000000"/>
          </a:solidFill>
        </a:ln>
        <a:effectLst/>
        <a:scene3d>
          <a:camera prst="orthographicFront"/>
          <a:lightRig rig="flat" dir="t"/>
        </a:scene3d>
        <a:sp3d prstMaterial="dkEdge">
          <a:bevelT w="8200" h="38100"/>
        </a:sp3d>
      </dgm:spPr>
      <dgm:t>
        <a:bodyPr/>
        <a:lstStyle/>
        <a:p>
          <a:pPr>
            <a:buNone/>
          </a:pPr>
          <a:r>
            <a:rPr lang="sk-SK" sz="1600" b="1" dirty="0">
              <a:solidFill>
                <a:sysClr val="windowText" lastClr="000000"/>
              </a:solidFill>
              <a:latin typeface="Calibri" panose="020F0502020204030204"/>
              <a:ea typeface="+mn-ea"/>
              <a:cs typeface="+mn-cs"/>
            </a:rPr>
            <a:t>Formulácia</a:t>
          </a:r>
        </a:p>
      </dgm:t>
    </dgm:pt>
    <dgm:pt modelId="{E2A5B68D-0E8F-4399-9772-5F9DEAE6C4EA}" type="parTrans" cxnId="{0804CAA3-1F23-41AB-AB61-BCB1D16C045F}">
      <dgm:prSet/>
      <dgm:spPr/>
      <dgm:t>
        <a:bodyPr/>
        <a:lstStyle/>
        <a:p>
          <a:endParaRPr lang="sk-SK" sz="1600"/>
        </a:p>
      </dgm:t>
    </dgm:pt>
    <dgm:pt modelId="{562B4955-08DA-47D0-86F5-C61097101DC6}" type="sibTrans" cxnId="{0804CAA3-1F23-41AB-AB61-BCB1D16C045F}">
      <dgm:prSet>
        <dgm:style>
          <a:lnRef idx="3">
            <a:schemeClr val="dk1"/>
          </a:lnRef>
          <a:fillRef idx="0">
            <a:schemeClr val="dk1"/>
          </a:fillRef>
          <a:effectRef idx="2">
            <a:schemeClr val="dk1"/>
          </a:effectRef>
          <a:fontRef idx="minor">
            <a:schemeClr val="tx1"/>
          </a:fontRef>
        </dgm:style>
      </dgm:prSet>
      <dgm:spPr>
        <a:xfrm>
          <a:off x="759804" y="401260"/>
          <a:ext cx="2138228" cy="2138228"/>
        </a:xfrm>
        <a:noFill/>
        <a:ln w="19050" cap="flat" cmpd="sng" algn="ctr">
          <a:solidFill>
            <a:sysClr val="windowText" lastClr="000000"/>
          </a:solidFill>
          <a:prstDash val="solid"/>
          <a:miter lim="800000"/>
          <a:tailEnd type="arrow"/>
        </a:ln>
        <a:effectLst/>
      </dgm:spPr>
      <dgm:t>
        <a:bodyPr/>
        <a:lstStyle/>
        <a:p>
          <a:endParaRPr lang="sk-SK" sz="1600"/>
        </a:p>
      </dgm:t>
    </dgm:pt>
    <dgm:pt modelId="{E5354C0B-F6BC-4BB8-96E4-CBB8DF410D49}">
      <dgm:prSet phldrT="[Text]" custT="1"/>
      <dgm:spPr>
        <a:xfrm>
          <a:off x="286850" y="1604409"/>
          <a:ext cx="1232377" cy="801045"/>
        </a:xfrm>
        <a:solidFill>
          <a:sysClr val="window" lastClr="FFFFFF"/>
        </a:solidFill>
        <a:ln>
          <a:solidFill>
            <a:sysClr val="windowText" lastClr="000000"/>
          </a:solidFill>
        </a:ln>
        <a:effectLst/>
        <a:scene3d>
          <a:camera prst="orthographicFront"/>
          <a:lightRig rig="flat" dir="t"/>
        </a:scene3d>
        <a:sp3d prstMaterial="dkEdge">
          <a:bevelT w="8200" h="38100"/>
        </a:sp3d>
      </dgm:spPr>
      <dgm:t>
        <a:bodyPr/>
        <a:lstStyle/>
        <a:p>
          <a:pPr>
            <a:buNone/>
          </a:pPr>
          <a:r>
            <a:rPr lang="sk-SK" sz="1600" b="1" dirty="0">
              <a:solidFill>
                <a:sysClr val="windowText" lastClr="000000"/>
              </a:solidFill>
              <a:latin typeface="Calibri" panose="020F0502020204030204"/>
              <a:ea typeface="+mn-ea"/>
              <a:cs typeface="+mn-cs"/>
            </a:rPr>
            <a:t>Evalvácia</a:t>
          </a:r>
        </a:p>
      </dgm:t>
    </dgm:pt>
    <dgm:pt modelId="{2EFDF0AC-42ED-4D51-9AFD-0AB8977F0AD1}" type="parTrans" cxnId="{4448BA83-9BF0-44BC-802C-E2ABDC3C95F9}">
      <dgm:prSet/>
      <dgm:spPr/>
      <dgm:t>
        <a:bodyPr/>
        <a:lstStyle/>
        <a:p>
          <a:endParaRPr lang="sk-SK" sz="1600"/>
        </a:p>
      </dgm:t>
    </dgm:pt>
    <dgm:pt modelId="{551B2452-E142-4D53-9332-21E62CB50D34}" type="sibTrans" cxnId="{4448BA83-9BF0-44BC-802C-E2ABDC3C95F9}">
      <dgm:prSet>
        <dgm:style>
          <a:lnRef idx="3">
            <a:schemeClr val="dk1"/>
          </a:lnRef>
          <a:fillRef idx="0">
            <a:schemeClr val="dk1"/>
          </a:fillRef>
          <a:effectRef idx="2">
            <a:schemeClr val="dk1"/>
          </a:effectRef>
          <a:fontRef idx="minor">
            <a:schemeClr val="tx1"/>
          </a:fontRef>
        </dgm:style>
      </dgm:prSet>
      <dgm:spPr>
        <a:xfrm>
          <a:off x="759804" y="401260"/>
          <a:ext cx="2138228" cy="2138228"/>
        </a:xfrm>
        <a:noFill/>
        <a:ln w="19050" cap="flat" cmpd="sng" algn="ctr">
          <a:solidFill>
            <a:sysClr val="windowText" lastClr="000000"/>
          </a:solidFill>
          <a:prstDash val="solid"/>
          <a:miter lim="800000"/>
          <a:tailEnd type="arrow"/>
        </a:ln>
        <a:effectLst/>
      </dgm:spPr>
      <dgm:t>
        <a:bodyPr/>
        <a:lstStyle/>
        <a:p>
          <a:endParaRPr lang="sk-SK" sz="1600"/>
        </a:p>
      </dgm:t>
    </dgm:pt>
    <dgm:pt modelId="{1DC39C30-45E9-4491-822D-486E6CD8C4BD}">
      <dgm:prSet phldrT="[Text]" custT="1"/>
      <dgm:spPr>
        <a:xfrm>
          <a:off x="2138610" y="1604409"/>
          <a:ext cx="1232377" cy="801045"/>
        </a:xfrm>
        <a:solidFill>
          <a:sysClr val="window" lastClr="FFFFFF"/>
        </a:solidFill>
        <a:ln>
          <a:solidFill>
            <a:sysClr val="windowText" lastClr="000000"/>
          </a:solidFill>
        </a:ln>
        <a:effectLst/>
        <a:scene3d>
          <a:camera prst="orthographicFront"/>
          <a:lightRig rig="flat" dir="t"/>
        </a:scene3d>
        <a:sp3d prstMaterial="dkEdge">
          <a:bevelT w="8200" h="38100"/>
        </a:sp3d>
      </dgm:spPr>
      <dgm:t>
        <a:bodyPr/>
        <a:lstStyle/>
        <a:p>
          <a:pPr>
            <a:buNone/>
          </a:pPr>
          <a:r>
            <a:rPr lang="sk-SK" sz="1600" b="1" dirty="0">
              <a:solidFill>
                <a:sysClr val="windowText" lastClr="000000"/>
              </a:solidFill>
              <a:latin typeface="Calibri" panose="020F0502020204030204"/>
              <a:ea typeface="+mn-ea"/>
              <a:cs typeface="+mn-cs"/>
            </a:rPr>
            <a:t>Implementácia</a:t>
          </a:r>
        </a:p>
      </dgm:t>
    </dgm:pt>
    <dgm:pt modelId="{0271CD0D-606E-440B-90B1-AB05FD20935A}" type="parTrans" cxnId="{7D563EEF-0A92-4D6D-93C9-A17321509502}">
      <dgm:prSet/>
      <dgm:spPr/>
      <dgm:t>
        <a:bodyPr/>
        <a:lstStyle/>
        <a:p>
          <a:endParaRPr lang="sk-SK" sz="1600"/>
        </a:p>
      </dgm:t>
    </dgm:pt>
    <dgm:pt modelId="{2926B91C-6C43-404B-AA6C-3CBFBF61B105}" type="sibTrans" cxnId="{7D563EEF-0A92-4D6D-93C9-A17321509502}">
      <dgm:prSet>
        <dgm:style>
          <a:lnRef idx="3">
            <a:schemeClr val="dk1"/>
          </a:lnRef>
          <a:fillRef idx="0">
            <a:schemeClr val="dk1"/>
          </a:fillRef>
          <a:effectRef idx="2">
            <a:schemeClr val="dk1"/>
          </a:effectRef>
          <a:fontRef idx="minor">
            <a:schemeClr val="tx1"/>
          </a:fontRef>
        </dgm:style>
      </dgm:prSet>
      <dgm:spPr>
        <a:xfrm>
          <a:off x="759804" y="401260"/>
          <a:ext cx="2138228" cy="2138228"/>
        </a:xfrm>
        <a:noFill/>
        <a:ln w="19050" cap="flat" cmpd="sng" algn="ctr">
          <a:solidFill>
            <a:sysClr val="windowText" lastClr="000000"/>
          </a:solidFill>
          <a:prstDash val="solid"/>
          <a:miter lim="800000"/>
          <a:tailEnd type="arrow"/>
        </a:ln>
        <a:effectLst/>
      </dgm:spPr>
      <dgm:t>
        <a:bodyPr/>
        <a:lstStyle/>
        <a:p>
          <a:endParaRPr lang="sk-SK" sz="1600"/>
        </a:p>
      </dgm:t>
    </dgm:pt>
    <dgm:pt modelId="{F267106A-8B8E-43AF-B5F0-233BCD52EE4B}" type="pres">
      <dgm:prSet presAssocID="{5D7019DA-4C23-479A-B429-0D3E10BA1B4A}" presName="cycle" presStyleCnt="0">
        <dgm:presLayoutVars>
          <dgm:dir/>
          <dgm:resizeHandles val="exact"/>
        </dgm:presLayoutVars>
      </dgm:prSet>
      <dgm:spPr/>
    </dgm:pt>
    <dgm:pt modelId="{F792BBFA-C979-404B-AC5E-5D083661DDCE}" type="pres">
      <dgm:prSet presAssocID="{FE8451B1-4592-4854-82DE-024CCF03648F}" presName="node" presStyleLbl="node1" presStyleIdx="0" presStyleCnt="3">
        <dgm:presLayoutVars>
          <dgm:bulletEnabled val="1"/>
        </dgm:presLayoutVars>
      </dgm:prSet>
      <dgm:spPr/>
    </dgm:pt>
    <dgm:pt modelId="{DE5C8CB6-EF5B-40BF-94AC-431E84C1B7DB}" type="pres">
      <dgm:prSet presAssocID="{FE8451B1-4592-4854-82DE-024CCF03648F}" presName="spNode" presStyleCnt="0"/>
      <dgm:spPr/>
    </dgm:pt>
    <dgm:pt modelId="{5AE0A01D-46C9-4CAB-B369-53442892BFBF}" type="pres">
      <dgm:prSet presAssocID="{562B4955-08DA-47D0-86F5-C61097101DC6}" presName="sibTrans" presStyleLbl="sibTrans1D1" presStyleIdx="0" presStyleCnt="3"/>
      <dgm:spPr/>
    </dgm:pt>
    <dgm:pt modelId="{34A8879E-402F-42A9-A720-BB4E0A14F288}" type="pres">
      <dgm:prSet presAssocID="{1DC39C30-45E9-4491-822D-486E6CD8C4BD}" presName="node" presStyleLbl="node1" presStyleIdx="1" presStyleCnt="3" custScaleX="138850">
        <dgm:presLayoutVars>
          <dgm:bulletEnabled val="1"/>
        </dgm:presLayoutVars>
      </dgm:prSet>
      <dgm:spPr/>
    </dgm:pt>
    <dgm:pt modelId="{788869A8-2626-49CD-BA31-798189390E84}" type="pres">
      <dgm:prSet presAssocID="{1DC39C30-45E9-4491-822D-486E6CD8C4BD}" presName="spNode" presStyleCnt="0"/>
      <dgm:spPr/>
    </dgm:pt>
    <dgm:pt modelId="{860C0905-8CBF-454E-84E3-312D3F60C3A6}" type="pres">
      <dgm:prSet presAssocID="{2926B91C-6C43-404B-AA6C-3CBFBF61B105}" presName="sibTrans" presStyleLbl="sibTrans1D1" presStyleIdx="1" presStyleCnt="3"/>
      <dgm:spPr/>
    </dgm:pt>
    <dgm:pt modelId="{78DFC160-DF72-4136-B94A-1B5A9B7CD771}" type="pres">
      <dgm:prSet presAssocID="{E5354C0B-F6BC-4BB8-96E4-CBB8DF410D49}" presName="node" presStyleLbl="node1" presStyleIdx="2" presStyleCnt="3">
        <dgm:presLayoutVars>
          <dgm:bulletEnabled val="1"/>
        </dgm:presLayoutVars>
      </dgm:prSet>
      <dgm:spPr/>
    </dgm:pt>
    <dgm:pt modelId="{830878E2-EE4A-441D-B068-19588F342FAF}" type="pres">
      <dgm:prSet presAssocID="{E5354C0B-F6BC-4BB8-96E4-CBB8DF410D49}" presName="spNode" presStyleCnt="0"/>
      <dgm:spPr/>
    </dgm:pt>
    <dgm:pt modelId="{D4CFE18B-6623-46AE-8E9C-250A7FDD3F71}" type="pres">
      <dgm:prSet presAssocID="{551B2452-E142-4D53-9332-21E62CB50D34}" presName="sibTrans" presStyleLbl="sibTrans1D1" presStyleIdx="2" presStyleCnt="3"/>
      <dgm:spPr/>
    </dgm:pt>
  </dgm:ptLst>
  <dgm:cxnLst>
    <dgm:cxn modelId="{9EB31A10-DCA9-4FFD-9157-4C2684D55EB0}" type="presOf" srcId="{FE8451B1-4592-4854-82DE-024CCF03648F}" destId="{F792BBFA-C979-404B-AC5E-5D083661DDCE}" srcOrd="0" destOrd="0" presId="urn:microsoft.com/office/officeart/2005/8/layout/cycle5"/>
    <dgm:cxn modelId="{4C917240-5678-4FE6-A7DA-88824F1497C4}" type="presOf" srcId="{1DC39C30-45E9-4491-822D-486E6CD8C4BD}" destId="{34A8879E-402F-42A9-A720-BB4E0A14F288}" srcOrd="0" destOrd="0" presId="urn:microsoft.com/office/officeart/2005/8/layout/cycle5"/>
    <dgm:cxn modelId="{7CC80042-3CD9-4252-A4CC-1D96F7210367}" type="presOf" srcId="{562B4955-08DA-47D0-86F5-C61097101DC6}" destId="{5AE0A01D-46C9-4CAB-B369-53442892BFBF}" srcOrd="0" destOrd="0" presId="urn:microsoft.com/office/officeart/2005/8/layout/cycle5"/>
    <dgm:cxn modelId="{BAD8CA75-49E1-40C6-883D-D6AF110559EA}" type="presOf" srcId="{2926B91C-6C43-404B-AA6C-3CBFBF61B105}" destId="{860C0905-8CBF-454E-84E3-312D3F60C3A6}" srcOrd="0" destOrd="0" presId="urn:microsoft.com/office/officeart/2005/8/layout/cycle5"/>
    <dgm:cxn modelId="{4448BA83-9BF0-44BC-802C-E2ABDC3C95F9}" srcId="{5D7019DA-4C23-479A-B429-0D3E10BA1B4A}" destId="{E5354C0B-F6BC-4BB8-96E4-CBB8DF410D49}" srcOrd="2" destOrd="0" parTransId="{2EFDF0AC-42ED-4D51-9AFD-0AB8977F0AD1}" sibTransId="{551B2452-E142-4D53-9332-21E62CB50D34}"/>
    <dgm:cxn modelId="{0804CAA3-1F23-41AB-AB61-BCB1D16C045F}" srcId="{5D7019DA-4C23-479A-B429-0D3E10BA1B4A}" destId="{FE8451B1-4592-4854-82DE-024CCF03648F}" srcOrd="0" destOrd="0" parTransId="{E2A5B68D-0E8F-4399-9772-5F9DEAE6C4EA}" sibTransId="{562B4955-08DA-47D0-86F5-C61097101DC6}"/>
    <dgm:cxn modelId="{2E1DE6BB-6E8E-4B80-99F9-AE95598D27A1}" type="presOf" srcId="{551B2452-E142-4D53-9332-21E62CB50D34}" destId="{D4CFE18B-6623-46AE-8E9C-250A7FDD3F71}" srcOrd="0" destOrd="0" presId="urn:microsoft.com/office/officeart/2005/8/layout/cycle5"/>
    <dgm:cxn modelId="{9AEAD6CC-0C05-4DA7-9A48-8BD6BAF06532}" type="presOf" srcId="{E5354C0B-F6BC-4BB8-96E4-CBB8DF410D49}" destId="{78DFC160-DF72-4136-B94A-1B5A9B7CD771}" srcOrd="0" destOrd="0" presId="urn:microsoft.com/office/officeart/2005/8/layout/cycle5"/>
    <dgm:cxn modelId="{7D563EEF-0A92-4D6D-93C9-A17321509502}" srcId="{5D7019DA-4C23-479A-B429-0D3E10BA1B4A}" destId="{1DC39C30-45E9-4491-822D-486E6CD8C4BD}" srcOrd="1" destOrd="0" parTransId="{0271CD0D-606E-440B-90B1-AB05FD20935A}" sibTransId="{2926B91C-6C43-404B-AA6C-3CBFBF61B105}"/>
    <dgm:cxn modelId="{AB1D34FC-E891-4E84-91B8-35A25E54860D}" type="presOf" srcId="{5D7019DA-4C23-479A-B429-0D3E10BA1B4A}" destId="{F267106A-8B8E-43AF-B5F0-233BCD52EE4B}" srcOrd="0" destOrd="0" presId="urn:microsoft.com/office/officeart/2005/8/layout/cycle5"/>
    <dgm:cxn modelId="{5BE97C01-233B-45A6-A40D-732FD540F0BD}" type="presParOf" srcId="{F267106A-8B8E-43AF-B5F0-233BCD52EE4B}" destId="{F792BBFA-C979-404B-AC5E-5D083661DDCE}" srcOrd="0" destOrd="0" presId="urn:microsoft.com/office/officeart/2005/8/layout/cycle5"/>
    <dgm:cxn modelId="{6A71A85B-D6C3-409C-A872-0FF5756009F9}" type="presParOf" srcId="{F267106A-8B8E-43AF-B5F0-233BCD52EE4B}" destId="{DE5C8CB6-EF5B-40BF-94AC-431E84C1B7DB}" srcOrd="1" destOrd="0" presId="urn:microsoft.com/office/officeart/2005/8/layout/cycle5"/>
    <dgm:cxn modelId="{7953FD55-97D1-45E4-BDF9-0B835F6A2D9A}" type="presParOf" srcId="{F267106A-8B8E-43AF-B5F0-233BCD52EE4B}" destId="{5AE0A01D-46C9-4CAB-B369-53442892BFBF}" srcOrd="2" destOrd="0" presId="urn:microsoft.com/office/officeart/2005/8/layout/cycle5"/>
    <dgm:cxn modelId="{F6557497-F762-4007-B459-9ECA1D6B0E1C}" type="presParOf" srcId="{F267106A-8B8E-43AF-B5F0-233BCD52EE4B}" destId="{34A8879E-402F-42A9-A720-BB4E0A14F288}" srcOrd="3" destOrd="0" presId="urn:microsoft.com/office/officeart/2005/8/layout/cycle5"/>
    <dgm:cxn modelId="{F4A730EC-86EB-47F1-AC9E-02CAC97464A7}" type="presParOf" srcId="{F267106A-8B8E-43AF-B5F0-233BCD52EE4B}" destId="{788869A8-2626-49CD-BA31-798189390E84}" srcOrd="4" destOrd="0" presId="urn:microsoft.com/office/officeart/2005/8/layout/cycle5"/>
    <dgm:cxn modelId="{9C3BFDD0-84D8-42D6-BFD4-D639BF322E80}" type="presParOf" srcId="{F267106A-8B8E-43AF-B5F0-233BCD52EE4B}" destId="{860C0905-8CBF-454E-84E3-312D3F60C3A6}" srcOrd="5" destOrd="0" presId="urn:microsoft.com/office/officeart/2005/8/layout/cycle5"/>
    <dgm:cxn modelId="{64B6F244-5046-4002-92AD-6D9A4FD5F9AB}" type="presParOf" srcId="{F267106A-8B8E-43AF-B5F0-233BCD52EE4B}" destId="{78DFC160-DF72-4136-B94A-1B5A9B7CD771}" srcOrd="6" destOrd="0" presId="urn:microsoft.com/office/officeart/2005/8/layout/cycle5"/>
    <dgm:cxn modelId="{37657BCB-C67A-451E-A71A-5567E7D95ED1}" type="presParOf" srcId="{F267106A-8B8E-43AF-B5F0-233BCD52EE4B}" destId="{830878E2-EE4A-441D-B068-19588F342FAF}" srcOrd="7" destOrd="0" presId="urn:microsoft.com/office/officeart/2005/8/layout/cycle5"/>
    <dgm:cxn modelId="{73B103CD-4047-43FB-9268-4BA133BDD3B7}" type="presParOf" srcId="{F267106A-8B8E-43AF-B5F0-233BCD52EE4B}" destId="{D4CFE18B-6623-46AE-8E9C-250A7FDD3F71}" srcOrd="8" destOrd="0" presId="urn:microsoft.com/office/officeart/2005/8/layout/cycle5"/>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D7019DA-4C23-479A-B429-0D3E10BA1B4A}" type="doc">
      <dgm:prSet loTypeId="urn:microsoft.com/office/officeart/2005/8/layout/cycle5" loCatId="cycle" qsTypeId="urn:microsoft.com/office/officeart/2005/8/quickstyle/simple3" qsCatId="simple" csTypeId="urn:microsoft.com/office/officeart/2005/8/colors/accent6_2" csCatId="accent6" phldr="1"/>
      <dgm:spPr/>
      <dgm:t>
        <a:bodyPr/>
        <a:lstStyle/>
        <a:p>
          <a:endParaRPr lang="sk-SK"/>
        </a:p>
      </dgm:t>
    </dgm:pt>
    <dgm:pt modelId="{FE8451B1-4592-4854-82DE-024CCF03648F}">
      <dgm:prSet phldrT="[Text]"/>
      <dgm:spPr>
        <a:xfrm>
          <a:off x="1212730" y="738"/>
          <a:ext cx="1232377" cy="801045"/>
        </a:xfrm>
        <a:solidFill>
          <a:sysClr val="window" lastClr="FFFFFF"/>
        </a:solidFill>
        <a:ln>
          <a:solidFill>
            <a:sysClr val="windowText" lastClr="000000"/>
          </a:solidFill>
        </a:ln>
        <a:effectLst/>
        <a:scene3d>
          <a:camera prst="orthographicFront"/>
          <a:lightRig rig="flat" dir="t"/>
        </a:scene3d>
        <a:sp3d prstMaterial="dkEdge">
          <a:bevelT w="8200" h="38100"/>
        </a:sp3d>
      </dgm:spPr>
      <dgm:t>
        <a:bodyPr/>
        <a:lstStyle/>
        <a:p>
          <a:pPr>
            <a:buNone/>
          </a:pPr>
          <a:r>
            <a:rPr lang="sk-SK" b="1" dirty="0">
              <a:solidFill>
                <a:sysClr val="windowText" lastClr="000000"/>
              </a:solidFill>
              <a:latin typeface="Calibri" panose="020F0502020204030204"/>
              <a:ea typeface="+mn-ea"/>
              <a:cs typeface="+mn-cs"/>
            </a:rPr>
            <a:t>Formulácia</a:t>
          </a:r>
        </a:p>
      </dgm:t>
    </dgm:pt>
    <dgm:pt modelId="{E2A5B68D-0E8F-4399-9772-5F9DEAE6C4EA}" type="parTrans" cxnId="{0804CAA3-1F23-41AB-AB61-BCB1D16C045F}">
      <dgm:prSet/>
      <dgm:spPr/>
      <dgm:t>
        <a:bodyPr/>
        <a:lstStyle/>
        <a:p>
          <a:endParaRPr lang="sk-SK"/>
        </a:p>
      </dgm:t>
    </dgm:pt>
    <dgm:pt modelId="{562B4955-08DA-47D0-86F5-C61097101DC6}" type="sibTrans" cxnId="{0804CAA3-1F23-41AB-AB61-BCB1D16C045F}">
      <dgm:prSet>
        <dgm:style>
          <a:lnRef idx="3">
            <a:schemeClr val="dk1"/>
          </a:lnRef>
          <a:fillRef idx="0">
            <a:schemeClr val="dk1"/>
          </a:fillRef>
          <a:effectRef idx="2">
            <a:schemeClr val="dk1"/>
          </a:effectRef>
          <a:fontRef idx="minor">
            <a:schemeClr val="tx1"/>
          </a:fontRef>
        </dgm:style>
      </dgm:prSet>
      <dgm:spPr>
        <a:xfrm>
          <a:off x="759804" y="401260"/>
          <a:ext cx="2138228" cy="2138228"/>
        </a:xfrm>
        <a:noFill/>
        <a:ln w="19050" cap="flat" cmpd="sng" algn="ctr">
          <a:solidFill>
            <a:sysClr val="windowText" lastClr="000000"/>
          </a:solidFill>
          <a:prstDash val="solid"/>
          <a:miter lim="800000"/>
          <a:tailEnd type="arrow"/>
        </a:ln>
        <a:effectLst/>
      </dgm:spPr>
      <dgm:t>
        <a:bodyPr/>
        <a:lstStyle/>
        <a:p>
          <a:endParaRPr lang="sk-SK"/>
        </a:p>
      </dgm:t>
    </dgm:pt>
    <dgm:pt modelId="{E5354C0B-F6BC-4BB8-96E4-CBB8DF410D49}">
      <dgm:prSet phldrT="[Text]"/>
      <dgm:spPr>
        <a:xfrm>
          <a:off x="286850" y="1604409"/>
          <a:ext cx="1232377" cy="801045"/>
        </a:xfrm>
        <a:solidFill>
          <a:sysClr val="window" lastClr="FFFFFF"/>
        </a:solidFill>
        <a:ln>
          <a:solidFill>
            <a:sysClr val="windowText" lastClr="000000"/>
          </a:solidFill>
        </a:ln>
        <a:effectLst/>
        <a:scene3d>
          <a:camera prst="orthographicFront"/>
          <a:lightRig rig="flat" dir="t"/>
        </a:scene3d>
        <a:sp3d prstMaterial="dkEdge">
          <a:bevelT w="8200" h="38100"/>
        </a:sp3d>
      </dgm:spPr>
      <dgm:t>
        <a:bodyPr/>
        <a:lstStyle/>
        <a:p>
          <a:pPr>
            <a:buNone/>
          </a:pPr>
          <a:r>
            <a:rPr lang="sk-SK" b="1" dirty="0">
              <a:solidFill>
                <a:sysClr val="windowText" lastClr="000000"/>
              </a:solidFill>
              <a:latin typeface="Calibri" panose="020F0502020204030204"/>
              <a:ea typeface="+mn-ea"/>
              <a:cs typeface="+mn-cs"/>
            </a:rPr>
            <a:t>Evalvácia</a:t>
          </a:r>
        </a:p>
      </dgm:t>
    </dgm:pt>
    <dgm:pt modelId="{2EFDF0AC-42ED-4D51-9AFD-0AB8977F0AD1}" type="parTrans" cxnId="{4448BA83-9BF0-44BC-802C-E2ABDC3C95F9}">
      <dgm:prSet/>
      <dgm:spPr/>
      <dgm:t>
        <a:bodyPr/>
        <a:lstStyle/>
        <a:p>
          <a:endParaRPr lang="sk-SK"/>
        </a:p>
      </dgm:t>
    </dgm:pt>
    <dgm:pt modelId="{551B2452-E142-4D53-9332-21E62CB50D34}" type="sibTrans" cxnId="{4448BA83-9BF0-44BC-802C-E2ABDC3C95F9}">
      <dgm:prSet>
        <dgm:style>
          <a:lnRef idx="3">
            <a:schemeClr val="dk1"/>
          </a:lnRef>
          <a:fillRef idx="0">
            <a:schemeClr val="dk1"/>
          </a:fillRef>
          <a:effectRef idx="2">
            <a:schemeClr val="dk1"/>
          </a:effectRef>
          <a:fontRef idx="minor">
            <a:schemeClr val="tx1"/>
          </a:fontRef>
        </dgm:style>
      </dgm:prSet>
      <dgm:spPr>
        <a:xfrm>
          <a:off x="759804" y="401260"/>
          <a:ext cx="2138228" cy="2138228"/>
        </a:xfrm>
        <a:noFill/>
        <a:ln w="19050" cap="flat" cmpd="sng" algn="ctr">
          <a:solidFill>
            <a:sysClr val="windowText" lastClr="000000"/>
          </a:solidFill>
          <a:prstDash val="solid"/>
          <a:miter lim="800000"/>
          <a:tailEnd type="arrow"/>
        </a:ln>
        <a:effectLst/>
      </dgm:spPr>
      <dgm:t>
        <a:bodyPr/>
        <a:lstStyle/>
        <a:p>
          <a:endParaRPr lang="sk-SK"/>
        </a:p>
      </dgm:t>
    </dgm:pt>
    <dgm:pt modelId="{1DC39C30-45E9-4491-822D-486E6CD8C4BD}">
      <dgm:prSet phldrT="[Text]"/>
      <dgm:spPr>
        <a:xfrm>
          <a:off x="2138610" y="1604409"/>
          <a:ext cx="1232377" cy="801045"/>
        </a:xfrm>
        <a:solidFill>
          <a:sysClr val="window" lastClr="FFFFFF"/>
        </a:solidFill>
        <a:ln>
          <a:solidFill>
            <a:sysClr val="windowText" lastClr="000000"/>
          </a:solidFill>
        </a:ln>
        <a:effectLst/>
        <a:scene3d>
          <a:camera prst="orthographicFront"/>
          <a:lightRig rig="flat" dir="t"/>
        </a:scene3d>
        <a:sp3d prstMaterial="dkEdge">
          <a:bevelT w="8200" h="38100"/>
        </a:sp3d>
      </dgm:spPr>
      <dgm:t>
        <a:bodyPr/>
        <a:lstStyle/>
        <a:p>
          <a:pPr>
            <a:buNone/>
          </a:pPr>
          <a:r>
            <a:rPr lang="sk-SK" b="1">
              <a:solidFill>
                <a:sysClr val="windowText" lastClr="000000"/>
              </a:solidFill>
              <a:latin typeface="Calibri" panose="020F0502020204030204"/>
              <a:ea typeface="+mn-ea"/>
              <a:cs typeface="+mn-cs"/>
            </a:rPr>
            <a:t>Implementácia</a:t>
          </a:r>
        </a:p>
      </dgm:t>
    </dgm:pt>
    <dgm:pt modelId="{0271CD0D-606E-440B-90B1-AB05FD20935A}" type="parTrans" cxnId="{7D563EEF-0A92-4D6D-93C9-A17321509502}">
      <dgm:prSet/>
      <dgm:spPr/>
      <dgm:t>
        <a:bodyPr/>
        <a:lstStyle/>
        <a:p>
          <a:endParaRPr lang="sk-SK"/>
        </a:p>
      </dgm:t>
    </dgm:pt>
    <dgm:pt modelId="{2926B91C-6C43-404B-AA6C-3CBFBF61B105}" type="sibTrans" cxnId="{7D563EEF-0A92-4D6D-93C9-A17321509502}">
      <dgm:prSet>
        <dgm:style>
          <a:lnRef idx="3">
            <a:schemeClr val="dk1"/>
          </a:lnRef>
          <a:fillRef idx="0">
            <a:schemeClr val="dk1"/>
          </a:fillRef>
          <a:effectRef idx="2">
            <a:schemeClr val="dk1"/>
          </a:effectRef>
          <a:fontRef idx="minor">
            <a:schemeClr val="tx1"/>
          </a:fontRef>
        </dgm:style>
      </dgm:prSet>
      <dgm:spPr>
        <a:xfrm>
          <a:off x="759804" y="401260"/>
          <a:ext cx="2138228" cy="2138228"/>
        </a:xfrm>
        <a:noFill/>
        <a:ln w="19050" cap="flat" cmpd="sng" algn="ctr">
          <a:solidFill>
            <a:sysClr val="windowText" lastClr="000000"/>
          </a:solidFill>
          <a:prstDash val="solid"/>
          <a:miter lim="800000"/>
          <a:tailEnd type="arrow"/>
        </a:ln>
        <a:effectLst/>
      </dgm:spPr>
      <dgm:t>
        <a:bodyPr/>
        <a:lstStyle/>
        <a:p>
          <a:endParaRPr lang="sk-SK"/>
        </a:p>
      </dgm:t>
    </dgm:pt>
    <dgm:pt modelId="{F267106A-8B8E-43AF-B5F0-233BCD52EE4B}" type="pres">
      <dgm:prSet presAssocID="{5D7019DA-4C23-479A-B429-0D3E10BA1B4A}" presName="cycle" presStyleCnt="0">
        <dgm:presLayoutVars>
          <dgm:dir/>
          <dgm:resizeHandles val="exact"/>
        </dgm:presLayoutVars>
      </dgm:prSet>
      <dgm:spPr/>
    </dgm:pt>
    <dgm:pt modelId="{F792BBFA-C979-404B-AC5E-5D083661DDCE}" type="pres">
      <dgm:prSet presAssocID="{FE8451B1-4592-4854-82DE-024CCF03648F}" presName="node" presStyleLbl="node1" presStyleIdx="0" presStyleCnt="3">
        <dgm:presLayoutVars>
          <dgm:bulletEnabled val="1"/>
        </dgm:presLayoutVars>
      </dgm:prSet>
      <dgm:spPr/>
    </dgm:pt>
    <dgm:pt modelId="{DE5C8CB6-EF5B-40BF-94AC-431E84C1B7DB}" type="pres">
      <dgm:prSet presAssocID="{FE8451B1-4592-4854-82DE-024CCF03648F}" presName="spNode" presStyleCnt="0"/>
      <dgm:spPr/>
    </dgm:pt>
    <dgm:pt modelId="{5AE0A01D-46C9-4CAB-B369-53442892BFBF}" type="pres">
      <dgm:prSet presAssocID="{562B4955-08DA-47D0-86F5-C61097101DC6}" presName="sibTrans" presStyleLbl="sibTrans1D1" presStyleIdx="0" presStyleCnt="3"/>
      <dgm:spPr/>
    </dgm:pt>
    <dgm:pt modelId="{34A8879E-402F-42A9-A720-BB4E0A14F288}" type="pres">
      <dgm:prSet presAssocID="{1DC39C30-45E9-4491-822D-486E6CD8C4BD}" presName="node" presStyleLbl="node1" presStyleIdx="1" presStyleCnt="3">
        <dgm:presLayoutVars>
          <dgm:bulletEnabled val="1"/>
        </dgm:presLayoutVars>
      </dgm:prSet>
      <dgm:spPr/>
    </dgm:pt>
    <dgm:pt modelId="{788869A8-2626-49CD-BA31-798189390E84}" type="pres">
      <dgm:prSet presAssocID="{1DC39C30-45E9-4491-822D-486E6CD8C4BD}" presName="spNode" presStyleCnt="0"/>
      <dgm:spPr/>
    </dgm:pt>
    <dgm:pt modelId="{860C0905-8CBF-454E-84E3-312D3F60C3A6}" type="pres">
      <dgm:prSet presAssocID="{2926B91C-6C43-404B-AA6C-3CBFBF61B105}" presName="sibTrans" presStyleLbl="sibTrans1D1" presStyleIdx="1" presStyleCnt="3"/>
      <dgm:spPr/>
    </dgm:pt>
    <dgm:pt modelId="{78DFC160-DF72-4136-B94A-1B5A9B7CD771}" type="pres">
      <dgm:prSet presAssocID="{E5354C0B-F6BC-4BB8-96E4-CBB8DF410D49}" presName="node" presStyleLbl="node1" presStyleIdx="2" presStyleCnt="3">
        <dgm:presLayoutVars>
          <dgm:bulletEnabled val="1"/>
        </dgm:presLayoutVars>
      </dgm:prSet>
      <dgm:spPr/>
    </dgm:pt>
    <dgm:pt modelId="{830878E2-EE4A-441D-B068-19588F342FAF}" type="pres">
      <dgm:prSet presAssocID="{E5354C0B-F6BC-4BB8-96E4-CBB8DF410D49}" presName="spNode" presStyleCnt="0"/>
      <dgm:spPr/>
    </dgm:pt>
    <dgm:pt modelId="{D4CFE18B-6623-46AE-8E9C-250A7FDD3F71}" type="pres">
      <dgm:prSet presAssocID="{551B2452-E142-4D53-9332-21E62CB50D34}" presName="sibTrans" presStyleLbl="sibTrans1D1" presStyleIdx="2" presStyleCnt="3"/>
      <dgm:spPr/>
    </dgm:pt>
  </dgm:ptLst>
  <dgm:cxnLst>
    <dgm:cxn modelId="{9EB31A10-DCA9-4FFD-9157-4C2684D55EB0}" type="presOf" srcId="{FE8451B1-4592-4854-82DE-024CCF03648F}" destId="{F792BBFA-C979-404B-AC5E-5D083661DDCE}" srcOrd="0" destOrd="0" presId="urn:microsoft.com/office/officeart/2005/8/layout/cycle5"/>
    <dgm:cxn modelId="{4C917240-5678-4FE6-A7DA-88824F1497C4}" type="presOf" srcId="{1DC39C30-45E9-4491-822D-486E6CD8C4BD}" destId="{34A8879E-402F-42A9-A720-BB4E0A14F288}" srcOrd="0" destOrd="0" presId="urn:microsoft.com/office/officeart/2005/8/layout/cycle5"/>
    <dgm:cxn modelId="{7CC80042-3CD9-4252-A4CC-1D96F7210367}" type="presOf" srcId="{562B4955-08DA-47D0-86F5-C61097101DC6}" destId="{5AE0A01D-46C9-4CAB-B369-53442892BFBF}" srcOrd="0" destOrd="0" presId="urn:microsoft.com/office/officeart/2005/8/layout/cycle5"/>
    <dgm:cxn modelId="{BAD8CA75-49E1-40C6-883D-D6AF110559EA}" type="presOf" srcId="{2926B91C-6C43-404B-AA6C-3CBFBF61B105}" destId="{860C0905-8CBF-454E-84E3-312D3F60C3A6}" srcOrd="0" destOrd="0" presId="urn:microsoft.com/office/officeart/2005/8/layout/cycle5"/>
    <dgm:cxn modelId="{4448BA83-9BF0-44BC-802C-E2ABDC3C95F9}" srcId="{5D7019DA-4C23-479A-B429-0D3E10BA1B4A}" destId="{E5354C0B-F6BC-4BB8-96E4-CBB8DF410D49}" srcOrd="2" destOrd="0" parTransId="{2EFDF0AC-42ED-4D51-9AFD-0AB8977F0AD1}" sibTransId="{551B2452-E142-4D53-9332-21E62CB50D34}"/>
    <dgm:cxn modelId="{0804CAA3-1F23-41AB-AB61-BCB1D16C045F}" srcId="{5D7019DA-4C23-479A-B429-0D3E10BA1B4A}" destId="{FE8451B1-4592-4854-82DE-024CCF03648F}" srcOrd="0" destOrd="0" parTransId="{E2A5B68D-0E8F-4399-9772-5F9DEAE6C4EA}" sibTransId="{562B4955-08DA-47D0-86F5-C61097101DC6}"/>
    <dgm:cxn modelId="{2E1DE6BB-6E8E-4B80-99F9-AE95598D27A1}" type="presOf" srcId="{551B2452-E142-4D53-9332-21E62CB50D34}" destId="{D4CFE18B-6623-46AE-8E9C-250A7FDD3F71}" srcOrd="0" destOrd="0" presId="urn:microsoft.com/office/officeart/2005/8/layout/cycle5"/>
    <dgm:cxn modelId="{9AEAD6CC-0C05-4DA7-9A48-8BD6BAF06532}" type="presOf" srcId="{E5354C0B-F6BC-4BB8-96E4-CBB8DF410D49}" destId="{78DFC160-DF72-4136-B94A-1B5A9B7CD771}" srcOrd="0" destOrd="0" presId="urn:microsoft.com/office/officeart/2005/8/layout/cycle5"/>
    <dgm:cxn modelId="{7D563EEF-0A92-4D6D-93C9-A17321509502}" srcId="{5D7019DA-4C23-479A-B429-0D3E10BA1B4A}" destId="{1DC39C30-45E9-4491-822D-486E6CD8C4BD}" srcOrd="1" destOrd="0" parTransId="{0271CD0D-606E-440B-90B1-AB05FD20935A}" sibTransId="{2926B91C-6C43-404B-AA6C-3CBFBF61B105}"/>
    <dgm:cxn modelId="{AB1D34FC-E891-4E84-91B8-35A25E54860D}" type="presOf" srcId="{5D7019DA-4C23-479A-B429-0D3E10BA1B4A}" destId="{F267106A-8B8E-43AF-B5F0-233BCD52EE4B}" srcOrd="0" destOrd="0" presId="urn:microsoft.com/office/officeart/2005/8/layout/cycle5"/>
    <dgm:cxn modelId="{5BE97C01-233B-45A6-A40D-732FD540F0BD}" type="presParOf" srcId="{F267106A-8B8E-43AF-B5F0-233BCD52EE4B}" destId="{F792BBFA-C979-404B-AC5E-5D083661DDCE}" srcOrd="0" destOrd="0" presId="urn:microsoft.com/office/officeart/2005/8/layout/cycle5"/>
    <dgm:cxn modelId="{6A71A85B-D6C3-409C-A872-0FF5756009F9}" type="presParOf" srcId="{F267106A-8B8E-43AF-B5F0-233BCD52EE4B}" destId="{DE5C8CB6-EF5B-40BF-94AC-431E84C1B7DB}" srcOrd="1" destOrd="0" presId="urn:microsoft.com/office/officeart/2005/8/layout/cycle5"/>
    <dgm:cxn modelId="{7953FD55-97D1-45E4-BDF9-0B835F6A2D9A}" type="presParOf" srcId="{F267106A-8B8E-43AF-B5F0-233BCD52EE4B}" destId="{5AE0A01D-46C9-4CAB-B369-53442892BFBF}" srcOrd="2" destOrd="0" presId="urn:microsoft.com/office/officeart/2005/8/layout/cycle5"/>
    <dgm:cxn modelId="{F6557497-F762-4007-B459-9ECA1D6B0E1C}" type="presParOf" srcId="{F267106A-8B8E-43AF-B5F0-233BCD52EE4B}" destId="{34A8879E-402F-42A9-A720-BB4E0A14F288}" srcOrd="3" destOrd="0" presId="urn:microsoft.com/office/officeart/2005/8/layout/cycle5"/>
    <dgm:cxn modelId="{F4A730EC-86EB-47F1-AC9E-02CAC97464A7}" type="presParOf" srcId="{F267106A-8B8E-43AF-B5F0-233BCD52EE4B}" destId="{788869A8-2626-49CD-BA31-798189390E84}" srcOrd="4" destOrd="0" presId="urn:microsoft.com/office/officeart/2005/8/layout/cycle5"/>
    <dgm:cxn modelId="{9C3BFDD0-84D8-42D6-BFD4-D639BF322E80}" type="presParOf" srcId="{F267106A-8B8E-43AF-B5F0-233BCD52EE4B}" destId="{860C0905-8CBF-454E-84E3-312D3F60C3A6}" srcOrd="5" destOrd="0" presId="urn:microsoft.com/office/officeart/2005/8/layout/cycle5"/>
    <dgm:cxn modelId="{64B6F244-5046-4002-92AD-6D9A4FD5F9AB}" type="presParOf" srcId="{F267106A-8B8E-43AF-B5F0-233BCD52EE4B}" destId="{78DFC160-DF72-4136-B94A-1B5A9B7CD771}" srcOrd="6" destOrd="0" presId="urn:microsoft.com/office/officeart/2005/8/layout/cycle5"/>
    <dgm:cxn modelId="{37657BCB-C67A-451E-A71A-5567E7D95ED1}" type="presParOf" srcId="{F267106A-8B8E-43AF-B5F0-233BCD52EE4B}" destId="{830878E2-EE4A-441D-B068-19588F342FAF}" srcOrd="7" destOrd="0" presId="urn:microsoft.com/office/officeart/2005/8/layout/cycle5"/>
    <dgm:cxn modelId="{73B103CD-4047-43FB-9268-4BA133BDD3B7}" type="presParOf" srcId="{F267106A-8B8E-43AF-B5F0-233BCD52EE4B}" destId="{D4CFE18B-6623-46AE-8E9C-250A7FDD3F71}" srcOrd="8" destOrd="0" presId="urn:microsoft.com/office/officeart/2005/8/layout/cycle5"/>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92BBFA-C979-404B-AC5E-5D083661DDCE}">
      <dsp:nvSpPr>
        <dsp:cNvPr id="0" name=""/>
        <dsp:cNvSpPr/>
      </dsp:nvSpPr>
      <dsp:spPr>
        <a:xfrm>
          <a:off x="874739" y="16"/>
          <a:ext cx="1144083" cy="743654"/>
        </a:xfrm>
        <a:prstGeom prst="roundRect">
          <a:avLst/>
        </a:prstGeom>
        <a:solidFill>
          <a:sysClr val="window" lastClr="FFFFFF"/>
        </a:solidFill>
        <a:ln>
          <a:solidFill>
            <a:sysClr val="windowText" lastClr="000000"/>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sk-SK" sz="1600" b="1" kern="1200" dirty="0">
              <a:solidFill>
                <a:sysClr val="windowText" lastClr="000000"/>
              </a:solidFill>
              <a:latin typeface="Calibri" panose="020F0502020204030204"/>
              <a:ea typeface="+mn-ea"/>
              <a:cs typeface="+mn-cs"/>
            </a:rPr>
            <a:t>Formulácia</a:t>
          </a:r>
        </a:p>
      </dsp:txBody>
      <dsp:txXfrm>
        <a:off x="911041" y="36318"/>
        <a:ext cx="1071479" cy="671050"/>
      </dsp:txXfrm>
    </dsp:sp>
    <dsp:sp modelId="{5AE0A01D-46C9-4CAB-B369-53442892BFBF}">
      <dsp:nvSpPr>
        <dsp:cNvPr id="0" name=""/>
        <dsp:cNvSpPr/>
      </dsp:nvSpPr>
      <dsp:spPr>
        <a:xfrm>
          <a:off x="456035" y="371843"/>
          <a:ext cx="1981491" cy="1981491"/>
        </a:xfrm>
        <a:custGeom>
          <a:avLst/>
          <a:gdLst/>
          <a:ahLst/>
          <a:cxnLst/>
          <a:rect l="0" t="0" r="0" b="0"/>
          <a:pathLst>
            <a:path>
              <a:moveTo>
                <a:pt x="1715954" y="315727"/>
              </a:moveTo>
              <a:arcTo wR="990745" hR="990745" stAng="19023174" swAng="2299467"/>
            </a:path>
          </a:pathLst>
        </a:custGeom>
        <a:noFill/>
        <a:ln w="19050" cap="flat" cmpd="sng" algn="ctr">
          <a:solidFill>
            <a:sysClr val="windowText" lastClr="000000"/>
          </a:solidFill>
          <a:prstDash val="solid"/>
          <a:miter lim="800000"/>
          <a:tailEnd type="arrow"/>
        </a:ln>
        <a:effectLst/>
      </dsp:spPr>
      <dsp:style>
        <a:lnRef idx="3">
          <a:schemeClr val="dk1"/>
        </a:lnRef>
        <a:fillRef idx="0">
          <a:schemeClr val="dk1"/>
        </a:fillRef>
        <a:effectRef idx="2">
          <a:schemeClr val="dk1"/>
        </a:effectRef>
        <a:fontRef idx="minor">
          <a:schemeClr val="tx1"/>
        </a:fontRef>
      </dsp:style>
    </dsp:sp>
    <dsp:sp modelId="{34A8879E-402F-42A9-A720-BB4E0A14F288}">
      <dsp:nvSpPr>
        <dsp:cNvPr id="0" name=""/>
        <dsp:cNvSpPr/>
      </dsp:nvSpPr>
      <dsp:spPr>
        <a:xfrm>
          <a:off x="1510512" y="1486134"/>
          <a:ext cx="1588559" cy="743654"/>
        </a:xfrm>
        <a:prstGeom prst="roundRect">
          <a:avLst/>
        </a:prstGeom>
        <a:solidFill>
          <a:sysClr val="window" lastClr="FFFFFF"/>
        </a:solidFill>
        <a:ln>
          <a:solidFill>
            <a:sysClr val="windowText" lastClr="000000"/>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sk-SK" sz="1600" b="1" kern="1200" dirty="0">
              <a:solidFill>
                <a:sysClr val="windowText" lastClr="000000"/>
              </a:solidFill>
              <a:latin typeface="Calibri" panose="020F0502020204030204"/>
              <a:ea typeface="+mn-ea"/>
              <a:cs typeface="+mn-cs"/>
            </a:rPr>
            <a:t>Implementácia</a:t>
          </a:r>
        </a:p>
      </dsp:txBody>
      <dsp:txXfrm>
        <a:off x="1546814" y="1522436"/>
        <a:ext cx="1515955" cy="671050"/>
      </dsp:txXfrm>
    </dsp:sp>
    <dsp:sp modelId="{860C0905-8CBF-454E-84E3-312D3F60C3A6}">
      <dsp:nvSpPr>
        <dsp:cNvPr id="0" name=""/>
        <dsp:cNvSpPr/>
      </dsp:nvSpPr>
      <dsp:spPr>
        <a:xfrm>
          <a:off x="456035" y="371843"/>
          <a:ext cx="1981491" cy="1981491"/>
        </a:xfrm>
        <a:custGeom>
          <a:avLst/>
          <a:gdLst/>
          <a:ahLst/>
          <a:cxnLst/>
          <a:rect l="0" t="0" r="0" b="0"/>
          <a:pathLst>
            <a:path>
              <a:moveTo>
                <a:pt x="1294214" y="1933869"/>
              </a:moveTo>
              <a:arcTo wR="990745" hR="990745" stAng="4329802" swAng="2140397"/>
            </a:path>
          </a:pathLst>
        </a:custGeom>
        <a:noFill/>
        <a:ln w="19050" cap="flat" cmpd="sng" algn="ctr">
          <a:solidFill>
            <a:sysClr val="windowText" lastClr="000000"/>
          </a:solidFill>
          <a:prstDash val="solid"/>
          <a:miter lim="800000"/>
          <a:tailEnd type="arrow"/>
        </a:ln>
        <a:effectLst/>
      </dsp:spPr>
      <dsp:style>
        <a:lnRef idx="3">
          <a:schemeClr val="dk1"/>
        </a:lnRef>
        <a:fillRef idx="0">
          <a:schemeClr val="dk1"/>
        </a:fillRef>
        <a:effectRef idx="2">
          <a:schemeClr val="dk1"/>
        </a:effectRef>
        <a:fontRef idx="minor">
          <a:schemeClr val="tx1"/>
        </a:fontRef>
      </dsp:style>
    </dsp:sp>
    <dsp:sp modelId="{78DFC160-DF72-4136-B94A-1B5A9B7CD771}">
      <dsp:nvSpPr>
        <dsp:cNvPr id="0" name=""/>
        <dsp:cNvSpPr/>
      </dsp:nvSpPr>
      <dsp:spPr>
        <a:xfrm>
          <a:off x="16729" y="1486134"/>
          <a:ext cx="1144083" cy="743654"/>
        </a:xfrm>
        <a:prstGeom prst="roundRect">
          <a:avLst/>
        </a:prstGeom>
        <a:solidFill>
          <a:sysClr val="window" lastClr="FFFFFF"/>
        </a:solidFill>
        <a:ln>
          <a:solidFill>
            <a:sysClr val="windowText" lastClr="000000"/>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sk-SK" sz="1600" b="1" kern="1200" dirty="0">
              <a:solidFill>
                <a:sysClr val="windowText" lastClr="000000"/>
              </a:solidFill>
              <a:latin typeface="Calibri" panose="020F0502020204030204"/>
              <a:ea typeface="+mn-ea"/>
              <a:cs typeface="+mn-cs"/>
            </a:rPr>
            <a:t>Evalvácia</a:t>
          </a:r>
        </a:p>
      </dsp:txBody>
      <dsp:txXfrm>
        <a:off x="53031" y="1522436"/>
        <a:ext cx="1071479" cy="671050"/>
      </dsp:txXfrm>
    </dsp:sp>
    <dsp:sp modelId="{D4CFE18B-6623-46AE-8E9C-250A7FDD3F71}">
      <dsp:nvSpPr>
        <dsp:cNvPr id="0" name=""/>
        <dsp:cNvSpPr/>
      </dsp:nvSpPr>
      <dsp:spPr>
        <a:xfrm>
          <a:off x="456035" y="371843"/>
          <a:ext cx="1981491" cy="1981491"/>
        </a:xfrm>
        <a:custGeom>
          <a:avLst/>
          <a:gdLst/>
          <a:ahLst/>
          <a:cxnLst/>
          <a:rect l="0" t="0" r="0" b="0"/>
          <a:pathLst>
            <a:path>
              <a:moveTo>
                <a:pt x="3222" y="910898"/>
              </a:moveTo>
              <a:arcTo wR="990745" hR="990745" stAng="11077359" swAng="2299467"/>
            </a:path>
          </a:pathLst>
        </a:custGeom>
        <a:noFill/>
        <a:ln w="19050" cap="flat" cmpd="sng" algn="ctr">
          <a:solidFill>
            <a:sysClr val="windowText" lastClr="000000"/>
          </a:solidFill>
          <a:prstDash val="solid"/>
          <a:miter lim="800000"/>
          <a:tailEnd type="arrow"/>
        </a:ln>
        <a:effectLst/>
      </dsp:spPr>
      <dsp:style>
        <a:lnRef idx="3">
          <a:schemeClr val="dk1"/>
        </a:lnRef>
        <a:fillRef idx="0">
          <a:schemeClr val="dk1"/>
        </a:fillRef>
        <a:effectRef idx="2">
          <a:schemeClr val="dk1"/>
        </a:effectRef>
        <a:fontRef idx="minor">
          <a:schemeClr val="tx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92BBFA-C979-404B-AC5E-5D083661DDCE}">
      <dsp:nvSpPr>
        <dsp:cNvPr id="0" name=""/>
        <dsp:cNvSpPr/>
      </dsp:nvSpPr>
      <dsp:spPr>
        <a:xfrm>
          <a:off x="971479" y="815"/>
          <a:ext cx="1083033" cy="703971"/>
        </a:xfrm>
        <a:prstGeom prst="roundRect">
          <a:avLst/>
        </a:prstGeom>
        <a:solidFill>
          <a:sysClr val="window" lastClr="FFFFFF"/>
        </a:solidFill>
        <a:ln>
          <a:solidFill>
            <a:sysClr val="windowText" lastClr="000000"/>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sk-SK" sz="1100" b="1" kern="1200" dirty="0">
              <a:solidFill>
                <a:sysClr val="windowText" lastClr="000000"/>
              </a:solidFill>
              <a:latin typeface="Calibri" panose="020F0502020204030204"/>
              <a:ea typeface="+mn-ea"/>
              <a:cs typeface="+mn-cs"/>
            </a:rPr>
            <a:t>Formulácia</a:t>
          </a:r>
        </a:p>
      </dsp:txBody>
      <dsp:txXfrm>
        <a:off x="1005844" y="35180"/>
        <a:ext cx="1014303" cy="635241"/>
      </dsp:txXfrm>
    </dsp:sp>
    <dsp:sp modelId="{5AE0A01D-46C9-4CAB-B369-53442892BFBF}">
      <dsp:nvSpPr>
        <dsp:cNvPr id="0" name=""/>
        <dsp:cNvSpPr/>
      </dsp:nvSpPr>
      <dsp:spPr>
        <a:xfrm>
          <a:off x="574933" y="352801"/>
          <a:ext cx="1876125" cy="1876125"/>
        </a:xfrm>
        <a:custGeom>
          <a:avLst/>
          <a:gdLst/>
          <a:ahLst/>
          <a:cxnLst/>
          <a:rect l="0" t="0" r="0" b="0"/>
          <a:pathLst>
            <a:path>
              <a:moveTo>
                <a:pt x="1624643" y="298868"/>
              </a:moveTo>
              <a:arcTo wR="938062" hR="938062" stAng="19022821" swAng="2299950"/>
            </a:path>
          </a:pathLst>
        </a:custGeom>
        <a:noFill/>
        <a:ln w="19050" cap="flat" cmpd="sng" algn="ctr">
          <a:solidFill>
            <a:sysClr val="windowText" lastClr="000000"/>
          </a:solidFill>
          <a:prstDash val="solid"/>
          <a:miter lim="800000"/>
          <a:tailEnd type="arrow"/>
        </a:ln>
        <a:effectLst/>
      </dsp:spPr>
      <dsp:style>
        <a:lnRef idx="3">
          <a:schemeClr val="dk1"/>
        </a:lnRef>
        <a:fillRef idx="0">
          <a:schemeClr val="dk1"/>
        </a:fillRef>
        <a:effectRef idx="2">
          <a:schemeClr val="dk1"/>
        </a:effectRef>
        <a:fontRef idx="minor">
          <a:schemeClr val="tx1"/>
        </a:fontRef>
      </dsp:style>
    </dsp:sp>
    <dsp:sp modelId="{34A8879E-402F-42A9-A720-BB4E0A14F288}">
      <dsp:nvSpPr>
        <dsp:cNvPr id="0" name=""/>
        <dsp:cNvSpPr/>
      </dsp:nvSpPr>
      <dsp:spPr>
        <a:xfrm>
          <a:off x="1783866" y="1407909"/>
          <a:ext cx="1083033" cy="703971"/>
        </a:xfrm>
        <a:prstGeom prst="roundRect">
          <a:avLst/>
        </a:prstGeom>
        <a:solidFill>
          <a:sysClr val="window" lastClr="FFFFFF"/>
        </a:solidFill>
        <a:ln>
          <a:solidFill>
            <a:sysClr val="windowText" lastClr="000000"/>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sk-SK" sz="1100" b="1" kern="1200">
              <a:solidFill>
                <a:sysClr val="windowText" lastClr="000000"/>
              </a:solidFill>
              <a:latin typeface="Calibri" panose="020F0502020204030204"/>
              <a:ea typeface="+mn-ea"/>
              <a:cs typeface="+mn-cs"/>
            </a:rPr>
            <a:t>Implementácia</a:t>
          </a:r>
        </a:p>
      </dsp:txBody>
      <dsp:txXfrm>
        <a:off x="1818231" y="1442274"/>
        <a:ext cx="1014303" cy="635241"/>
      </dsp:txXfrm>
    </dsp:sp>
    <dsp:sp modelId="{860C0905-8CBF-454E-84E3-312D3F60C3A6}">
      <dsp:nvSpPr>
        <dsp:cNvPr id="0" name=""/>
        <dsp:cNvSpPr/>
      </dsp:nvSpPr>
      <dsp:spPr>
        <a:xfrm>
          <a:off x="574933" y="352801"/>
          <a:ext cx="1876125" cy="1876125"/>
        </a:xfrm>
        <a:custGeom>
          <a:avLst/>
          <a:gdLst/>
          <a:ahLst/>
          <a:cxnLst/>
          <a:rect l="0" t="0" r="0" b="0"/>
          <a:pathLst>
            <a:path>
              <a:moveTo>
                <a:pt x="1225484" y="1831008"/>
              </a:moveTo>
              <a:arcTo wR="938062" hR="938062" stAng="4329460" swAng="2141079"/>
            </a:path>
          </a:pathLst>
        </a:custGeom>
        <a:noFill/>
        <a:ln w="19050" cap="flat" cmpd="sng" algn="ctr">
          <a:solidFill>
            <a:sysClr val="windowText" lastClr="000000"/>
          </a:solidFill>
          <a:prstDash val="solid"/>
          <a:miter lim="800000"/>
          <a:tailEnd type="arrow"/>
        </a:ln>
        <a:effectLst/>
      </dsp:spPr>
      <dsp:style>
        <a:lnRef idx="3">
          <a:schemeClr val="dk1"/>
        </a:lnRef>
        <a:fillRef idx="0">
          <a:schemeClr val="dk1"/>
        </a:fillRef>
        <a:effectRef idx="2">
          <a:schemeClr val="dk1"/>
        </a:effectRef>
        <a:fontRef idx="minor">
          <a:schemeClr val="tx1"/>
        </a:fontRef>
      </dsp:style>
    </dsp:sp>
    <dsp:sp modelId="{78DFC160-DF72-4136-B94A-1B5A9B7CD771}">
      <dsp:nvSpPr>
        <dsp:cNvPr id="0" name=""/>
        <dsp:cNvSpPr/>
      </dsp:nvSpPr>
      <dsp:spPr>
        <a:xfrm>
          <a:off x="159093" y="1407909"/>
          <a:ext cx="1083033" cy="703971"/>
        </a:xfrm>
        <a:prstGeom prst="roundRect">
          <a:avLst/>
        </a:prstGeom>
        <a:solidFill>
          <a:sysClr val="window" lastClr="FFFFFF"/>
        </a:solidFill>
        <a:ln>
          <a:solidFill>
            <a:sysClr val="windowText" lastClr="000000"/>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sk-SK" sz="1100" b="1" kern="1200" dirty="0">
              <a:solidFill>
                <a:sysClr val="windowText" lastClr="000000"/>
              </a:solidFill>
              <a:latin typeface="Calibri" panose="020F0502020204030204"/>
              <a:ea typeface="+mn-ea"/>
              <a:cs typeface="+mn-cs"/>
            </a:rPr>
            <a:t>Evalvácia</a:t>
          </a:r>
        </a:p>
      </dsp:txBody>
      <dsp:txXfrm>
        <a:off x="193458" y="1442274"/>
        <a:ext cx="1014303" cy="635241"/>
      </dsp:txXfrm>
    </dsp:sp>
    <dsp:sp modelId="{D4CFE18B-6623-46AE-8E9C-250A7FDD3F71}">
      <dsp:nvSpPr>
        <dsp:cNvPr id="0" name=""/>
        <dsp:cNvSpPr/>
      </dsp:nvSpPr>
      <dsp:spPr>
        <a:xfrm>
          <a:off x="574933" y="352801"/>
          <a:ext cx="1876125" cy="1876125"/>
        </a:xfrm>
        <a:custGeom>
          <a:avLst/>
          <a:gdLst/>
          <a:ahLst/>
          <a:cxnLst/>
          <a:rect l="0" t="0" r="0" b="0"/>
          <a:pathLst>
            <a:path>
              <a:moveTo>
                <a:pt x="3048" y="862496"/>
              </a:moveTo>
              <a:arcTo wR="938062" hR="938062" stAng="11077229" swAng="2299950"/>
            </a:path>
          </a:pathLst>
        </a:custGeom>
        <a:noFill/>
        <a:ln w="19050" cap="flat" cmpd="sng" algn="ctr">
          <a:solidFill>
            <a:sysClr val="windowText" lastClr="000000"/>
          </a:solidFill>
          <a:prstDash val="solid"/>
          <a:miter lim="800000"/>
          <a:tailEnd type="arrow"/>
        </a:ln>
        <a:effectLst/>
      </dsp:spPr>
      <dsp:style>
        <a:lnRef idx="3">
          <a:schemeClr val="dk1"/>
        </a:lnRef>
        <a:fillRef idx="0">
          <a:schemeClr val="dk1"/>
        </a:fillRef>
        <a:effectRef idx="2">
          <a:schemeClr val="dk1"/>
        </a:effectRef>
        <a:fontRef idx="minor">
          <a:schemeClr val="tx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objekt pre hlavičk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k-SK"/>
          </a:p>
        </p:txBody>
      </p:sp>
      <p:sp>
        <p:nvSpPr>
          <p:cNvPr id="3" name="Zástupný objekt pre dá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5171B3B-38FC-444F-9A83-80BACEE6483C}" type="datetimeFigureOut">
              <a:rPr lang="sk-SK" smtClean="0"/>
              <a:t>7. 8. 2019</a:t>
            </a:fld>
            <a:endParaRPr lang="sk-SK"/>
          </a:p>
        </p:txBody>
      </p:sp>
      <p:sp>
        <p:nvSpPr>
          <p:cNvPr id="4" name="Zástupný objekt pre obrázok snímky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sk-SK"/>
          </a:p>
        </p:txBody>
      </p:sp>
      <p:sp>
        <p:nvSpPr>
          <p:cNvPr id="5" name="Zástupný objekt pre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6" name="Zástupný objekt pre pät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k-SK"/>
          </a:p>
        </p:txBody>
      </p:sp>
      <p:sp>
        <p:nvSpPr>
          <p:cNvPr id="7" name="Zástupný objekt pre číslo snímky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D62D707-158E-493F-A029-DBB97E942588}" type="slidenum">
              <a:rPr lang="sk-SK" smtClean="0"/>
              <a:t>‹#›</a:t>
            </a:fld>
            <a:endParaRPr lang="sk-SK"/>
          </a:p>
        </p:txBody>
      </p:sp>
    </p:spTree>
    <p:extLst>
      <p:ext uri="{BB962C8B-B14F-4D97-AF65-F5344CB8AC3E}">
        <p14:creationId xmlns:p14="http://schemas.microsoft.com/office/powerpoint/2010/main" val="18157876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k-SK" sz="1200" kern="1200" dirty="0">
                <a:solidFill>
                  <a:schemeClr val="tx1"/>
                </a:solidFill>
                <a:effectLst/>
                <a:latin typeface="+mn-lt"/>
                <a:ea typeface="+mn-ea"/>
                <a:cs typeface="+mn-cs"/>
              </a:rPr>
              <a:t>Zmena politických a ekonomických podmienok po r. 1989 radikálne zasiahla aj oblasť ochrany prírody. Najvýznamnejšou zmenou bol vznik samostatného rezortu životného prostredia (</a:t>
            </a:r>
            <a:r>
              <a:rPr lang="sk-SK" sz="1200" kern="1200" cap="small" dirty="0" err="1">
                <a:solidFill>
                  <a:schemeClr val="tx1"/>
                </a:solidFill>
                <a:effectLst/>
                <a:latin typeface="+mn-lt"/>
                <a:ea typeface="+mn-ea"/>
                <a:cs typeface="+mn-cs"/>
              </a:rPr>
              <a:t>Burkovský</a:t>
            </a:r>
            <a:r>
              <a:rPr lang="sk-SK" sz="1200" kern="1200" dirty="0">
                <a:solidFill>
                  <a:schemeClr val="tx1"/>
                </a:solidFill>
                <a:effectLst/>
                <a:latin typeface="+mn-lt"/>
                <a:ea typeface="+mn-ea"/>
                <a:cs typeface="+mn-cs"/>
              </a:rPr>
              <a:t> 2006). Tieto zmeny zasiahli aj právnu úpravu spoločenských vzťahov v lesnom hospodárstve. </a:t>
            </a:r>
          </a:p>
          <a:p>
            <a:pPr marL="0" marR="0" lvl="0" indent="0" algn="l" defTabSz="914400" rtl="0" eaLnBrk="1" fontAlgn="auto" latinLnBrk="0" hangingPunct="1">
              <a:lnSpc>
                <a:spcPct val="100000"/>
              </a:lnSpc>
              <a:spcBef>
                <a:spcPts val="0"/>
              </a:spcBef>
              <a:spcAft>
                <a:spcPts val="0"/>
              </a:spcAft>
              <a:buClrTx/>
              <a:buSzTx/>
              <a:buFontTx/>
              <a:buNone/>
              <a:tabLst/>
              <a:defRPr/>
            </a:pPr>
            <a:r>
              <a:rPr lang="sk-SK" sz="1200" kern="1200" dirty="0">
                <a:solidFill>
                  <a:schemeClr val="tx1"/>
                </a:solidFill>
                <a:effectLst/>
                <a:latin typeface="+mn-lt"/>
                <a:ea typeface="+mn-ea"/>
                <a:cs typeface="+mn-cs"/>
              </a:rPr>
              <a:t>V roku 1993 bol schválený nový zákon o ochrane prírody, ktorý upravuje požiadavky na ochranu prírody a v súčasnosti potrebné kompenzačné platby (obrázok 1). Predtým boli národné parky a iné prírodné rezervácie určené podľa plánovaných ekonomických koncepcií, bez konfliktov so súkromnými záujmami, pretože pozemok bol takmer 100% vo vlastníctve štátu (Šálka, Dobšinská, </a:t>
            </a:r>
            <a:r>
              <a:rPr lang="sk-SK" sz="1200" kern="1200" dirty="0" err="1">
                <a:solidFill>
                  <a:schemeClr val="tx1"/>
                </a:solidFill>
                <a:effectLst/>
                <a:latin typeface="+mn-lt"/>
                <a:ea typeface="+mn-ea"/>
                <a:cs typeface="+mn-cs"/>
              </a:rPr>
              <a:t>Hubo</a:t>
            </a:r>
            <a:r>
              <a:rPr lang="sk-SK" sz="1200" kern="1200" dirty="0">
                <a:solidFill>
                  <a:schemeClr val="tx1"/>
                </a:solidFill>
                <a:effectLst/>
                <a:latin typeface="+mn-lt"/>
                <a:ea typeface="+mn-ea"/>
                <a:cs typeface="+mn-cs"/>
              </a:rPr>
              <a:t>,  2016). </a:t>
            </a:r>
          </a:p>
          <a:p>
            <a:pPr marL="0" marR="0" lvl="0" indent="0" algn="l" defTabSz="914400" rtl="0" eaLnBrk="1" fontAlgn="auto" latinLnBrk="0" hangingPunct="1">
              <a:lnSpc>
                <a:spcPct val="100000"/>
              </a:lnSpc>
              <a:spcBef>
                <a:spcPts val="0"/>
              </a:spcBef>
              <a:spcAft>
                <a:spcPts val="0"/>
              </a:spcAft>
              <a:buClrTx/>
              <a:buSzTx/>
              <a:buFontTx/>
              <a:buNone/>
              <a:tabLst/>
              <a:defRPr/>
            </a:pPr>
            <a:r>
              <a:rPr lang="sk-SK" sz="1200" kern="1200" dirty="0">
                <a:solidFill>
                  <a:schemeClr val="tx1"/>
                </a:solidFill>
                <a:effectLst/>
                <a:latin typeface="+mn-lt"/>
                <a:ea typeface="+mn-ea"/>
                <a:cs typeface="+mn-cs"/>
              </a:rPr>
              <a:t>Po čiastočnej novelizácii dovtedy platných právnych predpisov v oblasti lesného hospodárstva v 90-tych rokoch minulého storočia postupne prevládal názor, že je nevyhnutné pripraviť novú komplexnú úpravu spoločenských vzťahov k lesom. V júni 2005 bol tak v slovenskom parlamente schválený vládny návrh nového zákona o lesoch. Jednou z najvýznamnejších skutočnosti pre vypracovanie nového zákona o lesoch malo byť vytvorenie rovnováhy medzi verejnými záujmami a požiadavkami vlastníkov lesov vrátane legislatívneho riešenia náhrady škôd a náhrad za obmedzenie vlastníckych práv. Z týchto základných ustanovení vychádza aj účel súčasnej právnej úpravy starostlivosti o lesy, ktorým je, okrem iného, aj zosúladenie záujmov spoločnosti a vlastníkov lesov, resp. dosiahnutie vyváženého stavu medzi oprávnenými záujmami vlastníkov lesa a verejnými záujmami (</a:t>
            </a:r>
            <a:r>
              <a:rPr lang="sk-SK" sz="1200" kern="1200" cap="small" dirty="0">
                <a:solidFill>
                  <a:schemeClr val="tx1"/>
                </a:solidFill>
                <a:effectLst/>
                <a:latin typeface="+mn-lt"/>
                <a:ea typeface="+mn-ea"/>
                <a:cs typeface="+mn-cs"/>
              </a:rPr>
              <a:t>Šulek</a:t>
            </a:r>
            <a:r>
              <a:rPr lang="sk-SK" sz="1200" kern="1200" dirty="0">
                <a:solidFill>
                  <a:schemeClr val="tx1"/>
                </a:solidFill>
                <a:effectLst/>
                <a:latin typeface="+mn-lt"/>
                <a:ea typeface="+mn-ea"/>
                <a:cs typeface="+mn-cs"/>
              </a:rPr>
              <a:t> 2013). Nespokojnosť vlastníkov pozemkov v chránených územiach vyvolalo zdĺhavé niekoľkoročné hľadanie vhodného spôsobu výpočtu ujmy a odškodňovania, k čomu sa pridružila názorová nejednotnosť na oprávnený subjekt náhrady (najskôr len neštátne subjekty, potom aj štátne na základe rovnoprávnosti vlastníctva, a napokon opäť len neštátne), v dôsledku čoho sa menili aj príslušné predpisy. Nevypriadanie nárokov na náhrady za obmedzenie využívania pozemkov v národnej sieti chránených území iba umocnilo nedôveru vlastníkov pozemkov, ktoré majú byť súčasťou európskej siete chránených území v sústave NATURA 2000. Predpokladom pre zlepšenie situácie je intenzívnejšia komunikácia s vlastníkmi, pričom výška a spôsob náhrady za obmedzenie vlastníckych práv by mali byť zabezpečené už v rámci prípravy vyhlásenia akéhokoľvek chráneného územia (</a:t>
            </a:r>
            <a:r>
              <a:rPr lang="sk-SK" sz="1200" kern="1200" cap="small" dirty="0" err="1">
                <a:solidFill>
                  <a:schemeClr val="tx1"/>
                </a:solidFill>
                <a:effectLst/>
                <a:latin typeface="+mn-lt"/>
                <a:ea typeface="+mn-ea"/>
                <a:cs typeface="+mn-cs"/>
              </a:rPr>
              <a:t>Burkovský</a:t>
            </a:r>
            <a:r>
              <a:rPr lang="sk-SK" sz="1200" kern="1200" cap="small" dirty="0">
                <a:solidFill>
                  <a:schemeClr val="tx1"/>
                </a:solidFill>
                <a:effectLst/>
                <a:latin typeface="+mn-lt"/>
                <a:ea typeface="+mn-ea"/>
                <a:cs typeface="+mn-cs"/>
              </a:rPr>
              <a:t> </a:t>
            </a:r>
            <a:r>
              <a:rPr lang="sk-SK" sz="1200" kern="1200" dirty="0">
                <a:solidFill>
                  <a:schemeClr val="tx1"/>
                </a:solidFill>
                <a:effectLst/>
                <a:latin typeface="+mn-lt"/>
                <a:ea typeface="+mn-ea"/>
                <a:cs typeface="+mn-cs"/>
              </a:rPr>
              <a:t>2006). </a:t>
            </a:r>
          </a:p>
          <a:p>
            <a:endParaRPr lang="sk-SK" dirty="0"/>
          </a:p>
        </p:txBody>
      </p:sp>
      <p:sp>
        <p:nvSpPr>
          <p:cNvPr id="4" name="Zástupný objekt pre číslo snímky 3"/>
          <p:cNvSpPr>
            <a:spLocks noGrp="1"/>
          </p:cNvSpPr>
          <p:nvPr>
            <p:ph type="sldNum" sz="quarter" idx="5"/>
          </p:nvPr>
        </p:nvSpPr>
        <p:spPr/>
        <p:txBody>
          <a:bodyPr/>
          <a:lstStyle/>
          <a:p>
            <a:fld id="{CD62D707-158E-493F-A029-DBB97E942588}" type="slidenum">
              <a:rPr lang="sk-SK" smtClean="0"/>
              <a:t>3</a:t>
            </a:fld>
            <a:endParaRPr lang="sk-SK"/>
          </a:p>
        </p:txBody>
      </p:sp>
    </p:spTree>
    <p:extLst>
      <p:ext uri="{BB962C8B-B14F-4D97-AF65-F5344CB8AC3E}">
        <p14:creationId xmlns:p14="http://schemas.microsoft.com/office/powerpoint/2010/main" val="1607101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k-SK" sz="1200" kern="1200" dirty="0">
                <a:solidFill>
                  <a:schemeClr val="tx1"/>
                </a:solidFill>
                <a:effectLst/>
                <a:latin typeface="+mn-lt"/>
                <a:ea typeface="+mn-ea"/>
                <a:cs typeface="+mn-cs"/>
              </a:rPr>
              <a:t>Zmena politických a ekonomických podmienok po r. 1989 radikálne zasiahla aj oblasť ochrany prírody. Najvýznamnejšou zmenou bol vznik samostatného rezortu životného prostredia (</a:t>
            </a:r>
            <a:r>
              <a:rPr lang="sk-SK" sz="1200" kern="1200" cap="small" dirty="0" err="1">
                <a:solidFill>
                  <a:schemeClr val="tx1"/>
                </a:solidFill>
                <a:effectLst/>
                <a:latin typeface="+mn-lt"/>
                <a:ea typeface="+mn-ea"/>
                <a:cs typeface="+mn-cs"/>
              </a:rPr>
              <a:t>Burkovský</a:t>
            </a:r>
            <a:r>
              <a:rPr lang="sk-SK" sz="1200" kern="1200" dirty="0">
                <a:solidFill>
                  <a:schemeClr val="tx1"/>
                </a:solidFill>
                <a:effectLst/>
                <a:latin typeface="+mn-lt"/>
                <a:ea typeface="+mn-ea"/>
                <a:cs typeface="+mn-cs"/>
              </a:rPr>
              <a:t> 2006). Tieto zmeny zasiahli aj právnu úpravu spoločenských vzťahov v lesnom hospodárstve. </a:t>
            </a:r>
          </a:p>
          <a:p>
            <a:pPr marL="0" marR="0" lvl="0" indent="0" algn="l" defTabSz="914400" rtl="0" eaLnBrk="1" fontAlgn="auto" latinLnBrk="0" hangingPunct="1">
              <a:lnSpc>
                <a:spcPct val="100000"/>
              </a:lnSpc>
              <a:spcBef>
                <a:spcPts val="0"/>
              </a:spcBef>
              <a:spcAft>
                <a:spcPts val="0"/>
              </a:spcAft>
              <a:buClrTx/>
              <a:buSzTx/>
              <a:buFontTx/>
              <a:buNone/>
              <a:tabLst/>
              <a:defRPr/>
            </a:pPr>
            <a:r>
              <a:rPr lang="sk-SK" sz="1200" kern="1200" dirty="0">
                <a:solidFill>
                  <a:schemeClr val="tx1"/>
                </a:solidFill>
                <a:effectLst/>
                <a:latin typeface="+mn-lt"/>
                <a:ea typeface="+mn-ea"/>
                <a:cs typeface="+mn-cs"/>
              </a:rPr>
              <a:t>V roku 1993 bol schválený nový zákon o ochrane prírody, ktorý upravuje požiadavky na ochranu prírody a v súčasnosti potrebné kompenzačné platby (obrázok 1). Predtým boli národné parky a iné prírodné rezervácie určené podľa plánovaných ekonomických koncepcií, bez konfliktov so súkromnými záujmami, pretože pozemok bol takmer 100% vo vlastníctve štátu (Šálka, Dobšinská, </a:t>
            </a:r>
            <a:r>
              <a:rPr lang="sk-SK" sz="1200" kern="1200" dirty="0" err="1">
                <a:solidFill>
                  <a:schemeClr val="tx1"/>
                </a:solidFill>
                <a:effectLst/>
                <a:latin typeface="+mn-lt"/>
                <a:ea typeface="+mn-ea"/>
                <a:cs typeface="+mn-cs"/>
              </a:rPr>
              <a:t>Hubo</a:t>
            </a:r>
            <a:r>
              <a:rPr lang="sk-SK" sz="1200" kern="1200" dirty="0">
                <a:solidFill>
                  <a:schemeClr val="tx1"/>
                </a:solidFill>
                <a:effectLst/>
                <a:latin typeface="+mn-lt"/>
                <a:ea typeface="+mn-ea"/>
                <a:cs typeface="+mn-cs"/>
              </a:rPr>
              <a:t>,  2016). </a:t>
            </a:r>
          </a:p>
          <a:p>
            <a:pPr marL="0" marR="0" lvl="0" indent="0" algn="l" defTabSz="914400" rtl="0" eaLnBrk="1" fontAlgn="auto" latinLnBrk="0" hangingPunct="1">
              <a:lnSpc>
                <a:spcPct val="100000"/>
              </a:lnSpc>
              <a:spcBef>
                <a:spcPts val="0"/>
              </a:spcBef>
              <a:spcAft>
                <a:spcPts val="0"/>
              </a:spcAft>
              <a:buClrTx/>
              <a:buSzTx/>
              <a:buFontTx/>
              <a:buNone/>
              <a:tabLst/>
              <a:defRPr/>
            </a:pPr>
            <a:r>
              <a:rPr lang="sk-SK" sz="1200" kern="1200" dirty="0">
                <a:solidFill>
                  <a:schemeClr val="tx1"/>
                </a:solidFill>
                <a:effectLst/>
                <a:latin typeface="+mn-lt"/>
                <a:ea typeface="+mn-ea"/>
                <a:cs typeface="+mn-cs"/>
              </a:rPr>
              <a:t>Po čiastočnej novelizácii dovtedy platných právnych predpisov v oblasti lesného hospodárstva v 90-tych rokoch minulého storočia postupne prevládal názor, že je nevyhnutné pripraviť novú komplexnú úpravu spoločenských vzťahov k lesom. V júni 2005 bol tak v slovenskom parlamente schválený vládny návrh nového zákona o lesoch. Jednou z najvýznamnejších skutočnosti pre vypracovanie nového zákona o lesoch malo byť vytvorenie rovnováhy medzi verejnými záujmami a požiadavkami vlastníkov lesov vrátane legislatívneho riešenia náhrady škôd a náhrad za obmedzenie vlastníckych práv. Z týchto základných ustanovení vychádza aj účel súčasnej právnej úpravy starostlivosti o lesy, ktorým je, okrem iného, aj zosúladenie záujmov spoločnosti a vlastníkov lesov, resp. dosiahnutie vyváženého stavu medzi oprávnenými záujmami vlastníkov lesa a verejnými záujmami (</a:t>
            </a:r>
            <a:r>
              <a:rPr lang="sk-SK" sz="1200" kern="1200" cap="small" dirty="0">
                <a:solidFill>
                  <a:schemeClr val="tx1"/>
                </a:solidFill>
                <a:effectLst/>
                <a:latin typeface="+mn-lt"/>
                <a:ea typeface="+mn-ea"/>
                <a:cs typeface="+mn-cs"/>
              </a:rPr>
              <a:t>Šulek</a:t>
            </a:r>
            <a:r>
              <a:rPr lang="sk-SK" sz="1200" kern="1200" dirty="0">
                <a:solidFill>
                  <a:schemeClr val="tx1"/>
                </a:solidFill>
                <a:effectLst/>
                <a:latin typeface="+mn-lt"/>
                <a:ea typeface="+mn-ea"/>
                <a:cs typeface="+mn-cs"/>
              </a:rPr>
              <a:t> 2013). Nespokojnosť vlastníkov pozemkov v chránených územiach vyvolalo zdĺhavé niekoľkoročné hľadanie vhodného spôsobu výpočtu ujmy a odškodňovania, k čomu sa pridružila názorová nejednotnosť na oprávnený subjekt náhrady (najskôr len neštátne subjekty, potom aj štátne na základe rovnoprávnosti vlastníctva, a napokon opäť len neštátne), v dôsledku čoho sa menili aj príslušné predpisy. Nevypriadanie nárokov na náhrady za obmedzenie využívania pozemkov v národnej sieti chránených území iba umocnilo nedôveru vlastníkov pozemkov, ktoré majú byť súčasťou európskej siete chránených území v sústave NATURA 2000. Predpokladom pre zlepšenie situácie je intenzívnejšia komunikácia s vlastníkmi, pričom výška a spôsob náhrady za obmedzenie vlastníckych práv by mali byť zabezpečené už v rámci prípravy vyhlásenia akéhokoľvek chráneného územia (</a:t>
            </a:r>
            <a:r>
              <a:rPr lang="sk-SK" sz="1200" kern="1200" cap="small" dirty="0" err="1">
                <a:solidFill>
                  <a:schemeClr val="tx1"/>
                </a:solidFill>
                <a:effectLst/>
                <a:latin typeface="+mn-lt"/>
                <a:ea typeface="+mn-ea"/>
                <a:cs typeface="+mn-cs"/>
              </a:rPr>
              <a:t>Burkovský</a:t>
            </a:r>
            <a:r>
              <a:rPr lang="sk-SK" sz="1200" kern="1200" cap="small" dirty="0">
                <a:solidFill>
                  <a:schemeClr val="tx1"/>
                </a:solidFill>
                <a:effectLst/>
                <a:latin typeface="+mn-lt"/>
                <a:ea typeface="+mn-ea"/>
                <a:cs typeface="+mn-cs"/>
              </a:rPr>
              <a:t> </a:t>
            </a:r>
            <a:r>
              <a:rPr lang="sk-SK" sz="1200" kern="1200" dirty="0">
                <a:solidFill>
                  <a:schemeClr val="tx1"/>
                </a:solidFill>
                <a:effectLst/>
                <a:latin typeface="+mn-lt"/>
                <a:ea typeface="+mn-ea"/>
                <a:cs typeface="+mn-cs"/>
              </a:rPr>
              <a:t>2006). </a:t>
            </a:r>
          </a:p>
          <a:p>
            <a:endParaRPr lang="sk-SK" dirty="0"/>
          </a:p>
        </p:txBody>
      </p:sp>
      <p:sp>
        <p:nvSpPr>
          <p:cNvPr id="4" name="Zástupný objekt pre číslo snímky 3"/>
          <p:cNvSpPr>
            <a:spLocks noGrp="1"/>
          </p:cNvSpPr>
          <p:nvPr>
            <p:ph type="sldNum" sz="quarter" idx="5"/>
          </p:nvPr>
        </p:nvSpPr>
        <p:spPr/>
        <p:txBody>
          <a:bodyPr/>
          <a:lstStyle/>
          <a:p>
            <a:fld id="{CD62D707-158E-493F-A029-DBB97E942588}" type="slidenum">
              <a:rPr lang="sk-SK" smtClean="0"/>
              <a:t>4</a:t>
            </a:fld>
            <a:endParaRPr lang="sk-SK"/>
          </a:p>
        </p:txBody>
      </p:sp>
    </p:spTree>
    <p:extLst>
      <p:ext uri="{BB962C8B-B14F-4D97-AF65-F5344CB8AC3E}">
        <p14:creationId xmlns:p14="http://schemas.microsoft.com/office/powerpoint/2010/main" val="29781925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endParaRPr lang="sk-SK" dirty="0"/>
          </a:p>
        </p:txBody>
      </p:sp>
      <p:sp>
        <p:nvSpPr>
          <p:cNvPr id="4" name="Zástupný objekt pre číslo snímky 3"/>
          <p:cNvSpPr>
            <a:spLocks noGrp="1"/>
          </p:cNvSpPr>
          <p:nvPr>
            <p:ph type="sldNum" sz="quarter" idx="5"/>
          </p:nvPr>
        </p:nvSpPr>
        <p:spPr/>
        <p:txBody>
          <a:bodyPr/>
          <a:lstStyle/>
          <a:p>
            <a:fld id="{CD62D707-158E-493F-A029-DBB97E942588}" type="slidenum">
              <a:rPr lang="sk-SK" smtClean="0"/>
              <a:t>6</a:t>
            </a:fld>
            <a:endParaRPr lang="sk-SK"/>
          </a:p>
        </p:txBody>
      </p:sp>
    </p:spTree>
    <p:extLst>
      <p:ext uri="{BB962C8B-B14F-4D97-AF65-F5344CB8AC3E}">
        <p14:creationId xmlns:p14="http://schemas.microsoft.com/office/powerpoint/2010/main" val="32231807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endParaRPr lang="sk-SK" dirty="0"/>
          </a:p>
        </p:txBody>
      </p:sp>
      <p:sp>
        <p:nvSpPr>
          <p:cNvPr id="4" name="Zástupný objekt pre číslo snímky 3"/>
          <p:cNvSpPr>
            <a:spLocks noGrp="1"/>
          </p:cNvSpPr>
          <p:nvPr>
            <p:ph type="sldNum" sz="quarter" idx="5"/>
          </p:nvPr>
        </p:nvSpPr>
        <p:spPr/>
        <p:txBody>
          <a:bodyPr/>
          <a:lstStyle/>
          <a:p>
            <a:fld id="{CD62D707-158E-493F-A029-DBB97E942588}" type="slidenum">
              <a:rPr lang="sk-SK" smtClean="0"/>
              <a:t>7</a:t>
            </a:fld>
            <a:endParaRPr lang="sk-SK"/>
          </a:p>
        </p:txBody>
      </p:sp>
    </p:spTree>
    <p:extLst>
      <p:ext uri="{BB962C8B-B14F-4D97-AF65-F5344CB8AC3E}">
        <p14:creationId xmlns:p14="http://schemas.microsoft.com/office/powerpoint/2010/main" val="4342211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endParaRPr lang="sk-SK" dirty="0"/>
          </a:p>
        </p:txBody>
      </p:sp>
      <p:sp>
        <p:nvSpPr>
          <p:cNvPr id="4" name="Zástupný objekt pre číslo snímky 3"/>
          <p:cNvSpPr>
            <a:spLocks noGrp="1"/>
          </p:cNvSpPr>
          <p:nvPr>
            <p:ph type="sldNum" sz="quarter" idx="5"/>
          </p:nvPr>
        </p:nvSpPr>
        <p:spPr/>
        <p:txBody>
          <a:bodyPr/>
          <a:lstStyle/>
          <a:p>
            <a:fld id="{CD62D707-158E-493F-A029-DBB97E942588}" type="slidenum">
              <a:rPr lang="sk-SK" smtClean="0"/>
              <a:t>8</a:t>
            </a:fld>
            <a:endParaRPr lang="sk-SK"/>
          </a:p>
        </p:txBody>
      </p:sp>
    </p:spTree>
    <p:extLst>
      <p:ext uri="{BB962C8B-B14F-4D97-AF65-F5344CB8AC3E}">
        <p14:creationId xmlns:p14="http://schemas.microsoft.com/office/powerpoint/2010/main" val="7972566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endParaRPr lang="sk-SK" dirty="0"/>
          </a:p>
        </p:txBody>
      </p:sp>
      <p:sp>
        <p:nvSpPr>
          <p:cNvPr id="4" name="Zástupný objekt pre číslo snímky 3"/>
          <p:cNvSpPr>
            <a:spLocks noGrp="1"/>
          </p:cNvSpPr>
          <p:nvPr>
            <p:ph type="sldNum" sz="quarter" idx="5"/>
          </p:nvPr>
        </p:nvSpPr>
        <p:spPr/>
        <p:txBody>
          <a:bodyPr/>
          <a:lstStyle/>
          <a:p>
            <a:fld id="{CD62D707-158E-493F-A029-DBB97E942588}" type="slidenum">
              <a:rPr lang="sk-SK" smtClean="0"/>
              <a:t>9</a:t>
            </a:fld>
            <a:endParaRPr lang="sk-SK"/>
          </a:p>
        </p:txBody>
      </p:sp>
    </p:spTree>
    <p:extLst>
      <p:ext uri="{BB962C8B-B14F-4D97-AF65-F5344CB8AC3E}">
        <p14:creationId xmlns:p14="http://schemas.microsoft.com/office/powerpoint/2010/main" val="32412556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r>
              <a:rPr lang="sk-SK" dirty="0"/>
              <a:t>Slide znázorňuje implementáciu nástroja. Prvý obrázok znázorňuje vývoj nárokovaných a priznaných náhrad do roku 2014. Druhý znázorňuje vyplatené náhrady za sledovanú dekádu. Ako vypočítali autori Kovalčík a kol. (2012) ročná náhrada by mala predstavovať okolo 10mil eur. Implementačná analýza poukazuje na to, že zmena správania adresátov, síce nastala, ale len čiastočne. Môžu za to práve spomínané implementačné nedostatky (predchádzajúci slide), ktoré spôsobujú, že adresáti aj keď im náhrada zo zákona prináleží o </a:t>
            </a:r>
            <a:r>
              <a:rPr lang="sk-SK" dirty="0" err="1"/>
              <a:t>ne</a:t>
            </a:r>
            <a:r>
              <a:rPr lang="sk-SK" dirty="0"/>
              <a:t> nežiadajú.</a:t>
            </a:r>
          </a:p>
        </p:txBody>
      </p:sp>
      <p:sp>
        <p:nvSpPr>
          <p:cNvPr id="4" name="Zástupný objekt pre číslo snímky 3"/>
          <p:cNvSpPr>
            <a:spLocks noGrp="1"/>
          </p:cNvSpPr>
          <p:nvPr>
            <p:ph type="sldNum" sz="quarter" idx="5"/>
          </p:nvPr>
        </p:nvSpPr>
        <p:spPr/>
        <p:txBody>
          <a:bodyPr/>
          <a:lstStyle/>
          <a:p>
            <a:fld id="{CD62D707-158E-493F-A029-DBB97E942588}" type="slidenum">
              <a:rPr lang="sk-SK" smtClean="0"/>
              <a:t>10</a:t>
            </a:fld>
            <a:endParaRPr lang="sk-SK"/>
          </a:p>
        </p:txBody>
      </p:sp>
    </p:spTree>
    <p:extLst>
      <p:ext uri="{BB962C8B-B14F-4D97-AF65-F5344CB8AC3E}">
        <p14:creationId xmlns:p14="http://schemas.microsoft.com/office/powerpoint/2010/main" val="19098334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r>
              <a:rPr lang="sk-SK" dirty="0"/>
              <a:t>H1 potvrdená: Z výsledkov výskumu vyplýva, že nástroj náhrad za obmedzenie vlastníckych práv je vhodným nástrojom podpory globálnych ekosystémových služieb lesov, ktoré sú zabezpečované tzv. „zoskupovaním“ kedy je platba poskytovaná za celé územie. Vlastník lesa je kompenzovaný za obmedzenie vlastníckych práv z titulu ochrany prírody a je povinný zabezpečiť diferencované hospodárenie. </a:t>
            </a:r>
            <a:r>
              <a:rPr lang="sk-SK" sz="1200" kern="1200" dirty="0">
                <a:solidFill>
                  <a:schemeClr val="tx1"/>
                </a:solidFill>
                <a:effectLst/>
                <a:latin typeface="+mn-lt"/>
                <a:ea typeface="+mn-ea"/>
                <a:cs typeface="+mn-cs"/>
              </a:rPr>
              <a:t>V rámci týchto aktivít vznikajú zvýšené náklady, resp. ujma na produkčnej funkcii lesov, pretože tu nejde  o „bežné hospodárenie v lesoch“, zamerané len na produkciu dreva, ale o „osobitný režim hospodárenia“, kde treba vynaložiť väčšie náklady, resp. kde vlastníkom a obhospodarovateľom lesov vzniká určitá ujma, ktorú spôsobuje aplikácia predpisov právnych noriem vydaných štátom (</a:t>
            </a:r>
            <a:r>
              <a:rPr lang="sk-SK" sz="1200" kern="1200" cap="small" dirty="0">
                <a:solidFill>
                  <a:schemeClr val="tx1"/>
                </a:solidFill>
                <a:effectLst/>
                <a:latin typeface="+mn-lt"/>
                <a:ea typeface="+mn-ea"/>
                <a:cs typeface="+mn-cs"/>
              </a:rPr>
              <a:t>Šulek</a:t>
            </a:r>
            <a:r>
              <a:rPr lang="sk-SK" sz="1200" kern="1200" dirty="0">
                <a:solidFill>
                  <a:schemeClr val="tx1"/>
                </a:solidFill>
                <a:effectLst/>
                <a:latin typeface="+mn-lt"/>
                <a:ea typeface="+mn-ea"/>
                <a:cs typeface="+mn-cs"/>
              </a:rPr>
              <a:t>, 2013). </a:t>
            </a:r>
          </a:p>
          <a:p>
            <a:endParaRPr lang="sk-SK" sz="1200" kern="1200" dirty="0">
              <a:solidFill>
                <a:schemeClr val="tx1"/>
              </a:solidFill>
              <a:effectLst/>
              <a:latin typeface="+mn-lt"/>
              <a:ea typeface="+mn-ea"/>
              <a:cs typeface="+mn-cs"/>
            </a:endParaRPr>
          </a:p>
          <a:p>
            <a:r>
              <a:rPr lang="sk-SK" sz="1200" kern="1200" dirty="0">
                <a:solidFill>
                  <a:schemeClr val="tx1"/>
                </a:solidFill>
                <a:effectLst/>
                <a:latin typeface="+mn-lt"/>
                <a:ea typeface="+mn-ea"/>
                <a:cs typeface="+mn-cs"/>
              </a:rPr>
              <a:t>H2 potvrdená: Náhrady za obmedzenie vlastníckych práv sú nástrojom, ktorý reflektuje záujmy viacerých skupín („ekologická“ </a:t>
            </a:r>
            <a:r>
              <a:rPr lang="sk-SK" sz="1200" kern="1200" dirty="0" err="1">
                <a:solidFill>
                  <a:schemeClr val="tx1"/>
                </a:solidFill>
                <a:effectLst/>
                <a:latin typeface="+mn-lt"/>
                <a:ea typeface="+mn-ea"/>
                <a:cs typeface="+mn-cs"/>
              </a:rPr>
              <a:t>vs</a:t>
            </a:r>
            <a:r>
              <a:rPr lang="sk-SK" sz="1200" kern="1200" dirty="0">
                <a:solidFill>
                  <a:schemeClr val="tx1"/>
                </a:solidFill>
                <a:effectLst/>
                <a:latin typeface="+mn-lt"/>
                <a:ea typeface="+mn-ea"/>
                <a:cs typeface="+mn-cs"/>
              </a:rPr>
              <a:t>. „lesnícka“ koalícia; spoločnosť ako užívatelia ESL). Ekonomické nástroje sa vyznačujú strednou precíznosťou účinku. Potenciálna účinnosť je v prípade náhrad zvýšená nadväznosťou na regulatívne nástroje (nástrojový mix), ktoré predstavujú ústavne garantované vlastníctvo a kompenzáciu za jeho obmedzenie.</a:t>
            </a:r>
          </a:p>
          <a:p>
            <a:endParaRPr lang="sk-SK" sz="1200" kern="1200" dirty="0">
              <a:solidFill>
                <a:schemeClr val="tx1"/>
              </a:solidFill>
              <a:effectLst/>
              <a:latin typeface="+mn-lt"/>
              <a:ea typeface="+mn-ea"/>
              <a:cs typeface="+mn-cs"/>
            </a:endParaRPr>
          </a:p>
          <a:p>
            <a:r>
              <a:rPr lang="sk-SK" sz="1200" kern="1200" dirty="0">
                <a:solidFill>
                  <a:schemeClr val="tx1"/>
                </a:solidFill>
                <a:effectLst/>
                <a:latin typeface="+mn-lt"/>
                <a:ea typeface="+mn-ea"/>
                <a:cs typeface="+mn-cs"/>
              </a:rPr>
              <a:t>H3 potvrdená: Nástroj náhrad za obmedzenie vlastníckych práv sa vyznačuje strednou skutočnou účinnosťou. Môžu za to hlavne identifikované implementačné nedostatky, ktoré poukazujú na vysokú administratívnu náročnosť a neprehľadný systém ochrany prírody na Slovensku. Ročne priznané náhrady predstavujú cca 80 % z nárokovaných náhrad čo poukazuje na vysokú implementačnú účinnosť, ale podľa výsledkov ostatných štúdií to priznané náhrady predstavujú stále len okolo 50% z toho čo by skutočne malo byť kompenzované. </a:t>
            </a:r>
          </a:p>
          <a:p>
            <a:endParaRPr lang="sk-SK" sz="1200" kern="1200" dirty="0">
              <a:solidFill>
                <a:schemeClr val="tx1"/>
              </a:solidFill>
              <a:effectLst/>
              <a:latin typeface="+mn-lt"/>
              <a:ea typeface="+mn-ea"/>
              <a:cs typeface="+mn-cs"/>
            </a:endParaRPr>
          </a:p>
          <a:p>
            <a:r>
              <a:rPr lang="sk-SK" sz="1200" kern="1200" dirty="0">
                <a:solidFill>
                  <a:schemeClr val="tx1"/>
                </a:solidFill>
                <a:effectLst/>
                <a:latin typeface="+mn-lt"/>
                <a:ea typeface="+mn-ea"/>
                <a:cs typeface="+mn-cs"/>
              </a:rPr>
              <a:t> H4 potvrdená: Náhrady za obmedzenia vlastníckych práv sú implementované v rámci dlhodobej medzisektorovej koordinácie v rámci všetkých fáz policy cyklu. Tento nástroj spadá pod nástroje lesníckej politiky ako aj politiky ochrany prírody (životné prostredie), pričom komunikácia medzi týmito sektormi často zlyháva. Komplexnosť spravovania nástroja náhrad znižuje jeho skutočnú účinnosť.</a:t>
            </a:r>
            <a:endParaRPr lang="sk-SK" dirty="0"/>
          </a:p>
        </p:txBody>
      </p:sp>
      <p:sp>
        <p:nvSpPr>
          <p:cNvPr id="4" name="Zástupný objekt pre číslo snímky 3"/>
          <p:cNvSpPr>
            <a:spLocks noGrp="1"/>
          </p:cNvSpPr>
          <p:nvPr>
            <p:ph type="sldNum" sz="quarter" idx="5"/>
          </p:nvPr>
        </p:nvSpPr>
        <p:spPr/>
        <p:txBody>
          <a:bodyPr/>
          <a:lstStyle/>
          <a:p>
            <a:fld id="{CD62D707-158E-493F-A029-DBB97E942588}" type="slidenum">
              <a:rPr lang="sk-SK" smtClean="0"/>
              <a:t>12</a:t>
            </a:fld>
            <a:endParaRPr lang="sk-SK"/>
          </a:p>
        </p:txBody>
      </p:sp>
    </p:spTree>
    <p:extLst>
      <p:ext uri="{BB962C8B-B14F-4D97-AF65-F5344CB8AC3E}">
        <p14:creationId xmlns:p14="http://schemas.microsoft.com/office/powerpoint/2010/main" val="16969672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9"/>
            <a:ext cx="7772400" cy="1470025"/>
          </a:xfrm>
          <a:prstGeom prst="rect">
            <a:avLst/>
          </a:prstGeom>
        </p:spPr>
        <p:txBody>
          <a:bodyPr/>
          <a:lstStyle/>
          <a:p>
            <a:r>
              <a:rPr lang="sk-SK"/>
              <a:t>Upravte štýly predlohy textu</a:t>
            </a:r>
          </a:p>
        </p:txBody>
      </p:sp>
      <p:sp>
        <p:nvSpPr>
          <p:cNvPr id="3" name="Podnadpis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342892" indent="0" algn="ctr">
              <a:buNone/>
              <a:defRPr/>
            </a:lvl2pPr>
            <a:lvl3pPr marL="685783" indent="0" algn="ctr">
              <a:buNone/>
              <a:defRPr/>
            </a:lvl3pPr>
            <a:lvl4pPr marL="1028675" indent="0" algn="ctr">
              <a:buNone/>
              <a:defRPr/>
            </a:lvl4pPr>
            <a:lvl5pPr marL="1371566" indent="0" algn="ctr">
              <a:buNone/>
              <a:defRPr/>
            </a:lvl5pPr>
            <a:lvl6pPr marL="1714457" indent="0" algn="ctr">
              <a:buNone/>
              <a:defRPr/>
            </a:lvl6pPr>
            <a:lvl7pPr marL="2057348" indent="0" algn="ctr">
              <a:buNone/>
              <a:defRPr/>
            </a:lvl7pPr>
            <a:lvl8pPr marL="2400240" indent="0" algn="ctr">
              <a:buNone/>
              <a:defRPr/>
            </a:lvl8pPr>
            <a:lvl9pPr marL="2743132" indent="0" algn="ctr">
              <a:buNone/>
              <a:defRPr/>
            </a:lvl9pPr>
          </a:lstStyle>
          <a:p>
            <a:r>
              <a:rPr lang="sk-SK"/>
              <a:t>Kliknutím upravte štýl predlohy podnadpisov</a:t>
            </a:r>
          </a:p>
        </p:txBody>
      </p:sp>
    </p:spTree>
    <p:extLst>
      <p:ext uri="{BB962C8B-B14F-4D97-AF65-F5344CB8AC3E}">
        <p14:creationId xmlns:p14="http://schemas.microsoft.com/office/powerpoint/2010/main" val="2303724720"/>
      </p:ext>
    </p:extLst>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a:prstGeom prst="rect">
            <a:avLst/>
          </a:prstGeom>
        </p:spPr>
        <p:txBody>
          <a:bodyPr/>
          <a:lstStyle/>
          <a:p>
            <a:r>
              <a:rPr lang="sk-SK"/>
              <a:t>Upravte štýly predlohy textu</a:t>
            </a:r>
          </a:p>
        </p:txBody>
      </p:sp>
      <p:sp>
        <p:nvSpPr>
          <p:cNvPr id="3" name="Zástupný symbol zvislého textu 2"/>
          <p:cNvSpPr>
            <a:spLocks noGrp="1"/>
          </p:cNvSpPr>
          <p:nvPr>
            <p:ph type="body" orient="vert" idx="1"/>
          </p:nvPr>
        </p:nvSpPr>
        <p:spPr>
          <a:xfrm>
            <a:off x="457200" y="1600204"/>
            <a:ext cx="8229600" cy="4525963"/>
          </a:xfrm>
          <a:prstGeom prst="rect">
            <a:avLst/>
          </a:prstGeom>
        </p:spPr>
        <p:txBody>
          <a:bodyPr vert="eaVert"/>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p>
        </p:txBody>
      </p:sp>
    </p:spTree>
    <p:extLst>
      <p:ext uri="{BB962C8B-B14F-4D97-AF65-F5344CB8AC3E}">
        <p14:creationId xmlns:p14="http://schemas.microsoft.com/office/powerpoint/2010/main" val="4088053800"/>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Zvislý nadpis 1"/>
          <p:cNvSpPr>
            <a:spLocks noGrp="1"/>
          </p:cNvSpPr>
          <p:nvPr>
            <p:ph type="title" orient="vert"/>
          </p:nvPr>
        </p:nvSpPr>
        <p:spPr>
          <a:xfrm>
            <a:off x="6629400" y="274642"/>
            <a:ext cx="2057400" cy="5851525"/>
          </a:xfrm>
          <a:prstGeom prst="rect">
            <a:avLst/>
          </a:prstGeom>
        </p:spPr>
        <p:txBody>
          <a:bodyPr vert="eaVert"/>
          <a:lstStyle/>
          <a:p>
            <a:r>
              <a:rPr lang="sk-SK"/>
              <a:t>Upravte štýly predlohy textu</a:t>
            </a:r>
          </a:p>
        </p:txBody>
      </p:sp>
      <p:sp>
        <p:nvSpPr>
          <p:cNvPr id="3" name="Zástupný symbol zvislého textu 2"/>
          <p:cNvSpPr>
            <a:spLocks noGrp="1"/>
          </p:cNvSpPr>
          <p:nvPr>
            <p:ph type="body" orient="vert" idx="1"/>
          </p:nvPr>
        </p:nvSpPr>
        <p:spPr>
          <a:xfrm>
            <a:off x="457200" y="274642"/>
            <a:ext cx="6019800" cy="5851525"/>
          </a:xfrm>
          <a:prstGeom prst="rect">
            <a:avLst/>
          </a:prstGeom>
        </p:spPr>
        <p:txBody>
          <a:bodyPr vert="eaVert"/>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p>
        </p:txBody>
      </p:sp>
    </p:spTree>
    <p:extLst>
      <p:ext uri="{BB962C8B-B14F-4D97-AF65-F5344CB8AC3E}">
        <p14:creationId xmlns:p14="http://schemas.microsoft.com/office/powerpoint/2010/main" val="1953527782"/>
      </p:ext>
    </p:extLst>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hart" preserve="1">
  <p:cSld name="Nadpis, text a graf">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a:prstGeom prst="rect">
            <a:avLst/>
          </a:prstGeom>
        </p:spPr>
        <p:txBody>
          <a:bodyPr/>
          <a:lstStyle/>
          <a:p>
            <a:r>
              <a:rPr lang="sk-SK"/>
              <a:t>Upravte štýly predlohy textu</a:t>
            </a:r>
          </a:p>
        </p:txBody>
      </p:sp>
      <p:sp>
        <p:nvSpPr>
          <p:cNvPr id="3" name="Zástupný symbol textu 2"/>
          <p:cNvSpPr>
            <a:spLocks noGrp="1"/>
          </p:cNvSpPr>
          <p:nvPr>
            <p:ph type="body" sz="half" idx="1"/>
          </p:nvPr>
        </p:nvSpPr>
        <p:spPr>
          <a:xfrm>
            <a:off x="457200" y="1600204"/>
            <a:ext cx="4038600" cy="4525963"/>
          </a:xfrm>
          <a:prstGeom prst="rect">
            <a:avLst/>
          </a:prstGeom>
        </p:spPr>
        <p:txBody>
          <a:body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symbol grafu 3"/>
          <p:cNvSpPr>
            <a:spLocks noGrp="1"/>
          </p:cNvSpPr>
          <p:nvPr>
            <p:ph type="chart" sz="half" idx="2"/>
          </p:nvPr>
        </p:nvSpPr>
        <p:spPr>
          <a:xfrm>
            <a:off x="4648200" y="1600204"/>
            <a:ext cx="4038600" cy="4525963"/>
          </a:xfrm>
          <a:prstGeom prst="rect">
            <a:avLst/>
          </a:prstGeom>
        </p:spPr>
        <p:txBody>
          <a:bodyPr/>
          <a:lstStyle/>
          <a:p>
            <a:pPr lvl="0"/>
            <a:r>
              <a:rPr lang="sk-SK" noProof="0"/>
              <a:t>Ak chcete pridať graf, kliknite na ikonu</a:t>
            </a:r>
          </a:p>
        </p:txBody>
      </p:sp>
    </p:spTree>
    <p:extLst>
      <p:ext uri="{BB962C8B-B14F-4D97-AF65-F5344CB8AC3E}">
        <p14:creationId xmlns:p14="http://schemas.microsoft.com/office/powerpoint/2010/main" val="3947257242"/>
      </p:ext>
    </p:extLst>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cSld name="Nadpis, text a obrázok ClipArt">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a:prstGeom prst="rect">
            <a:avLst/>
          </a:prstGeom>
        </p:spPr>
        <p:txBody>
          <a:bodyPr/>
          <a:lstStyle/>
          <a:p>
            <a:r>
              <a:rPr lang="sk-SK"/>
              <a:t>Upravte štýly predlohy textu</a:t>
            </a:r>
          </a:p>
        </p:txBody>
      </p:sp>
      <p:sp>
        <p:nvSpPr>
          <p:cNvPr id="3" name="Zástupný symbol textu 2"/>
          <p:cNvSpPr>
            <a:spLocks noGrp="1"/>
          </p:cNvSpPr>
          <p:nvPr>
            <p:ph type="body" sz="half" idx="1"/>
          </p:nvPr>
        </p:nvSpPr>
        <p:spPr>
          <a:xfrm>
            <a:off x="457200" y="1600204"/>
            <a:ext cx="4038600" cy="4525963"/>
          </a:xfrm>
          <a:prstGeom prst="rect">
            <a:avLst/>
          </a:prstGeom>
        </p:spPr>
        <p:txBody>
          <a:body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symbol objektu ClipArt 3"/>
          <p:cNvSpPr>
            <a:spLocks noGrp="1"/>
          </p:cNvSpPr>
          <p:nvPr>
            <p:ph type="clipArt" sz="half" idx="2"/>
          </p:nvPr>
        </p:nvSpPr>
        <p:spPr>
          <a:xfrm>
            <a:off x="4648200" y="1600204"/>
            <a:ext cx="4038600" cy="4525963"/>
          </a:xfrm>
          <a:prstGeom prst="rect">
            <a:avLst/>
          </a:prstGeom>
        </p:spPr>
        <p:txBody>
          <a:bodyPr/>
          <a:lstStyle/>
          <a:p>
            <a:pPr lvl="0"/>
            <a:r>
              <a:rPr lang="sk-SK" noProof="0"/>
              <a:t>Online obrázok pridáte kliknutím na ikonu</a:t>
            </a:r>
          </a:p>
        </p:txBody>
      </p:sp>
    </p:spTree>
    <p:extLst>
      <p:ext uri="{BB962C8B-B14F-4D97-AF65-F5344CB8AC3E}">
        <p14:creationId xmlns:p14="http://schemas.microsoft.com/office/powerpoint/2010/main" val="3774836779"/>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a:prstGeom prst="rect">
            <a:avLst/>
          </a:prstGeom>
        </p:spPr>
        <p:txBody>
          <a:bodyPr/>
          <a:lstStyle/>
          <a:p>
            <a:r>
              <a:rPr lang="sk-SK"/>
              <a:t>Upravte štýly predlohy textu</a:t>
            </a:r>
          </a:p>
        </p:txBody>
      </p:sp>
      <p:sp>
        <p:nvSpPr>
          <p:cNvPr id="3" name="Zástupný symbol obsahu 2"/>
          <p:cNvSpPr>
            <a:spLocks noGrp="1"/>
          </p:cNvSpPr>
          <p:nvPr>
            <p:ph idx="1"/>
          </p:nvPr>
        </p:nvSpPr>
        <p:spPr>
          <a:xfrm>
            <a:off x="457200" y="1600204"/>
            <a:ext cx="8229600" cy="4525963"/>
          </a:xfrm>
          <a:prstGeom prst="rect">
            <a:avLst/>
          </a:prstGeom>
        </p:spPr>
        <p:txBody>
          <a:body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p>
        </p:txBody>
      </p:sp>
    </p:spTree>
    <p:extLst>
      <p:ext uri="{BB962C8B-B14F-4D97-AF65-F5344CB8AC3E}">
        <p14:creationId xmlns:p14="http://schemas.microsoft.com/office/powerpoint/2010/main" val="466564895"/>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4"/>
            <a:ext cx="7772400" cy="1362075"/>
          </a:xfrm>
          <a:prstGeom prst="rect">
            <a:avLst/>
          </a:prstGeom>
        </p:spPr>
        <p:txBody>
          <a:bodyPr anchor="t"/>
          <a:lstStyle>
            <a:lvl1pPr algn="l">
              <a:defRPr sz="3000" b="1" cap="all"/>
            </a:lvl1pPr>
          </a:lstStyle>
          <a:p>
            <a:r>
              <a:rPr lang="sk-SK"/>
              <a:t>Upravte štýly predlohy textu</a:t>
            </a:r>
          </a:p>
        </p:txBody>
      </p:sp>
      <p:sp>
        <p:nvSpPr>
          <p:cNvPr id="3" name="Zástupný symbol textu 2"/>
          <p:cNvSpPr>
            <a:spLocks noGrp="1"/>
          </p:cNvSpPr>
          <p:nvPr>
            <p:ph type="body" idx="1"/>
          </p:nvPr>
        </p:nvSpPr>
        <p:spPr>
          <a:xfrm>
            <a:off x="722313" y="2906713"/>
            <a:ext cx="7772400" cy="1500187"/>
          </a:xfrm>
          <a:prstGeom prst="rect">
            <a:avLst/>
          </a:prstGeom>
        </p:spPr>
        <p:txBody>
          <a:bodyPr anchor="b"/>
          <a:lstStyle>
            <a:lvl1pPr marL="0" indent="0">
              <a:buNone/>
              <a:defRPr sz="1500"/>
            </a:lvl1pPr>
            <a:lvl2pPr marL="342892" indent="0">
              <a:buNone/>
              <a:defRPr sz="1350"/>
            </a:lvl2pPr>
            <a:lvl3pPr marL="685783" indent="0">
              <a:buNone/>
              <a:defRPr sz="1200"/>
            </a:lvl3pPr>
            <a:lvl4pPr marL="1028675" indent="0">
              <a:buNone/>
              <a:defRPr sz="1050"/>
            </a:lvl4pPr>
            <a:lvl5pPr marL="1371566" indent="0">
              <a:buNone/>
              <a:defRPr sz="1050"/>
            </a:lvl5pPr>
            <a:lvl6pPr marL="1714457" indent="0">
              <a:buNone/>
              <a:defRPr sz="1050"/>
            </a:lvl6pPr>
            <a:lvl7pPr marL="2057348" indent="0">
              <a:buNone/>
              <a:defRPr sz="1050"/>
            </a:lvl7pPr>
            <a:lvl8pPr marL="2400240" indent="0">
              <a:buNone/>
              <a:defRPr sz="1050"/>
            </a:lvl8pPr>
            <a:lvl9pPr marL="2743132" indent="0">
              <a:buNone/>
              <a:defRPr sz="1050"/>
            </a:lvl9pPr>
          </a:lstStyle>
          <a:p>
            <a:pPr lvl="0"/>
            <a:r>
              <a:rPr lang="sk-SK"/>
              <a:t>Upraviť štýly predlohy textu</a:t>
            </a:r>
          </a:p>
        </p:txBody>
      </p:sp>
    </p:spTree>
    <p:extLst>
      <p:ext uri="{BB962C8B-B14F-4D97-AF65-F5344CB8AC3E}">
        <p14:creationId xmlns:p14="http://schemas.microsoft.com/office/powerpoint/2010/main" val="795338401"/>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a:prstGeom prst="rect">
            <a:avLst/>
          </a:prstGeom>
        </p:spPr>
        <p:txBody>
          <a:bodyPr/>
          <a:lstStyle/>
          <a:p>
            <a:r>
              <a:rPr lang="sk-SK"/>
              <a:t>Upravte štýly predlohy textu</a:t>
            </a:r>
          </a:p>
        </p:txBody>
      </p:sp>
      <p:sp>
        <p:nvSpPr>
          <p:cNvPr id="3" name="Zástupný symbol obsahu 2"/>
          <p:cNvSpPr>
            <a:spLocks noGrp="1"/>
          </p:cNvSpPr>
          <p:nvPr>
            <p:ph sz="half" idx="1"/>
          </p:nvPr>
        </p:nvSpPr>
        <p:spPr>
          <a:xfrm>
            <a:off x="457200" y="1600204"/>
            <a:ext cx="4038600" cy="4525963"/>
          </a:xfrm>
          <a:prstGeom prst="rect">
            <a:avLst/>
          </a:prstGeo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symbol obsahu 3"/>
          <p:cNvSpPr>
            <a:spLocks noGrp="1"/>
          </p:cNvSpPr>
          <p:nvPr>
            <p:ph sz="half" idx="2"/>
          </p:nvPr>
        </p:nvSpPr>
        <p:spPr>
          <a:xfrm>
            <a:off x="4648200" y="1600204"/>
            <a:ext cx="4038600" cy="4525963"/>
          </a:xfrm>
          <a:prstGeom prst="rect">
            <a:avLst/>
          </a:prstGeo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p>
        </p:txBody>
      </p:sp>
    </p:spTree>
    <p:extLst>
      <p:ext uri="{BB962C8B-B14F-4D97-AF65-F5344CB8AC3E}">
        <p14:creationId xmlns:p14="http://schemas.microsoft.com/office/powerpoint/2010/main" val="4016745381"/>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a:prstGeom prst="rect">
            <a:avLst/>
          </a:prstGeom>
        </p:spPr>
        <p:txBody>
          <a:bodyPr/>
          <a:lstStyle>
            <a:lvl1pPr>
              <a:defRPr/>
            </a:lvl1pPr>
          </a:lstStyle>
          <a:p>
            <a:r>
              <a:rPr lang="sk-SK"/>
              <a:t>Upravte štýly predlohy textu</a:t>
            </a:r>
          </a:p>
        </p:txBody>
      </p:sp>
      <p:sp>
        <p:nvSpPr>
          <p:cNvPr id="3" name="Zástupný symbol textu 2"/>
          <p:cNvSpPr>
            <a:spLocks noGrp="1"/>
          </p:cNvSpPr>
          <p:nvPr>
            <p:ph type="body" idx="1"/>
          </p:nvPr>
        </p:nvSpPr>
        <p:spPr>
          <a:xfrm>
            <a:off x="457200" y="1535113"/>
            <a:ext cx="4040188" cy="639762"/>
          </a:xfrm>
          <a:prstGeom prst="rect">
            <a:avLst/>
          </a:prstGeo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sk-SK"/>
              <a:t>Upraviť štýly predlohy textu</a:t>
            </a:r>
          </a:p>
        </p:txBody>
      </p:sp>
      <p:sp>
        <p:nvSpPr>
          <p:cNvPr id="4" name="Zástupný symbol obsahu 3"/>
          <p:cNvSpPr>
            <a:spLocks noGrp="1"/>
          </p:cNvSpPr>
          <p:nvPr>
            <p:ph sz="half" idx="2"/>
          </p:nvPr>
        </p:nvSpPr>
        <p:spPr>
          <a:xfrm>
            <a:off x="457200" y="2174875"/>
            <a:ext cx="4040188" cy="3951288"/>
          </a:xfrm>
          <a:prstGeom prst="rect">
            <a:avLst/>
          </a:prstGeo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5" name="Zástupný symbol textu 4"/>
          <p:cNvSpPr>
            <a:spLocks noGrp="1"/>
          </p:cNvSpPr>
          <p:nvPr>
            <p:ph type="body" sz="quarter" idx="3"/>
          </p:nvPr>
        </p:nvSpPr>
        <p:spPr>
          <a:xfrm>
            <a:off x="4645027" y="1535113"/>
            <a:ext cx="4041775" cy="639762"/>
          </a:xfrm>
          <a:prstGeom prst="rect">
            <a:avLst/>
          </a:prstGeo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sk-SK"/>
              <a:t>Upraviť štýly predlohy textu</a:t>
            </a:r>
          </a:p>
        </p:txBody>
      </p:sp>
      <p:sp>
        <p:nvSpPr>
          <p:cNvPr id="6" name="Zástupný symbol obsahu 5"/>
          <p:cNvSpPr>
            <a:spLocks noGrp="1"/>
          </p:cNvSpPr>
          <p:nvPr>
            <p:ph sz="quarter" idx="4"/>
          </p:nvPr>
        </p:nvSpPr>
        <p:spPr>
          <a:xfrm>
            <a:off x="4645027" y="2174875"/>
            <a:ext cx="4041775" cy="3951288"/>
          </a:xfrm>
          <a:prstGeom prst="rect">
            <a:avLst/>
          </a:prstGeo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p>
        </p:txBody>
      </p:sp>
    </p:spTree>
    <p:extLst>
      <p:ext uri="{BB962C8B-B14F-4D97-AF65-F5344CB8AC3E}">
        <p14:creationId xmlns:p14="http://schemas.microsoft.com/office/powerpoint/2010/main" val="1455466499"/>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a:prstGeom prst="rect">
            <a:avLst/>
          </a:prstGeom>
        </p:spPr>
        <p:txBody>
          <a:bodyPr/>
          <a:lstStyle/>
          <a:p>
            <a:r>
              <a:rPr lang="sk-SK"/>
              <a:t>Upravte štýly predlohy textu</a:t>
            </a:r>
          </a:p>
        </p:txBody>
      </p:sp>
    </p:spTree>
    <p:extLst>
      <p:ext uri="{BB962C8B-B14F-4D97-AF65-F5344CB8AC3E}">
        <p14:creationId xmlns:p14="http://schemas.microsoft.com/office/powerpoint/2010/main" val="2599439662"/>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Tree>
    <p:extLst>
      <p:ext uri="{BB962C8B-B14F-4D97-AF65-F5344CB8AC3E}">
        <p14:creationId xmlns:p14="http://schemas.microsoft.com/office/powerpoint/2010/main" val="2407848831"/>
      </p:ext>
    </p:extLst>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Nadpis 1"/>
          <p:cNvSpPr>
            <a:spLocks noGrp="1"/>
          </p:cNvSpPr>
          <p:nvPr>
            <p:ph type="title"/>
          </p:nvPr>
        </p:nvSpPr>
        <p:spPr>
          <a:xfrm>
            <a:off x="457202" y="273050"/>
            <a:ext cx="3008313" cy="1162050"/>
          </a:xfrm>
          <a:prstGeom prst="rect">
            <a:avLst/>
          </a:prstGeom>
        </p:spPr>
        <p:txBody>
          <a:bodyPr anchor="b"/>
          <a:lstStyle>
            <a:lvl1pPr algn="l">
              <a:defRPr sz="1500" b="1"/>
            </a:lvl1pPr>
          </a:lstStyle>
          <a:p>
            <a:r>
              <a:rPr lang="sk-SK"/>
              <a:t>Upravte štýly predlohy textu</a:t>
            </a:r>
          </a:p>
        </p:txBody>
      </p:sp>
      <p:sp>
        <p:nvSpPr>
          <p:cNvPr id="3" name="Zástupný symbol obsahu 2"/>
          <p:cNvSpPr>
            <a:spLocks noGrp="1"/>
          </p:cNvSpPr>
          <p:nvPr>
            <p:ph idx="1"/>
          </p:nvPr>
        </p:nvSpPr>
        <p:spPr>
          <a:xfrm>
            <a:off x="3575050" y="273054"/>
            <a:ext cx="5111750" cy="5853113"/>
          </a:xfrm>
          <a:prstGeom prst="rect">
            <a:avLst/>
          </a:prstGeo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symbol textu 3"/>
          <p:cNvSpPr>
            <a:spLocks noGrp="1"/>
          </p:cNvSpPr>
          <p:nvPr>
            <p:ph type="body" sz="half" idx="2"/>
          </p:nvPr>
        </p:nvSpPr>
        <p:spPr>
          <a:xfrm>
            <a:off x="457202" y="1435103"/>
            <a:ext cx="3008313" cy="4691063"/>
          </a:xfrm>
          <a:prstGeom prst="rect">
            <a:avLst/>
          </a:prstGeom>
        </p:spPr>
        <p:txBody>
          <a:bodyPr/>
          <a:lstStyle>
            <a:lvl1pPr marL="0" indent="0">
              <a:buNone/>
              <a:defRPr sz="1050"/>
            </a:lvl1pPr>
            <a:lvl2pPr marL="342892" indent="0">
              <a:buNone/>
              <a:defRPr sz="900"/>
            </a:lvl2pPr>
            <a:lvl3pPr marL="685783" indent="0">
              <a:buNone/>
              <a:defRPr sz="750"/>
            </a:lvl3pPr>
            <a:lvl4pPr marL="1028675" indent="0">
              <a:buNone/>
              <a:defRPr sz="675"/>
            </a:lvl4pPr>
            <a:lvl5pPr marL="1371566" indent="0">
              <a:buNone/>
              <a:defRPr sz="675"/>
            </a:lvl5pPr>
            <a:lvl6pPr marL="1714457" indent="0">
              <a:buNone/>
              <a:defRPr sz="675"/>
            </a:lvl6pPr>
            <a:lvl7pPr marL="2057348" indent="0">
              <a:buNone/>
              <a:defRPr sz="675"/>
            </a:lvl7pPr>
            <a:lvl8pPr marL="2400240" indent="0">
              <a:buNone/>
              <a:defRPr sz="675"/>
            </a:lvl8pPr>
            <a:lvl9pPr marL="2743132" indent="0">
              <a:buNone/>
              <a:defRPr sz="675"/>
            </a:lvl9pPr>
          </a:lstStyle>
          <a:p>
            <a:pPr lvl="0"/>
            <a:r>
              <a:rPr lang="sk-SK"/>
              <a:t>Upraviť štýly predlohy textu</a:t>
            </a:r>
          </a:p>
        </p:txBody>
      </p:sp>
    </p:spTree>
    <p:extLst>
      <p:ext uri="{BB962C8B-B14F-4D97-AF65-F5344CB8AC3E}">
        <p14:creationId xmlns:p14="http://schemas.microsoft.com/office/powerpoint/2010/main" val="815173468"/>
      </p:ext>
    </p:extLst>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a:prstGeom prst="rect">
            <a:avLst/>
          </a:prstGeom>
        </p:spPr>
        <p:txBody>
          <a:bodyPr anchor="b"/>
          <a:lstStyle>
            <a:lvl1pPr algn="l">
              <a:defRPr sz="1500" b="1"/>
            </a:lvl1pPr>
          </a:lstStyle>
          <a:p>
            <a:r>
              <a:rPr lang="sk-SK"/>
              <a:t>Upravte štýly predlohy textu</a:t>
            </a:r>
          </a:p>
        </p:txBody>
      </p:sp>
      <p:sp>
        <p:nvSpPr>
          <p:cNvPr id="3" name="Zástupný symbol obrázka 2"/>
          <p:cNvSpPr>
            <a:spLocks noGrp="1"/>
          </p:cNvSpPr>
          <p:nvPr>
            <p:ph type="pic" idx="1"/>
          </p:nvPr>
        </p:nvSpPr>
        <p:spPr>
          <a:xfrm>
            <a:off x="1792288" y="612775"/>
            <a:ext cx="5486400" cy="4114800"/>
          </a:xfrm>
          <a:prstGeom prst="rect">
            <a:avLst/>
          </a:prstGeom>
        </p:spPr>
        <p:txBody>
          <a:bodyPr/>
          <a:lstStyle>
            <a:lvl1pPr marL="0" indent="0">
              <a:buNone/>
              <a:defRPr sz="2400"/>
            </a:lvl1pPr>
            <a:lvl2pPr marL="342892" indent="0">
              <a:buNone/>
              <a:defRPr sz="2100"/>
            </a:lvl2pPr>
            <a:lvl3pPr marL="685783" indent="0">
              <a:buNone/>
              <a:defRPr sz="1800"/>
            </a:lvl3pPr>
            <a:lvl4pPr marL="1028675" indent="0">
              <a:buNone/>
              <a:defRPr sz="1500"/>
            </a:lvl4pPr>
            <a:lvl5pPr marL="1371566" indent="0">
              <a:buNone/>
              <a:defRPr sz="1500"/>
            </a:lvl5pPr>
            <a:lvl6pPr marL="1714457" indent="0">
              <a:buNone/>
              <a:defRPr sz="1500"/>
            </a:lvl6pPr>
            <a:lvl7pPr marL="2057348" indent="0">
              <a:buNone/>
              <a:defRPr sz="1500"/>
            </a:lvl7pPr>
            <a:lvl8pPr marL="2400240" indent="0">
              <a:buNone/>
              <a:defRPr sz="1500"/>
            </a:lvl8pPr>
            <a:lvl9pPr marL="2743132" indent="0">
              <a:buNone/>
              <a:defRPr sz="1500"/>
            </a:lvl9pPr>
          </a:lstStyle>
          <a:p>
            <a:pPr lvl="0"/>
            <a:r>
              <a:rPr lang="sk-SK" noProof="0"/>
              <a:t>Ak chcete pridať obrázok, kliknite na ikonu</a:t>
            </a:r>
          </a:p>
        </p:txBody>
      </p:sp>
      <p:sp>
        <p:nvSpPr>
          <p:cNvPr id="4" name="Zástupný symbol textu 3"/>
          <p:cNvSpPr>
            <a:spLocks noGrp="1"/>
          </p:cNvSpPr>
          <p:nvPr>
            <p:ph type="body" sz="half" idx="2"/>
          </p:nvPr>
        </p:nvSpPr>
        <p:spPr>
          <a:xfrm>
            <a:off x="1792288" y="5367338"/>
            <a:ext cx="5486400" cy="804862"/>
          </a:xfrm>
          <a:prstGeom prst="rect">
            <a:avLst/>
          </a:prstGeom>
        </p:spPr>
        <p:txBody>
          <a:bodyPr/>
          <a:lstStyle>
            <a:lvl1pPr marL="0" indent="0">
              <a:buNone/>
              <a:defRPr sz="1050"/>
            </a:lvl1pPr>
            <a:lvl2pPr marL="342892" indent="0">
              <a:buNone/>
              <a:defRPr sz="900"/>
            </a:lvl2pPr>
            <a:lvl3pPr marL="685783" indent="0">
              <a:buNone/>
              <a:defRPr sz="750"/>
            </a:lvl3pPr>
            <a:lvl4pPr marL="1028675" indent="0">
              <a:buNone/>
              <a:defRPr sz="675"/>
            </a:lvl4pPr>
            <a:lvl5pPr marL="1371566" indent="0">
              <a:buNone/>
              <a:defRPr sz="675"/>
            </a:lvl5pPr>
            <a:lvl6pPr marL="1714457" indent="0">
              <a:buNone/>
              <a:defRPr sz="675"/>
            </a:lvl6pPr>
            <a:lvl7pPr marL="2057348" indent="0">
              <a:buNone/>
              <a:defRPr sz="675"/>
            </a:lvl7pPr>
            <a:lvl8pPr marL="2400240" indent="0">
              <a:buNone/>
              <a:defRPr sz="675"/>
            </a:lvl8pPr>
            <a:lvl9pPr marL="2743132" indent="0">
              <a:buNone/>
              <a:defRPr sz="675"/>
            </a:lvl9pPr>
          </a:lstStyle>
          <a:p>
            <a:pPr lvl="0"/>
            <a:r>
              <a:rPr lang="sk-SK"/>
              <a:t>Upraviť štýly predlohy textu</a:t>
            </a:r>
          </a:p>
        </p:txBody>
      </p:sp>
    </p:spTree>
    <p:extLst>
      <p:ext uri="{BB962C8B-B14F-4D97-AF65-F5344CB8AC3E}">
        <p14:creationId xmlns:p14="http://schemas.microsoft.com/office/powerpoint/2010/main" val="1266826247"/>
      </p:ext>
    </p:extLst>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9" descr="balken_unten"/>
          <p:cNvPicPr>
            <a:picLocks noChangeAspect="1" noChangeArrowheads="1"/>
          </p:cNvPicPr>
          <p:nvPr/>
        </p:nvPicPr>
        <p:blipFill>
          <a:blip r:embed="rId15" cstate="print"/>
          <a:srcRect/>
          <a:stretch>
            <a:fillRect/>
          </a:stretch>
        </p:blipFill>
        <p:spPr bwMode="auto">
          <a:xfrm>
            <a:off x="0" y="6565900"/>
            <a:ext cx="7543800" cy="292100"/>
          </a:xfrm>
          <a:prstGeom prst="rect">
            <a:avLst/>
          </a:prstGeom>
          <a:noFill/>
          <a:ln w="9525">
            <a:noFill/>
            <a:miter lim="800000"/>
            <a:headEnd/>
            <a:tailEnd/>
          </a:ln>
        </p:spPr>
      </p:pic>
      <p:pic>
        <p:nvPicPr>
          <p:cNvPr id="1027" name="Picture 20" descr="balken"/>
          <p:cNvPicPr>
            <a:picLocks noChangeAspect="1" noChangeArrowheads="1"/>
          </p:cNvPicPr>
          <p:nvPr/>
        </p:nvPicPr>
        <p:blipFill>
          <a:blip r:embed="rId16" cstate="print"/>
          <a:srcRect/>
          <a:stretch>
            <a:fillRect/>
          </a:stretch>
        </p:blipFill>
        <p:spPr bwMode="auto">
          <a:xfrm>
            <a:off x="1981200" y="0"/>
            <a:ext cx="7162800" cy="304800"/>
          </a:xfrm>
          <a:prstGeom prst="rect">
            <a:avLst/>
          </a:prstGeom>
          <a:noFill/>
          <a:ln w="9525">
            <a:noFill/>
            <a:miter lim="800000"/>
            <a:headEnd/>
            <a:tailEnd/>
          </a:ln>
        </p:spPr>
      </p:pic>
      <p:pic>
        <p:nvPicPr>
          <p:cNvPr id="1028" name="Picture 27"/>
          <p:cNvPicPr>
            <a:picLocks noChangeAspect="1" noChangeArrowheads="1"/>
          </p:cNvPicPr>
          <p:nvPr/>
        </p:nvPicPr>
        <p:blipFill>
          <a:blip r:embed="rId17" cstate="print"/>
          <a:srcRect/>
          <a:stretch>
            <a:fillRect/>
          </a:stretch>
        </p:blipFill>
        <p:spPr bwMode="auto">
          <a:xfrm>
            <a:off x="381000" y="0"/>
            <a:ext cx="1066800" cy="1066800"/>
          </a:xfrm>
          <a:prstGeom prst="rect">
            <a:avLst/>
          </a:prstGeom>
          <a:noFill/>
          <a:ln w="9525">
            <a:noFill/>
            <a:miter lim="800000"/>
            <a:headEnd/>
            <a:tailEnd/>
          </a:ln>
        </p:spPr>
      </p:pic>
    </p:spTree>
    <p:extLst>
      <p:ext uri="{BB962C8B-B14F-4D97-AF65-F5344CB8AC3E}">
        <p14:creationId xmlns:p14="http://schemas.microsoft.com/office/powerpoint/2010/main" val="4950681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ransition spd="med"/>
  <p:txStyles>
    <p:titleStyle>
      <a:lvl1pPr algn="ctr" rtl="0" eaLnBrk="1" fontAlgn="base" hangingPunct="1">
        <a:spcBef>
          <a:spcPct val="0"/>
        </a:spcBef>
        <a:spcAft>
          <a:spcPct val="0"/>
        </a:spcAft>
        <a:defRPr sz="3300">
          <a:solidFill>
            <a:schemeClr val="tx2"/>
          </a:solidFill>
          <a:latin typeface="+mj-lt"/>
          <a:ea typeface="+mj-ea"/>
          <a:cs typeface="+mj-cs"/>
        </a:defRPr>
      </a:lvl1pPr>
      <a:lvl2pPr algn="ctr" rtl="0" eaLnBrk="1" fontAlgn="base" hangingPunct="1">
        <a:spcBef>
          <a:spcPct val="0"/>
        </a:spcBef>
        <a:spcAft>
          <a:spcPct val="0"/>
        </a:spcAft>
        <a:defRPr sz="3300">
          <a:solidFill>
            <a:schemeClr val="tx2"/>
          </a:solidFill>
          <a:latin typeface="Times New Roman" pitchFamily="18" charset="0"/>
        </a:defRPr>
      </a:lvl2pPr>
      <a:lvl3pPr algn="ctr" rtl="0" eaLnBrk="1" fontAlgn="base" hangingPunct="1">
        <a:spcBef>
          <a:spcPct val="0"/>
        </a:spcBef>
        <a:spcAft>
          <a:spcPct val="0"/>
        </a:spcAft>
        <a:defRPr sz="3300">
          <a:solidFill>
            <a:schemeClr val="tx2"/>
          </a:solidFill>
          <a:latin typeface="Times New Roman" pitchFamily="18" charset="0"/>
        </a:defRPr>
      </a:lvl3pPr>
      <a:lvl4pPr algn="ctr" rtl="0" eaLnBrk="1" fontAlgn="base" hangingPunct="1">
        <a:spcBef>
          <a:spcPct val="0"/>
        </a:spcBef>
        <a:spcAft>
          <a:spcPct val="0"/>
        </a:spcAft>
        <a:defRPr sz="3300">
          <a:solidFill>
            <a:schemeClr val="tx2"/>
          </a:solidFill>
          <a:latin typeface="Times New Roman" pitchFamily="18" charset="0"/>
        </a:defRPr>
      </a:lvl4pPr>
      <a:lvl5pPr algn="ctr" rtl="0" eaLnBrk="1" fontAlgn="base" hangingPunct="1">
        <a:spcBef>
          <a:spcPct val="0"/>
        </a:spcBef>
        <a:spcAft>
          <a:spcPct val="0"/>
        </a:spcAft>
        <a:defRPr sz="3300">
          <a:solidFill>
            <a:schemeClr val="tx2"/>
          </a:solidFill>
          <a:latin typeface="Times New Roman" pitchFamily="18" charset="0"/>
        </a:defRPr>
      </a:lvl5pPr>
      <a:lvl6pPr marL="342892" algn="ctr" rtl="0" eaLnBrk="1" fontAlgn="base" hangingPunct="1">
        <a:spcBef>
          <a:spcPct val="0"/>
        </a:spcBef>
        <a:spcAft>
          <a:spcPct val="0"/>
        </a:spcAft>
        <a:defRPr sz="3300">
          <a:solidFill>
            <a:schemeClr val="tx2"/>
          </a:solidFill>
          <a:latin typeface="Times New Roman" pitchFamily="18" charset="0"/>
        </a:defRPr>
      </a:lvl6pPr>
      <a:lvl7pPr marL="685783" algn="ctr" rtl="0" eaLnBrk="1" fontAlgn="base" hangingPunct="1">
        <a:spcBef>
          <a:spcPct val="0"/>
        </a:spcBef>
        <a:spcAft>
          <a:spcPct val="0"/>
        </a:spcAft>
        <a:defRPr sz="3300">
          <a:solidFill>
            <a:schemeClr val="tx2"/>
          </a:solidFill>
          <a:latin typeface="Times New Roman" pitchFamily="18" charset="0"/>
        </a:defRPr>
      </a:lvl7pPr>
      <a:lvl8pPr marL="1028675" algn="ctr" rtl="0" eaLnBrk="1" fontAlgn="base" hangingPunct="1">
        <a:spcBef>
          <a:spcPct val="0"/>
        </a:spcBef>
        <a:spcAft>
          <a:spcPct val="0"/>
        </a:spcAft>
        <a:defRPr sz="3300">
          <a:solidFill>
            <a:schemeClr val="tx2"/>
          </a:solidFill>
          <a:latin typeface="Times New Roman" pitchFamily="18" charset="0"/>
        </a:defRPr>
      </a:lvl8pPr>
      <a:lvl9pPr marL="1371566" algn="ctr" rtl="0" eaLnBrk="1" fontAlgn="base" hangingPunct="1">
        <a:spcBef>
          <a:spcPct val="0"/>
        </a:spcBef>
        <a:spcAft>
          <a:spcPct val="0"/>
        </a:spcAft>
        <a:defRPr sz="3300">
          <a:solidFill>
            <a:schemeClr val="tx2"/>
          </a:solidFill>
          <a:latin typeface="Times New Roman" pitchFamily="18" charset="0"/>
        </a:defRPr>
      </a:lvl9pPr>
    </p:titleStyle>
    <p:bodyStyle>
      <a:lvl1pPr marL="257168" indent="-257168" algn="l" rtl="0" eaLnBrk="1" fontAlgn="base" hangingPunct="1">
        <a:spcBef>
          <a:spcPct val="20000"/>
        </a:spcBef>
        <a:spcAft>
          <a:spcPct val="0"/>
        </a:spcAft>
        <a:buChar char="•"/>
        <a:defRPr sz="2400">
          <a:solidFill>
            <a:schemeClr val="tx1"/>
          </a:solidFill>
          <a:latin typeface="+mn-lt"/>
          <a:ea typeface="+mn-ea"/>
          <a:cs typeface="+mn-cs"/>
        </a:defRPr>
      </a:lvl1pPr>
      <a:lvl2pPr marL="557199" indent="-214308" algn="l" rtl="0" eaLnBrk="1" fontAlgn="base" hangingPunct="1">
        <a:spcBef>
          <a:spcPct val="20000"/>
        </a:spcBef>
        <a:spcAft>
          <a:spcPct val="0"/>
        </a:spcAft>
        <a:buChar char="–"/>
        <a:defRPr sz="2100">
          <a:solidFill>
            <a:schemeClr val="tx1"/>
          </a:solidFill>
          <a:latin typeface="+mn-lt"/>
        </a:defRPr>
      </a:lvl2pPr>
      <a:lvl3pPr marL="857228" indent="-171446" algn="l" rtl="0" eaLnBrk="1" fontAlgn="base" hangingPunct="1">
        <a:spcBef>
          <a:spcPct val="20000"/>
        </a:spcBef>
        <a:spcAft>
          <a:spcPct val="0"/>
        </a:spcAft>
        <a:buChar char="•"/>
        <a:defRPr sz="1800">
          <a:solidFill>
            <a:schemeClr val="tx1"/>
          </a:solidFill>
          <a:latin typeface="+mn-lt"/>
        </a:defRPr>
      </a:lvl3pPr>
      <a:lvl4pPr marL="1200120" indent="-171446" algn="l" rtl="0" eaLnBrk="1" fontAlgn="base" hangingPunct="1">
        <a:spcBef>
          <a:spcPct val="20000"/>
        </a:spcBef>
        <a:spcAft>
          <a:spcPct val="0"/>
        </a:spcAft>
        <a:buChar char="–"/>
        <a:defRPr sz="1500">
          <a:solidFill>
            <a:schemeClr val="tx1"/>
          </a:solidFill>
          <a:latin typeface="+mn-lt"/>
        </a:defRPr>
      </a:lvl4pPr>
      <a:lvl5pPr marL="1543012" indent="-171446" algn="l" rtl="0" eaLnBrk="1" fontAlgn="base" hangingPunct="1">
        <a:spcBef>
          <a:spcPct val="20000"/>
        </a:spcBef>
        <a:spcAft>
          <a:spcPct val="0"/>
        </a:spcAft>
        <a:buChar char="»"/>
        <a:defRPr sz="1500">
          <a:solidFill>
            <a:schemeClr val="tx1"/>
          </a:solidFill>
          <a:latin typeface="+mn-lt"/>
        </a:defRPr>
      </a:lvl5pPr>
      <a:lvl6pPr marL="1885903" indent="-171446" algn="l" rtl="0" eaLnBrk="1" fontAlgn="base" hangingPunct="1">
        <a:spcBef>
          <a:spcPct val="20000"/>
        </a:spcBef>
        <a:spcAft>
          <a:spcPct val="0"/>
        </a:spcAft>
        <a:buChar char="»"/>
        <a:defRPr sz="1500">
          <a:solidFill>
            <a:schemeClr val="tx1"/>
          </a:solidFill>
          <a:latin typeface="+mn-lt"/>
        </a:defRPr>
      </a:lvl6pPr>
      <a:lvl7pPr marL="2228795" indent="-171446" algn="l" rtl="0" eaLnBrk="1" fontAlgn="base" hangingPunct="1">
        <a:spcBef>
          <a:spcPct val="20000"/>
        </a:spcBef>
        <a:spcAft>
          <a:spcPct val="0"/>
        </a:spcAft>
        <a:buChar char="»"/>
        <a:defRPr sz="1500">
          <a:solidFill>
            <a:schemeClr val="tx1"/>
          </a:solidFill>
          <a:latin typeface="+mn-lt"/>
        </a:defRPr>
      </a:lvl7pPr>
      <a:lvl8pPr marL="2571686" indent="-171446" algn="l" rtl="0" eaLnBrk="1" fontAlgn="base" hangingPunct="1">
        <a:spcBef>
          <a:spcPct val="20000"/>
        </a:spcBef>
        <a:spcAft>
          <a:spcPct val="0"/>
        </a:spcAft>
        <a:buChar char="»"/>
        <a:defRPr sz="1500">
          <a:solidFill>
            <a:schemeClr val="tx1"/>
          </a:solidFill>
          <a:latin typeface="+mn-lt"/>
        </a:defRPr>
      </a:lvl8pPr>
      <a:lvl9pPr marL="2914577" indent="-171446" algn="l" rtl="0" eaLnBrk="1" fontAlgn="base" hangingPunct="1">
        <a:spcBef>
          <a:spcPct val="20000"/>
        </a:spcBef>
        <a:spcAft>
          <a:spcPct val="0"/>
        </a:spcAft>
        <a:buChar char="»"/>
        <a:defRPr sz="1500">
          <a:solidFill>
            <a:schemeClr val="tx1"/>
          </a:solidFill>
          <a:latin typeface="+mn-lt"/>
        </a:defRPr>
      </a:lvl9pPr>
    </p:bodyStyle>
    <p:otherStyle>
      <a:defPPr>
        <a:defRPr lang="sk-SK"/>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chart" Target="../charts/char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 Id="rId9" Type="http://schemas.microsoft.com/office/2007/relationships/hdphoto" Target="../media/hdphoto1.wdp"/></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8" Type="http://schemas.microsoft.com/office/2007/relationships/hdphoto" Target="../media/hdphoto1.wdp"/><Relationship Id="rId3" Type="http://schemas.openxmlformats.org/officeDocument/2006/relationships/diagramLayout" Target="../diagrams/layout1.xml"/><Relationship Id="rId7" Type="http://schemas.openxmlformats.org/officeDocument/2006/relationships/image" Target="../media/image5.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slov-lex.sk/pravne-predpisy/SK/ZZ/2005/326/vyhlasene_znenie.html#paragraf-7.odsek-1"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https://www.slov-lex.sk/pravne-predpisy/SK/ZZ/2005/326/vyhlasene_znenie.html#paragraf-14.odsek-1" TargetMode="External"/><Relationship Id="rId4" Type="http://schemas.openxmlformats.org/officeDocument/2006/relationships/hyperlink" Target="https://www.slov-lex.sk/pravne-predpisy/SK/ZZ/2005/326/vyhlasene_znenie.html#paragraf-7.odsek-1.pismeno-c"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Nadpis 8">
            <a:extLst>
              <a:ext uri="{FF2B5EF4-FFF2-40B4-BE49-F238E27FC236}">
                <a16:creationId xmlns:a16="http://schemas.microsoft.com/office/drawing/2014/main" id="{841D75BA-8727-40B3-994C-7C20999B6383}"/>
              </a:ext>
            </a:extLst>
          </p:cNvPr>
          <p:cNvSpPr>
            <a:spLocks noGrp="1"/>
          </p:cNvSpPr>
          <p:nvPr>
            <p:ph type="ctrTitle"/>
          </p:nvPr>
        </p:nvSpPr>
        <p:spPr>
          <a:xfrm>
            <a:off x="924389" y="2384541"/>
            <a:ext cx="7772400" cy="1470025"/>
          </a:xfrm>
        </p:spPr>
        <p:txBody>
          <a:bodyPr/>
          <a:lstStyle/>
          <a:p>
            <a:r>
              <a:rPr lang="sk-SK" b="1" dirty="0"/>
              <a:t>Implementačná a </a:t>
            </a:r>
            <a:r>
              <a:rPr lang="sk-SK" b="1" dirty="0" err="1"/>
              <a:t>evalvačná</a:t>
            </a:r>
            <a:r>
              <a:rPr lang="sk-SK" b="1" dirty="0"/>
              <a:t> analýza nástroja náhrad za obmedzenie vlastníckych práv</a:t>
            </a:r>
            <a:br>
              <a:rPr lang="sk-SK" dirty="0"/>
            </a:br>
            <a:endParaRPr lang="sk-SK" dirty="0"/>
          </a:p>
        </p:txBody>
      </p:sp>
      <p:sp>
        <p:nvSpPr>
          <p:cNvPr id="11" name="Podnadpis 10">
            <a:extLst>
              <a:ext uri="{FF2B5EF4-FFF2-40B4-BE49-F238E27FC236}">
                <a16:creationId xmlns:a16="http://schemas.microsoft.com/office/drawing/2014/main" id="{0B689482-13AF-464C-BCA5-34A3CBF0E760}"/>
              </a:ext>
            </a:extLst>
          </p:cNvPr>
          <p:cNvSpPr>
            <a:spLocks noGrp="1"/>
          </p:cNvSpPr>
          <p:nvPr>
            <p:ph type="subTitle" idx="1"/>
          </p:nvPr>
        </p:nvSpPr>
        <p:spPr>
          <a:xfrm>
            <a:off x="1505414" y="4588727"/>
            <a:ext cx="6610350" cy="2571750"/>
          </a:xfrm>
        </p:spPr>
        <p:txBody>
          <a:bodyPr/>
          <a:lstStyle/>
          <a:p>
            <a:r>
              <a:rPr lang="sk-SK" dirty="0"/>
              <a:t>Klára Báliková</a:t>
            </a:r>
          </a:p>
          <a:p>
            <a:r>
              <a:rPr lang="sk-SK" dirty="0"/>
              <a:t>Zuzana Dobšinská</a:t>
            </a:r>
          </a:p>
          <a:p>
            <a:r>
              <a:rPr lang="sk-SK" dirty="0"/>
              <a:t>Jaroslav Šálka</a:t>
            </a:r>
          </a:p>
          <a:p>
            <a:r>
              <a:rPr lang="sk-SK" sz="1600" dirty="0"/>
              <a:t>KERLH, TUZVO</a:t>
            </a:r>
          </a:p>
          <a:p>
            <a:endParaRPr lang="sk-SK" dirty="0"/>
          </a:p>
        </p:txBody>
      </p:sp>
      <p:sp>
        <p:nvSpPr>
          <p:cNvPr id="2" name="Obdĺžnik 1">
            <a:extLst>
              <a:ext uri="{FF2B5EF4-FFF2-40B4-BE49-F238E27FC236}">
                <a16:creationId xmlns:a16="http://schemas.microsoft.com/office/drawing/2014/main" id="{704C6A5F-C1A2-4A0F-B011-9BCC8D2FE66B}"/>
              </a:ext>
            </a:extLst>
          </p:cNvPr>
          <p:cNvSpPr/>
          <p:nvPr/>
        </p:nvSpPr>
        <p:spPr>
          <a:xfrm>
            <a:off x="1382751" y="424070"/>
            <a:ext cx="7861609" cy="1014437"/>
          </a:xfrm>
          <a:prstGeom prst="rect">
            <a:avLst/>
          </a:prstGeom>
        </p:spPr>
        <p:txBody>
          <a:bodyPr wrap="square">
            <a:spAutoFit/>
          </a:bodyPr>
          <a:lstStyle/>
          <a:p>
            <a:pPr algn="ctr">
              <a:lnSpc>
                <a:spcPct val="107000"/>
              </a:lnSpc>
              <a:spcAft>
                <a:spcPts val="0"/>
              </a:spcAft>
            </a:pPr>
            <a:r>
              <a:rPr lang="cs-CZ" sz="1400" dirty="0">
                <a:latin typeface="Arial" panose="020B0604020202020204" pitchFamily="34" charset="0"/>
                <a:ea typeface="Times New Roman" panose="02020603050405020304" pitchFamily="18" charset="0"/>
                <a:cs typeface="Times New Roman" panose="02020603050405020304" pitchFamily="18" charset="0"/>
              </a:rPr>
              <a:t>Mezinárodní vědecké konferenci</a:t>
            </a:r>
            <a:endParaRPr lang="sk-SK" sz="14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cs-CZ" sz="1400" b="1" dirty="0">
                <a:latin typeface="Arial" panose="020B0604020202020204" pitchFamily="34" charset="0"/>
                <a:ea typeface="Times New Roman" panose="02020603050405020304" pitchFamily="18" charset="0"/>
                <a:cs typeface="Times New Roman" panose="02020603050405020304" pitchFamily="18" charset="0"/>
              </a:rPr>
              <a:t>„Ekonomická životaschopnost lesnicko-dřevařského sektoru v novodobých podmínkách“ </a:t>
            </a:r>
            <a:endParaRPr lang="sk-SK" sz="14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cs-CZ" sz="1400" dirty="0">
                <a:latin typeface="Arial" panose="020B0604020202020204" pitchFamily="34" charset="0"/>
                <a:ea typeface="Times New Roman" panose="02020603050405020304" pitchFamily="18" charset="0"/>
                <a:cs typeface="Times New Roman" panose="02020603050405020304" pitchFamily="18" charset="0"/>
              </a:rPr>
              <a:t>27. – 29. června 2019 </a:t>
            </a:r>
            <a:endParaRPr lang="sk-SK" sz="14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cs-CZ" sz="1400" dirty="0">
                <a:latin typeface="Arial" panose="020B0604020202020204" pitchFamily="34" charset="0"/>
                <a:ea typeface="Times New Roman" panose="02020603050405020304" pitchFamily="18" charset="0"/>
                <a:cs typeface="Times New Roman" panose="02020603050405020304" pitchFamily="18" charset="0"/>
              </a:rPr>
              <a:t>Společenské a vzdělávací centrum - zámek Křtiny</a:t>
            </a:r>
            <a:endParaRPr lang="sk-SK"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3" name="Obrázok 2">
            <a:extLst>
              <a:ext uri="{FF2B5EF4-FFF2-40B4-BE49-F238E27FC236}">
                <a16:creationId xmlns:a16="http://schemas.microsoft.com/office/drawing/2014/main" id="{7EEA6021-B6B2-4C9F-B034-19EA69A782D0}"/>
              </a:ext>
            </a:extLst>
          </p:cNvPr>
          <p:cNvPicPr>
            <a:picLocks noChangeAspect="1"/>
          </p:cNvPicPr>
          <p:nvPr/>
        </p:nvPicPr>
        <p:blipFill>
          <a:blip r:embed="rId2"/>
          <a:stretch>
            <a:fillRect/>
          </a:stretch>
        </p:blipFill>
        <p:spPr>
          <a:xfrm>
            <a:off x="0" y="5341095"/>
            <a:ext cx="3107264" cy="1219725"/>
          </a:xfrm>
          <a:prstGeom prst="rect">
            <a:avLst/>
          </a:prstGeom>
        </p:spPr>
      </p:pic>
    </p:spTree>
    <p:extLst>
      <p:ext uri="{BB962C8B-B14F-4D97-AF65-F5344CB8AC3E}">
        <p14:creationId xmlns:p14="http://schemas.microsoft.com/office/powerpoint/2010/main" val="1716109688"/>
      </p:ext>
    </p:extLst>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Nadpis 8">
            <a:extLst>
              <a:ext uri="{FF2B5EF4-FFF2-40B4-BE49-F238E27FC236}">
                <a16:creationId xmlns:a16="http://schemas.microsoft.com/office/drawing/2014/main" id="{841D75BA-8727-40B3-994C-7C20999B6383}"/>
              </a:ext>
            </a:extLst>
          </p:cNvPr>
          <p:cNvSpPr>
            <a:spLocks noGrp="1"/>
          </p:cNvSpPr>
          <p:nvPr>
            <p:ph type="ctrTitle"/>
          </p:nvPr>
        </p:nvSpPr>
        <p:spPr>
          <a:xfrm>
            <a:off x="1371600" y="345439"/>
            <a:ext cx="7772400" cy="1470025"/>
          </a:xfrm>
        </p:spPr>
        <p:txBody>
          <a:bodyPr/>
          <a:lstStyle/>
          <a:p>
            <a:r>
              <a:rPr lang="sk-SK" dirty="0">
                <a:latin typeface="Arial" panose="020B0604020202020204" pitchFamily="34" charset="0"/>
                <a:cs typeface="Arial" panose="020B0604020202020204" pitchFamily="34" charset="0"/>
              </a:rPr>
              <a:t>Implementácia nástroja v číslach</a:t>
            </a:r>
            <a:endParaRPr lang="en-GB" dirty="0">
              <a:latin typeface="Arial" panose="020B0604020202020204" pitchFamily="34" charset="0"/>
              <a:cs typeface="Arial" panose="020B0604020202020204" pitchFamily="34" charset="0"/>
            </a:endParaRPr>
          </a:p>
        </p:txBody>
      </p:sp>
      <p:graphicFrame>
        <p:nvGraphicFramePr>
          <p:cNvPr id="8" name="Graf 7">
            <a:extLst>
              <a:ext uri="{FF2B5EF4-FFF2-40B4-BE49-F238E27FC236}">
                <a16:creationId xmlns:a16="http://schemas.microsoft.com/office/drawing/2014/main" id="{EC9DC715-18F3-4DF1-8DB9-F6FB8BE421E6}"/>
              </a:ext>
            </a:extLst>
          </p:cNvPr>
          <p:cNvGraphicFramePr>
            <a:graphicFrameLocks/>
          </p:cNvGraphicFramePr>
          <p:nvPr>
            <p:extLst>
              <p:ext uri="{D42A27DB-BD31-4B8C-83A1-F6EECF244321}">
                <p14:modId xmlns:p14="http://schemas.microsoft.com/office/powerpoint/2010/main" val="463327854"/>
              </p:ext>
            </p:extLst>
          </p:nvPr>
        </p:nvGraphicFramePr>
        <p:xfrm>
          <a:off x="4572000" y="1080452"/>
          <a:ext cx="4324350" cy="2743200"/>
        </p:xfrm>
        <a:graphic>
          <a:graphicData uri="http://schemas.openxmlformats.org/drawingml/2006/chart">
            <c:chart xmlns:c="http://schemas.openxmlformats.org/drawingml/2006/chart" xmlns:r="http://schemas.openxmlformats.org/officeDocument/2006/relationships" r:id="rId3"/>
          </a:graphicData>
        </a:graphic>
      </p:graphicFrame>
      <p:sp>
        <p:nvSpPr>
          <p:cNvPr id="5" name="BlokTextu 4">
            <a:extLst>
              <a:ext uri="{FF2B5EF4-FFF2-40B4-BE49-F238E27FC236}">
                <a16:creationId xmlns:a16="http://schemas.microsoft.com/office/drawing/2014/main" id="{2CE7C3BC-9E48-46C7-A97B-86C852A4A704}"/>
              </a:ext>
            </a:extLst>
          </p:cNvPr>
          <p:cNvSpPr txBox="1"/>
          <p:nvPr/>
        </p:nvSpPr>
        <p:spPr>
          <a:xfrm>
            <a:off x="5462820" y="4979799"/>
            <a:ext cx="3200400" cy="707886"/>
          </a:xfrm>
          <a:prstGeom prst="rect">
            <a:avLst/>
          </a:prstGeom>
          <a:noFill/>
        </p:spPr>
        <p:txBody>
          <a:bodyPr wrap="square" rtlCol="0">
            <a:spAutoFit/>
          </a:bodyPr>
          <a:lstStyle/>
          <a:p>
            <a:pPr algn="ctr"/>
            <a:r>
              <a:rPr lang="sk-SK" sz="2000" b="1" i="1" dirty="0">
                <a:solidFill>
                  <a:srgbClr val="00B050"/>
                </a:solidFill>
              </a:rPr>
              <a:t>Impact: </a:t>
            </a:r>
            <a:r>
              <a:rPr lang="sk-SK" sz="2000" dirty="0"/>
              <a:t>zmena správania adresátov – čiastočná</a:t>
            </a:r>
            <a:endParaRPr lang="sk-SK" sz="2000" i="1" dirty="0">
              <a:solidFill>
                <a:srgbClr val="FF0000"/>
              </a:solidFill>
            </a:endParaRPr>
          </a:p>
        </p:txBody>
      </p:sp>
      <p:graphicFrame>
        <p:nvGraphicFramePr>
          <p:cNvPr id="7" name="Graf 6">
            <a:extLst>
              <a:ext uri="{FF2B5EF4-FFF2-40B4-BE49-F238E27FC236}">
                <a16:creationId xmlns:a16="http://schemas.microsoft.com/office/drawing/2014/main" id="{3B49CDDE-BE97-4960-80AE-DC4A5DBD2CE4}"/>
              </a:ext>
            </a:extLst>
          </p:cNvPr>
          <p:cNvGraphicFramePr>
            <a:graphicFrameLocks/>
          </p:cNvGraphicFramePr>
          <p:nvPr>
            <p:extLst>
              <p:ext uri="{D42A27DB-BD31-4B8C-83A1-F6EECF244321}">
                <p14:modId xmlns:p14="http://schemas.microsoft.com/office/powerpoint/2010/main" val="59528016"/>
              </p:ext>
            </p:extLst>
          </p:nvPr>
        </p:nvGraphicFramePr>
        <p:xfrm>
          <a:off x="66675" y="1178877"/>
          <a:ext cx="4572000" cy="2743200"/>
        </p:xfrm>
        <a:graphic>
          <a:graphicData uri="http://schemas.openxmlformats.org/drawingml/2006/chart">
            <c:chart xmlns:c="http://schemas.openxmlformats.org/drawingml/2006/chart" xmlns:r="http://schemas.openxmlformats.org/officeDocument/2006/relationships" r:id="rId4"/>
          </a:graphicData>
        </a:graphic>
      </p:graphicFrame>
      <p:sp>
        <p:nvSpPr>
          <p:cNvPr id="2" name="BlokTextu 1">
            <a:extLst>
              <a:ext uri="{FF2B5EF4-FFF2-40B4-BE49-F238E27FC236}">
                <a16:creationId xmlns:a16="http://schemas.microsoft.com/office/drawing/2014/main" id="{BD396EA7-7FC9-4F0E-A398-54692148575B}"/>
              </a:ext>
            </a:extLst>
          </p:cNvPr>
          <p:cNvSpPr txBox="1"/>
          <p:nvPr/>
        </p:nvSpPr>
        <p:spPr>
          <a:xfrm>
            <a:off x="300850" y="4547597"/>
            <a:ext cx="4103649" cy="1631216"/>
          </a:xfrm>
          <a:prstGeom prst="rect">
            <a:avLst/>
          </a:prstGeom>
          <a:noFill/>
        </p:spPr>
        <p:txBody>
          <a:bodyPr wrap="square" rtlCol="0">
            <a:spAutoFit/>
          </a:bodyPr>
          <a:lstStyle/>
          <a:p>
            <a:r>
              <a:rPr lang="pl-PL" sz="2000" dirty="0"/>
              <a:t>Ročná výška náhrad by mala dosahovať </a:t>
            </a:r>
            <a:r>
              <a:rPr lang="sk-SK" sz="2000" dirty="0">
                <a:solidFill>
                  <a:srgbClr val="FF0000"/>
                </a:solidFill>
              </a:rPr>
              <a:t>9,825 </a:t>
            </a:r>
            <a:r>
              <a:rPr lang="sk-SK" sz="2000" dirty="0" err="1">
                <a:solidFill>
                  <a:srgbClr val="FF0000"/>
                </a:solidFill>
              </a:rPr>
              <a:t>mil</a:t>
            </a:r>
            <a:r>
              <a:rPr lang="sk-SK" sz="2000" dirty="0">
                <a:solidFill>
                  <a:srgbClr val="FF0000"/>
                </a:solidFill>
              </a:rPr>
              <a:t> </a:t>
            </a:r>
            <a:r>
              <a:rPr lang="pl-PL" sz="2000" dirty="0"/>
              <a:t>EU/rok (Kovalčík a kol. 2011);</a:t>
            </a:r>
          </a:p>
          <a:p>
            <a:r>
              <a:rPr lang="pl-PL" sz="2000" dirty="0"/>
              <a:t>Priemerná náhrada za roky 2008-2017 predstavuje </a:t>
            </a:r>
            <a:r>
              <a:rPr lang="sk-SK" sz="2000" dirty="0">
                <a:solidFill>
                  <a:srgbClr val="FF0000"/>
                </a:solidFill>
              </a:rPr>
              <a:t>2,3 </a:t>
            </a:r>
            <a:r>
              <a:rPr lang="sk-SK" sz="2000" dirty="0" err="1">
                <a:solidFill>
                  <a:srgbClr val="FF0000"/>
                </a:solidFill>
              </a:rPr>
              <a:t>mil</a:t>
            </a:r>
            <a:r>
              <a:rPr lang="sk-SK" sz="2000" dirty="0">
                <a:solidFill>
                  <a:srgbClr val="FF0000"/>
                </a:solidFill>
              </a:rPr>
              <a:t> </a:t>
            </a:r>
            <a:r>
              <a:rPr lang="sk-SK" sz="2000" dirty="0"/>
              <a:t>EUR/rok</a:t>
            </a:r>
          </a:p>
        </p:txBody>
      </p:sp>
      <p:sp>
        <p:nvSpPr>
          <p:cNvPr id="3" name="Šípka: doprava 2">
            <a:extLst>
              <a:ext uri="{FF2B5EF4-FFF2-40B4-BE49-F238E27FC236}">
                <a16:creationId xmlns:a16="http://schemas.microsoft.com/office/drawing/2014/main" id="{BE9215B6-6551-4F98-89A0-599F8239FF61}"/>
              </a:ext>
            </a:extLst>
          </p:cNvPr>
          <p:cNvSpPr/>
          <p:nvPr/>
        </p:nvSpPr>
        <p:spPr>
          <a:xfrm>
            <a:off x="4576762" y="5304279"/>
            <a:ext cx="809625" cy="5892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10" name="BlokTextu 9">
            <a:extLst>
              <a:ext uri="{FF2B5EF4-FFF2-40B4-BE49-F238E27FC236}">
                <a16:creationId xmlns:a16="http://schemas.microsoft.com/office/drawing/2014/main" id="{05573B08-F3CA-4D8F-872F-602282702D55}"/>
              </a:ext>
            </a:extLst>
          </p:cNvPr>
          <p:cNvSpPr txBox="1"/>
          <p:nvPr/>
        </p:nvSpPr>
        <p:spPr>
          <a:xfrm>
            <a:off x="132885" y="3776436"/>
            <a:ext cx="4848690" cy="307777"/>
          </a:xfrm>
          <a:prstGeom prst="rect">
            <a:avLst/>
          </a:prstGeom>
          <a:noFill/>
        </p:spPr>
        <p:txBody>
          <a:bodyPr wrap="square" rtlCol="0">
            <a:spAutoFit/>
          </a:bodyPr>
          <a:lstStyle/>
          <a:p>
            <a:pPr algn="ctr"/>
            <a:r>
              <a:rPr lang="sk-SK" sz="1400" b="1" i="1" dirty="0" err="1">
                <a:solidFill>
                  <a:srgbClr val="00B050"/>
                </a:solidFill>
              </a:rPr>
              <a:t>Obr</a:t>
            </a:r>
            <a:r>
              <a:rPr lang="sk-SK" sz="1400" b="1" i="1" dirty="0">
                <a:solidFill>
                  <a:srgbClr val="00B050"/>
                </a:solidFill>
              </a:rPr>
              <a:t> 1 Nárokované a priznané náhrady za sledované obdobie</a:t>
            </a:r>
            <a:endParaRPr lang="sk-SK" sz="1400" i="1" dirty="0">
              <a:solidFill>
                <a:srgbClr val="FF0000"/>
              </a:solidFill>
            </a:endParaRPr>
          </a:p>
        </p:txBody>
      </p:sp>
      <p:sp>
        <p:nvSpPr>
          <p:cNvPr id="11" name="BlokTextu 10">
            <a:extLst>
              <a:ext uri="{FF2B5EF4-FFF2-40B4-BE49-F238E27FC236}">
                <a16:creationId xmlns:a16="http://schemas.microsoft.com/office/drawing/2014/main" id="{EE02931C-44E2-4D54-A92A-2A576797066B}"/>
              </a:ext>
            </a:extLst>
          </p:cNvPr>
          <p:cNvSpPr txBox="1"/>
          <p:nvPr/>
        </p:nvSpPr>
        <p:spPr>
          <a:xfrm>
            <a:off x="4638675" y="3823652"/>
            <a:ext cx="4848690" cy="307777"/>
          </a:xfrm>
          <a:prstGeom prst="rect">
            <a:avLst/>
          </a:prstGeom>
          <a:noFill/>
        </p:spPr>
        <p:txBody>
          <a:bodyPr wrap="square" rtlCol="0">
            <a:spAutoFit/>
          </a:bodyPr>
          <a:lstStyle/>
          <a:p>
            <a:pPr algn="ctr"/>
            <a:r>
              <a:rPr lang="sk-SK" sz="1400" b="1" i="1" dirty="0" err="1">
                <a:solidFill>
                  <a:srgbClr val="00B050"/>
                </a:solidFill>
              </a:rPr>
              <a:t>Obr</a:t>
            </a:r>
            <a:r>
              <a:rPr lang="sk-SK" sz="1400" b="1" i="1" dirty="0">
                <a:solidFill>
                  <a:srgbClr val="00B050"/>
                </a:solidFill>
              </a:rPr>
              <a:t> 2 Vyplatené náhrady za sledované obdobie</a:t>
            </a:r>
            <a:endParaRPr lang="sk-SK" sz="1400" i="1" dirty="0">
              <a:solidFill>
                <a:srgbClr val="FF0000"/>
              </a:solidFill>
            </a:endParaRPr>
          </a:p>
        </p:txBody>
      </p:sp>
    </p:spTree>
    <p:extLst>
      <p:ext uri="{BB962C8B-B14F-4D97-AF65-F5344CB8AC3E}">
        <p14:creationId xmlns:p14="http://schemas.microsoft.com/office/powerpoint/2010/main" val="2772065307"/>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Nadpis 8">
            <a:extLst>
              <a:ext uri="{FF2B5EF4-FFF2-40B4-BE49-F238E27FC236}">
                <a16:creationId xmlns:a16="http://schemas.microsoft.com/office/drawing/2014/main" id="{841D75BA-8727-40B3-994C-7C20999B6383}"/>
              </a:ext>
            </a:extLst>
          </p:cNvPr>
          <p:cNvSpPr>
            <a:spLocks noGrp="1"/>
          </p:cNvSpPr>
          <p:nvPr>
            <p:ph type="ctrTitle"/>
          </p:nvPr>
        </p:nvSpPr>
        <p:spPr>
          <a:xfrm>
            <a:off x="1371600" y="327829"/>
            <a:ext cx="7772400" cy="1470025"/>
          </a:xfrm>
        </p:spPr>
        <p:txBody>
          <a:bodyPr/>
          <a:lstStyle/>
          <a:p>
            <a:r>
              <a:rPr lang="sk-SK" dirty="0">
                <a:latin typeface="Arial" panose="020B0604020202020204" pitchFamily="34" charset="0"/>
                <a:cs typeface="Arial" panose="020B0604020202020204" pitchFamily="34" charset="0"/>
              </a:rPr>
              <a:t>Evalvácia</a:t>
            </a:r>
            <a:endParaRPr lang="en-GB" dirty="0">
              <a:latin typeface="Arial" panose="020B0604020202020204" pitchFamily="34" charset="0"/>
              <a:cs typeface="Arial" panose="020B0604020202020204" pitchFamily="34" charset="0"/>
            </a:endParaRPr>
          </a:p>
        </p:txBody>
      </p:sp>
      <p:graphicFrame>
        <p:nvGraphicFramePr>
          <p:cNvPr id="3" name="Tabuľka 2">
            <a:extLst>
              <a:ext uri="{FF2B5EF4-FFF2-40B4-BE49-F238E27FC236}">
                <a16:creationId xmlns:a16="http://schemas.microsoft.com/office/drawing/2014/main" id="{3D2DDF9E-1516-43CE-9B37-D1FDE354918F}"/>
              </a:ext>
            </a:extLst>
          </p:cNvPr>
          <p:cNvGraphicFramePr>
            <a:graphicFrameLocks noGrp="1"/>
          </p:cNvGraphicFramePr>
          <p:nvPr>
            <p:extLst>
              <p:ext uri="{D42A27DB-BD31-4B8C-83A1-F6EECF244321}">
                <p14:modId xmlns:p14="http://schemas.microsoft.com/office/powerpoint/2010/main" val="2491920894"/>
              </p:ext>
            </p:extLst>
          </p:nvPr>
        </p:nvGraphicFramePr>
        <p:xfrm>
          <a:off x="503017" y="1232453"/>
          <a:ext cx="8137966" cy="5034828"/>
        </p:xfrm>
        <a:graphic>
          <a:graphicData uri="http://schemas.openxmlformats.org/drawingml/2006/table">
            <a:tbl>
              <a:tblPr firstRow="1" bandRow="1"/>
              <a:tblGrid>
                <a:gridCol w="4005405">
                  <a:extLst>
                    <a:ext uri="{9D8B030D-6E8A-4147-A177-3AD203B41FA5}">
                      <a16:colId xmlns:a16="http://schemas.microsoft.com/office/drawing/2014/main" val="3968872660"/>
                    </a:ext>
                  </a:extLst>
                </a:gridCol>
                <a:gridCol w="4132561">
                  <a:extLst>
                    <a:ext uri="{9D8B030D-6E8A-4147-A177-3AD203B41FA5}">
                      <a16:colId xmlns:a16="http://schemas.microsoft.com/office/drawing/2014/main" val="1693614391"/>
                    </a:ext>
                  </a:extLst>
                </a:gridCol>
              </a:tblGrid>
              <a:tr h="215892">
                <a:tc>
                  <a:txBody>
                    <a:bodyPr/>
                    <a:lstStyle/>
                    <a:p>
                      <a:pPr algn="l" fontAlgn="b"/>
                      <a:r>
                        <a:rPr lang="sk-SK" sz="1600" b="1" i="1" u="none" strike="noStrike">
                          <a:solidFill>
                            <a:srgbClr val="000000"/>
                          </a:solidFill>
                          <a:effectLst/>
                          <a:latin typeface="+mj-lt"/>
                        </a:rPr>
                        <a:t>Kritérium</a:t>
                      </a:r>
                    </a:p>
                  </a:txBody>
                  <a:tcPr marL="3322" marR="3322" marT="3322" marB="0" anchor="ctr">
                    <a:lnL>
                      <a:noFill/>
                    </a:lnL>
                    <a:lnR>
                      <a:noFill/>
                    </a:lnR>
                    <a:lnT>
                      <a:noFill/>
                    </a:lnT>
                    <a:lnB>
                      <a:noFill/>
                    </a:lnB>
                  </a:tcPr>
                </a:tc>
                <a:tc>
                  <a:txBody>
                    <a:bodyPr/>
                    <a:lstStyle/>
                    <a:p>
                      <a:pPr algn="l" fontAlgn="b"/>
                      <a:r>
                        <a:rPr lang="sk-SK" sz="1600" b="1" i="1" u="none" strike="noStrike" dirty="0">
                          <a:solidFill>
                            <a:srgbClr val="000000"/>
                          </a:solidFill>
                          <a:effectLst/>
                          <a:latin typeface="+mj-lt"/>
                        </a:rPr>
                        <a:t>Náhrady za OVP</a:t>
                      </a:r>
                    </a:p>
                  </a:txBody>
                  <a:tcPr marL="3322" marR="3322" marT="3322" marB="0" anchor="ctr">
                    <a:lnL>
                      <a:noFill/>
                    </a:lnL>
                    <a:lnR>
                      <a:noFill/>
                    </a:lnR>
                    <a:lnT>
                      <a:noFill/>
                    </a:lnT>
                    <a:lnB>
                      <a:noFill/>
                    </a:lnB>
                  </a:tcPr>
                </a:tc>
                <a:extLst>
                  <a:ext uri="{0D108BD9-81ED-4DB2-BD59-A6C34878D82A}">
                    <a16:rowId xmlns:a16="http://schemas.microsoft.com/office/drawing/2014/main" val="329958255"/>
                  </a:ext>
                </a:extLst>
              </a:tr>
              <a:tr h="572759">
                <a:tc>
                  <a:txBody>
                    <a:bodyPr/>
                    <a:lstStyle/>
                    <a:p>
                      <a:pPr algn="l" fontAlgn="b"/>
                      <a:r>
                        <a:rPr lang="sk-SK" sz="1600" b="1" i="1" u="none" strike="noStrike" dirty="0">
                          <a:solidFill>
                            <a:srgbClr val="000000"/>
                          </a:solidFill>
                          <a:effectLst/>
                          <a:latin typeface="+mj-lt"/>
                        </a:rPr>
                        <a:t>Ekonomická odôvodniteľnosť FP</a:t>
                      </a:r>
                    </a:p>
                  </a:txBody>
                  <a:tcPr marL="3322" marR="3322" marT="3322" marB="0" anchor="ctr">
                    <a:lnL>
                      <a:noFill/>
                    </a:lnL>
                    <a:lnR>
                      <a:noFill/>
                    </a:lnR>
                    <a:lnT>
                      <a:noFill/>
                    </a:lnT>
                    <a:lnB>
                      <a:noFill/>
                    </a:lnB>
                  </a:tcPr>
                </a:tc>
                <a:tc>
                  <a:txBody>
                    <a:bodyPr/>
                    <a:lstStyle/>
                    <a:p>
                      <a:pPr algn="l" fontAlgn="b"/>
                      <a:r>
                        <a:rPr lang="sk-SK" sz="1600" b="0" i="0" u="none" strike="noStrike">
                          <a:solidFill>
                            <a:srgbClr val="000000"/>
                          </a:solidFill>
                          <a:effectLst/>
                          <a:latin typeface="+mj-lt"/>
                        </a:rPr>
                        <a:t>Ekonomicky odôvodniteľná FP z hľadiska teórie verejných financií a ekonómie ŽP</a:t>
                      </a:r>
                    </a:p>
                  </a:txBody>
                  <a:tcPr marL="3322" marR="3322" marT="3322" marB="0" anchor="ctr">
                    <a:lnL>
                      <a:noFill/>
                    </a:lnL>
                    <a:lnR>
                      <a:noFill/>
                    </a:lnR>
                    <a:lnT>
                      <a:noFill/>
                    </a:lnT>
                    <a:lnB>
                      <a:noFill/>
                    </a:lnB>
                  </a:tcPr>
                </a:tc>
                <a:extLst>
                  <a:ext uri="{0D108BD9-81ED-4DB2-BD59-A6C34878D82A}">
                    <a16:rowId xmlns:a16="http://schemas.microsoft.com/office/drawing/2014/main" val="2854731731"/>
                  </a:ext>
                </a:extLst>
              </a:tr>
              <a:tr h="215892">
                <a:tc>
                  <a:txBody>
                    <a:bodyPr/>
                    <a:lstStyle/>
                    <a:p>
                      <a:pPr algn="l" fontAlgn="b"/>
                      <a:r>
                        <a:rPr lang="sk-SK" sz="1600" b="1" i="1" u="none" strike="noStrike" dirty="0">
                          <a:solidFill>
                            <a:srgbClr val="000000"/>
                          </a:solidFill>
                          <a:effectLst/>
                          <a:latin typeface="+mj-lt"/>
                        </a:rPr>
                        <a:t>Cieľová konformita nástroja</a:t>
                      </a:r>
                    </a:p>
                  </a:txBody>
                  <a:tcPr marL="3322" marR="3322" marT="3322" marB="0" anchor="ctr">
                    <a:lnL>
                      <a:noFill/>
                    </a:lnL>
                    <a:lnR>
                      <a:noFill/>
                    </a:lnR>
                    <a:lnT>
                      <a:noFill/>
                    </a:lnT>
                    <a:lnB>
                      <a:noFill/>
                    </a:lnB>
                  </a:tcPr>
                </a:tc>
                <a:tc>
                  <a:txBody>
                    <a:bodyPr/>
                    <a:lstStyle/>
                    <a:p>
                      <a:pPr algn="l" fontAlgn="b"/>
                      <a:r>
                        <a:rPr lang="sk-SK" sz="1600" b="0" i="0" u="none" strike="noStrike" dirty="0">
                          <a:solidFill>
                            <a:schemeClr val="tx1"/>
                          </a:solidFill>
                          <a:effectLst/>
                          <a:latin typeface="+mj-lt"/>
                        </a:rPr>
                        <a:t>Alokačná politika – vhodný nástroj </a:t>
                      </a:r>
                    </a:p>
                  </a:txBody>
                  <a:tcPr marL="3322" marR="3322" marT="3322" marB="0" anchor="ctr">
                    <a:lnL>
                      <a:noFill/>
                    </a:lnL>
                    <a:lnR>
                      <a:noFill/>
                    </a:lnR>
                    <a:lnT>
                      <a:noFill/>
                    </a:lnT>
                    <a:lnB>
                      <a:noFill/>
                    </a:lnB>
                  </a:tcPr>
                </a:tc>
                <a:extLst>
                  <a:ext uri="{0D108BD9-81ED-4DB2-BD59-A6C34878D82A}">
                    <a16:rowId xmlns:a16="http://schemas.microsoft.com/office/drawing/2014/main" val="3017822059"/>
                  </a:ext>
                </a:extLst>
              </a:tr>
              <a:tr h="249392">
                <a:tc>
                  <a:txBody>
                    <a:bodyPr/>
                    <a:lstStyle/>
                    <a:p>
                      <a:pPr algn="l" fontAlgn="b"/>
                      <a:r>
                        <a:rPr lang="sk-SK" sz="1600" b="1" i="1" u="none" strike="noStrike" dirty="0">
                          <a:solidFill>
                            <a:srgbClr val="000000"/>
                          </a:solidFill>
                          <a:effectLst/>
                          <a:latin typeface="+mj-lt"/>
                        </a:rPr>
                        <a:t>Koncepčná konformita</a:t>
                      </a:r>
                    </a:p>
                  </a:txBody>
                  <a:tcPr marL="3322" marR="3322" marT="3322" marB="0" anchor="ctr">
                    <a:lnL>
                      <a:noFill/>
                    </a:lnL>
                    <a:lnR>
                      <a:noFill/>
                    </a:lnR>
                    <a:lnT>
                      <a:noFill/>
                    </a:lnT>
                    <a:lnB>
                      <a:noFill/>
                    </a:lnB>
                  </a:tcPr>
                </a:tc>
                <a:tc>
                  <a:txBody>
                    <a:bodyPr/>
                    <a:lstStyle/>
                    <a:p>
                      <a:pPr algn="l" fontAlgn="b"/>
                      <a:r>
                        <a:rPr lang="sk-SK" sz="1600" b="0" i="0" u="none" strike="noStrike" dirty="0">
                          <a:solidFill>
                            <a:schemeClr val="tx1"/>
                          </a:solidFill>
                          <a:effectLst/>
                          <a:latin typeface="+mj-lt"/>
                        </a:rPr>
                        <a:t>Áno</a:t>
                      </a:r>
                    </a:p>
                  </a:txBody>
                  <a:tcPr marL="3322" marR="3322" marT="3322" marB="0" anchor="ctr">
                    <a:lnL>
                      <a:noFill/>
                    </a:lnL>
                    <a:lnR>
                      <a:noFill/>
                    </a:lnR>
                    <a:lnT>
                      <a:noFill/>
                    </a:lnT>
                    <a:lnB>
                      <a:noFill/>
                    </a:lnB>
                  </a:tcPr>
                </a:tc>
                <a:extLst>
                  <a:ext uri="{0D108BD9-81ED-4DB2-BD59-A6C34878D82A}">
                    <a16:rowId xmlns:a16="http://schemas.microsoft.com/office/drawing/2014/main" val="1417874135"/>
                  </a:ext>
                </a:extLst>
              </a:tr>
              <a:tr h="215892">
                <a:tc>
                  <a:txBody>
                    <a:bodyPr/>
                    <a:lstStyle/>
                    <a:p>
                      <a:pPr algn="l" fontAlgn="b"/>
                      <a:r>
                        <a:rPr lang="sk-SK" sz="1600" b="1" i="1" u="none" strike="noStrike">
                          <a:solidFill>
                            <a:srgbClr val="000000"/>
                          </a:solidFill>
                          <a:effectLst/>
                          <a:latin typeface="+mj-lt"/>
                        </a:rPr>
                        <a:t>Systémová konformita</a:t>
                      </a:r>
                    </a:p>
                  </a:txBody>
                  <a:tcPr marL="3322" marR="3322" marT="3322" marB="0" anchor="ctr">
                    <a:lnL>
                      <a:noFill/>
                    </a:lnL>
                    <a:lnR>
                      <a:noFill/>
                    </a:lnR>
                    <a:lnT>
                      <a:noFill/>
                    </a:lnT>
                    <a:lnB>
                      <a:noFill/>
                    </a:lnB>
                  </a:tcPr>
                </a:tc>
                <a:tc>
                  <a:txBody>
                    <a:bodyPr/>
                    <a:lstStyle/>
                    <a:p>
                      <a:pPr algn="l" fontAlgn="b"/>
                      <a:r>
                        <a:rPr lang="sk-SK" sz="1600" b="0" i="0" u="none" strike="noStrike" dirty="0">
                          <a:solidFill>
                            <a:srgbClr val="000000"/>
                          </a:solidFill>
                          <a:effectLst/>
                          <a:latin typeface="+mj-lt"/>
                        </a:rPr>
                        <a:t>Systémovo nutná FP</a:t>
                      </a:r>
                    </a:p>
                  </a:txBody>
                  <a:tcPr marL="3322" marR="3322" marT="3322" marB="0" anchor="ctr">
                    <a:lnL>
                      <a:noFill/>
                    </a:lnL>
                    <a:lnR>
                      <a:noFill/>
                    </a:lnR>
                    <a:lnT>
                      <a:noFill/>
                    </a:lnT>
                    <a:lnB>
                      <a:noFill/>
                    </a:lnB>
                  </a:tcPr>
                </a:tc>
                <a:extLst>
                  <a:ext uri="{0D108BD9-81ED-4DB2-BD59-A6C34878D82A}">
                    <a16:rowId xmlns:a16="http://schemas.microsoft.com/office/drawing/2014/main" val="1731330459"/>
                  </a:ext>
                </a:extLst>
              </a:tr>
              <a:tr h="382825">
                <a:tc>
                  <a:txBody>
                    <a:bodyPr/>
                    <a:lstStyle/>
                    <a:p>
                      <a:pPr algn="l" fontAlgn="b"/>
                      <a:r>
                        <a:rPr lang="pt-BR" sz="1600" b="1" i="1" u="none" strike="noStrike" dirty="0">
                          <a:solidFill>
                            <a:srgbClr val="00B050"/>
                          </a:solidFill>
                          <a:effectLst/>
                          <a:latin typeface="+mj-lt"/>
                        </a:rPr>
                        <a:t>Zmena cieľov vo fáze implementácie</a:t>
                      </a:r>
                    </a:p>
                  </a:txBody>
                  <a:tcPr marL="3322" marR="3322" marT="3322" marB="0" anchor="ctr">
                    <a:lnL>
                      <a:noFill/>
                    </a:lnL>
                    <a:lnR>
                      <a:noFill/>
                    </a:lnR>
                    <a:lnT>
                      <a:noFill/>
                    </a:lnT>
                    <a:lnB>
                      <a:noFill/>
                    </a:lnB>
                  </a:tcPr>
                </a:tc>
                <a:tc>
                  <a:txBody>
                    <a:bodyPr/>
                    <a:lstStyle/>
                    <a:p>
                      <a:pPr algn="l" fontAlgn="b"/>
                      <a:r>
                        <a:rPr lang="sk-SK" sz="1600" b="0" i="0" u="none" strike="noStrike" dirty="0">
                          <a:solidFill>
                            <a:srgbClr val="000000"/>
                          </a:solidFill>
                          <a:effectLst/>
                          <a:latin typeface="+mj-lt"/>
                        </a:rPr>
                        <a:t>Bez zmeny</a:t>
                      </a:r>
                    </a:p>
                  </a:txBody>
                  <a:tcPr marL="3322" marR="3322" marT="3322" marB="0" anchor="ctr">
                    <a:lnL>
                      <a:noFill/>
                    </a:lnL>
                    <a:lnR>
                      <a:noFill/>
                    </a:lnR>
                    <a:lnT>
                      <a:noFill/>
                    </a:lnT>
                    <a:lnB>
                      <a:noFill/>
                    </a:lnB>
                  </a:tcPr>
                </a:tc>
                <a:extLst>
                  <a:ext uri="{0D108BD9-81ED-4DB2-BD59-A6C34878D82A}">
                    <a16:rowId xmlns:a16="http://schemas.microsoft.com/office/drawing/2014/main" val="3269719716"/>
                  </a:ext>
                </a:extLst>
              </a:tr>
              <a:tr h="428474">
                <a:tc>
                  <a:txBody>
                    <a:bodyPr/>
                    <a:lstStyle/>
                    <a:p>
                      <a:pPr algn="l" fontAlgn="b"/>
                      <a:r>
                        <a:rPr lang="sk-SK" sz="1600" b="1" i="1" u="none" strike="noStrike" dirty="0" err="1">
                          <a:solidFill>
                            <a:srgbClr val="00B050"/>
                          </a:solidFill>
                          <a:effectLst/>
                          <a:latin typeface="+mj-lt"/>
                        </a:rPr>
                        <a:t>Terminácia</a:t>
                      </a:r>
                      <a:r>
                        <a:rPr lang="sk-SK" sz="1600" b="1" i="1" u="none" strike="noStrike" dirty="0">
                          <a:solidFill>
                            <a:srgbClr val="00B050"/>
                          </a:solidFill>
                          <a:effectLst/>
                          <a:latin typeface="+mj-lt"/>
                        </a:rPr>
                        <a:t> nástroja</a:t>
                      </a:r>
                    </a:p>
                  </a:txBody>
                  <a:tcPr marL="3322" marR="3322" marT="3322" marB="0" anchor="ctr">
                    <a:lnL>
                      <a:noFill/>
                    </a:lnL>
                    <a:lnR>
                      <a:noFill/>
                    </a:lnR>
                    <a:lnT>
                      <a:noFill/>
                    </a:lnT>
                    <a:lnB>
                      <a:noFill/>
                    </a:lnB>
                  </a:tcPr>
                </a:tc>
                <a:tc>
                  <a:txBody>
                    <a:bodyPr/>
                    <a:lstStyle/>
                    <a:p>
                      <a:pPr algn="l" fontAlgn="b"/>
                      <a:r>
                        <a:rPr lang="sk-SK" sz="1600" b="0" i="0" u="none" strike="noStrike" dirty="0">
                          <a:solidFill>
                            <a:srgbClr val="000000"/>
                          </a:solidFill>
                          <a:effectLst/>
                          <a:latin typeface="+mj-lt"/>
                        </a:rPr>
                        <a:t>Rozšírenie spôsobu implementácie nástroja náhrad oproti vyhlásenému zneniu zákona</a:t>
                      </a:r>
                    </a:p>
                  </a:txBody>
                  <a:tcPr marL="3322" marR="3322" marT="3322" marB="0" anchor="ctr">
                    <a:lnL>
                      <a:noFill/>
                    </a:lnL>
                    <a:lnR>
                      <a:noFill/>
                    </a:lnR>
                    <a:lnT>
                      <a:noFill/>
                    </a:lnT>
                    <a:lnB>
                      <a:noFill/>
                    </a:lnB>
                  </a:tcPr>
                </a:tc>
                <a:extLst>
                  <a:ext uri="{0D108BD9-81ED-4DB2-BD59-A6C34878D82A}">
                    <a16:rowId xmlns:a16="http://schemas.microsoft.com/office/drawing/2014/main" val="2608024335"/>
                  </a:ext>
                </a:extLst>
              </a:tr>
              <a:tr h="215892">
                <a:tc>
                  <a:txBody>
                    <a:bodyPr/>
                    <a:lstStyle/>
                    <a:p>
                      <a:pPr algn="l" fontAlgn="b"/>
                      <a:r>
                        <a:rPr lang="sk-SK" sz="1600" b="1" i="1" u="none" strike="noStrike" dirty="0">
                          <a:solidFill>
                            <a:srgbClr val="00B050"/>
                          </a:solidFill>
                          <a:effectLst/>
                          <a:latin typeface="+mj-lt"/>
                        </a:rPr>
                        <a:t>Skutočná účinnosť</a:t>
                      </a:r>
                    </a:p>
                  </a:txBody>
                  <a:tcPr marL="3322" marR="3322" marT="3322" marB="0" anchor="ctr">
                    <a:lnL>
                      <a:noFill/>
                    </a:lnL>
                    <a:lnR>
                      <a:noFill/>
                    </a:lnR>
                    <a:lnT>
                      <a:noFill/>
                    </a:lnT>
                    <a:lnB>
                      <a:noFill/>
                    </a:lnB>
                  </a:tcPr>
                </a:tc>
                <a:tc>
                  <a:txBody>
                    <a:bodyPr/>
                    <a:lstStyle/>
                    <a:p>
                      <a:pPr algn="l" fontAlgn="b"/>
                      <a:r>
                        <a:rPr lang="sk-SK" sz="1600" b="0" i="0" u="none" strike="noStrike" dirty="0">
                          <a:solidFill>
                            <a:srgbClr val="000000"/>
                          </a:solidFill>
                          <a:effectLst/>
                          <a:latin typeface="+mj-lt"/>
                        </a:rPr>
                        <a:t>Nízka skutočná účinnosť</a:t>
                      </a:r>
                    </a:p>
                  </a:txBody>
                  <a:tcPr marL="3322" marR="3322" marT="3322" marB="0" anchor="ctr">
                    <a:lnL>
                      <a:noFill/>
                    </a:lnL>
                    <a:lnR>
                      <a:noFill/>
                    </a:lnR>
                    <a:lnT>
                      <a:noFill/>
                    </a:lnT>
                    <a:lnB>
                      <a:noFill/>
                    </a:lnB>
                  </a:tcPr>
                </a:tc>
                <a:extLst>
                  <a:ext uri="{0D108BD9-81ED-4DB2-BD59-A6C34878D82A}">
                    <a16:rowId xmlns:a16="http://schemas.microsoft.com/office/drawing/2014/main" val="1753467215"/>
                  </a:ext>
                </a:extLst>
              </a:tr>
              <a:tr h="382825">
                <a:tc>
                  <a:txBody>
                    <a:bodyPr/>
                    <a:lstStyle/>
                    <a:p>
                      <a:pPr algn="l" fontAlgn="b"/>
                      <a:r>
                        <a:rPr lang="sk-SK" sz="1600" b="1" i="1" u="none" strike="noStrike" dirty="0">
                          <a:solidFill>
                            <a:srgbClr val="00B050"/>
                          </a:solidFill>
                          <a:effectLst/>
                          <a:latin typeface="+mj-lt"/>
                        </a:rPr>
                        <a:t>Výskyt implementačných nedostatkov</a:t>
                      </a:r>
                    </a:p>
                  </a:txBody>
                  <a:tcPr marL="3322" marR="3322" marT="3322" marB="0" anchor="ctr">
                    <a:lnL>
                      <a:noFill/>
                    </a:lnL>
                    <a:lnR>
                      <a:noFill/>
                    </a:lnR>
                    <a:lnT>
                      <a:noFill/>
                    </a:lnT>
                    <a:lnB>
                      <a:noFill/>
                    </a:lnB>
                  </a:tcPr>
                </a:tc>
                <a:tc>
                  <a:txBody>
                    <a:bodyPr/>
                    <a:lstStyle/>
                    <a:p>
                      <a:pPr algn="l" fontAlgn="b"/>
                      <a:r>
                        <a:rPr lang="sk-SK" sz="1600" b="0" i="0" u="none" strike="noStrike" dirty="0">
                          <a:solidFill>
                            <a:srgbClr val="000000"/>
                          </a:solidFill>
                          <a:effectLst/>
                          <a:latin typeface="+mj-lt"/>
                        </a:rPr>
                        <a:t>Áno</a:t>
                      </a:r>
                    </a:p>
                  </a:txBody>
                  <a:tcPr marL="3322" marR="3322" marT="3322" marB="0" anchor="ctr">
                    <a:lnL>
                      <a:noFill/>
                    </a:lnL>
                    <a:lnR>
                      <a:noFill/>
                    </a:lnR>
                    <a:lnT>
                      <a:noFill/>
                    </a:lnT>
                    <a:lnB>
                      <a:noFill/>
                    </a:lnB>
                  </a:tcPr>
                </a:tc>
                <a:extLst>
                  <a:ext uri="{0D108BD9-81ED-4DB2-BD59-A6C34878D82A}">
                    <a16:rowId xmlns:a16="http://schemas.microsoft.com/office/drawing/2014/main" val="1233797118"/>
                  </a:ext>
                </a:extLst>
              </a:tr>
              <a:tr h="382825">
                <a:tc>
                  <a:txBody>
                    <a:bodyPr/>
                    <a:lstStyle/>
                    <a:p>
                      <a:pPr algn="l" fontAlgn="b"/>
                      <a:r>
                        <a:rPr lang="sk-SK" sz="1600" b="1" i="1" u="none" strike="noStrike" dirty="0">
                          <a:solidFill>
                            <a:srgbClr val="00B050"/>
                          </a:solidFill>
                          <a:effectLst/>
                          <a:latin typeface="+mj-lt"/>
                        </a:rPr>
                        <a:t>Zmena správania adresátov (policy impact)</a:t>
                      </a:r>
                    </a:p>
                  </a:txBody>
                  <a:tcPr marL="3322" marR="3322" marT="3322" marB="0" anchor="ctr">
                    <a:lnL>
                      <a:noFill/>
                    </a:lnL>
                    <a:lnR>
                      <a:noFill/>
                    </a:lnR>
                    <a:lnT>
                      <a:noFill/>
                    </a:lnT>
                    <a:lnB>
                      <a:noFill/>
                    </a:lnB>
                  </a:tcPr>
                </a:tc>
                <a:tc>
                  <a:txBody>
                    <a:bodyPr/>
                    <a:lstStyle/>
                    <a:p>
                      <a:pPr algn="l" fontAlgn="b"/>
                      <a:r>
                        <a:rPr lang="sk-SK" sz="1600" b="0" i="0" u="none" strike="noStrike" dirty="0">
                          <a:solidFill>
                            <a:srgbClr val="000000"/>
                          </a:solidFill>
                          <a:effectLst/>
                          <a:latin typeface="+mj-lt"/>
                        </a:rPr>
                        <a:t>Čiastočná</a:t>
                      </a:r>
                    </a:p>
                  </a:txBody>
                  <a:tcPr marL="3322" marR="3322" marT="3322" marB="0" anchor="ctr">
                    <a:lnL>
                      <a:noFill/>
                    </a:lnL>
                    <a:lnR>
                      <a:noFill/>
                    </a:lnR>
                    <a:lnT>
                      <a:noFill/>
                    </a:lnT>
                    <a:lnB>
                      <a:noFill/>
                    </a:lnB>
                  </a:tcPr>
                </a:tc>
                <a:extLst>
                  <a:ext uri="{0D108BD9-81ED-4DB2-BD59-A6C34878D82A}">
                    <a16:rowId xmlns:a16="http://schemas.microsoft.com/office/drawing/2014/main" val="2615379385"/>
                  </a:ext>
                </a:extLst>
              </a:tr>
              <a:tr h="382825">
                <a:tc>
                  <a:txBody>
                    <a:bodyPr/>
                    <a:lstStyle/>
                    <a:p>
                      <a:pPr algn="l" fontAlgn="b"/>
                      <a:r>
                        <a:rPr lang="sk-SK" sz="1600" b="1" i="1" u="none" strike="noStrike" dirty="0">
                          <a:solidFill>
                            <a:srgbClr val="002060"/>
                          </a:solidFill>
                          <a:effectLst/>
                          <a:latin typeface="+mj-lt"/>
                        </a:rPr>
                        <a:t>Participácia verejnosti na </a:t>
                      </a:r>
                      <a:r>
                        <a:rPr lang="sk-SK" sz="1600" b="1" i="1" u="none" strike="noStrike" dirty="0" err="1">
                          <a:solidFill>
                            <a:srgbClr val="002060"/>
                          </a:solidFill>
                          <a:effectLst/>
                          <a:latin typeface="+mj-lt"/>
                        </a:rPr>
                        <a:t>evalvácií</a:t>
                      </a:r>
                      <a:endParaRPr lang="sk-SK" sz="1600" b="1" i="1" u="none" strike="noStrike" dirty="0">
                        <a:solidFill>
                          <a:srgbClr val="002060"/>
                        </a:solidFill>
                        <a:effectLst/>
                        <a:latin typeface="+mj-lt"/>
                      </a:endParaRPr>
                    </a:p>
                  </a:txBody>
                  <a:tcPr marL="3322" marR="3322" marT="3322" marB="0" anchor="ctr">
                    <a:lnL>
                      <a:noFill/>
                    </a:lnL>
                    <a:lnR>
                      <a:noFill/>
                    </a:lnR>
                    <a:lnT>
                      <a:noFill/>
                    </a:lnT>
                    <a:lnB>
                      <a:noFill/>
                    </a:lnB>
                  </a:tcPr>
                </a:tc>
                <a:tc>
                  <a:txBody>
                    <a:bodyPr/>
                    <a:lstStyle/>
                    <a:p>
                      <a:pPr algn="l" fontAlgn="b"/>
                      <a:r>
                        <a:rPr lang="sk-SK" sz="1600" b="0" i="0" u="none" strike="noStrike" dirty="0">
                          <a:solidFill>
                            <a:srgbClr val="000000"/>
                          </a:solidFill>
                          <a:effectLst/>
                          <a:latin typeface="+mj-lt"/>
                        </a:rPr>
                        <a:t>Informovať – Zelené správy LH, pasívna</a:t>
                      </a:r>
                    </a:p>
                  </a:txBody>
                  <a:tcPr marL="3322" marR="3322" marT="3322" marB="0" anchor="ctr">
                    <a:lnL>
                      <a:noFill/>
                    </a:lnL>
                    <a:lnR>
                      <a:noFill/>
                    </a:lnR>
                    <a:lnT>
                      <a:noFill/>
                    </a:lnT>
                    <a:lnB>
                      <a:noFill/>
                    </a:lnB>
                  </a:tcPr>
                </a:tc>
                <a:extLst>
                  <a:ext uri="{0D108BD9-81ED-4DB2-BD59-A6C34878D82A}">
                    <a16:rowId xmlns:a16="http://schemas.microsoft.com/office/drawing/2014/main" val="2942924198"/>
                  </a:ext>
                </a:extLst>
              </a:tr>
              <a:tr h="628968">
                <a:tc>
                  <a:txBody>
                    <a:bodyPr/>
                    <a:lstStyle/>
                    <a:p>
                      <a:pPr algn="l" fontAlgn="b"/>
                      <a:r>
                        <a:rPr lang="sk-SK" sz="1600" b="1" i="1" u="none" strike="noStrike" dirty="0">
                          <a:solidFill>
                            <a:srgbClr val="C00000"/>
                          </a:solidFill>
                          <a:effectLst/>
                          <a:latin typeface="+mj-lt"/>
                        </a:rPr>
                        <a:t>Environmentálna účinnosť nástroja</a:t>
                      </a:r>
                    </a:p>
                  </a:txBody>
                  <a:tcPr marL="3322" marR="3322" marT="3322" marB="0" anchor="ctr">
                    <a:lnL>
                      <a:noFill/>
                    </a:lnL>
                    <a:lnR>
                      <a:noFill/>
                    </a:lnR>
                    <a:lnT>
                      <a:noFill/>
                    </a:lnT>
                    <a:lnB>
                      <a:noFill/>
                    </a:lnB>
                  </a:tcPr>
                </a:tc>
                <a:tc>
                  <a:txBody>
                    <a:bodyPr/>
                    <a:lstStyle/>
                    <a:p>
                      <a:pPr algn="l" fontAlgn="b"/>
                      <a:r>
                        <a:rPr lang="sk-SK" sz="1600" b="0" i="0" u="none" strike="noStrike">
                          <a:solidFill>
                            <a:srgbClr val="000000"/>
                          </a:solidFill>
                          <a:effectLst/>
                          <a:latin typeface="+mj-lt"/>
                        </a:rPr>
                        <a:t>Zmeny vo využívaní pôdy zabezpečené diferencovaným hospodárením</a:t>
                      </a:r>
                    </a:p>
                  </a:txBody>
                  <a:tcPr marL="3322" marR="3322" marT="3322" marB="0" anchor="ctr">
                    <a:lnL>
                      <a:noFill/>
                    </a:lnL>
                    <a:lnR>
                      <a:noFill/>
                    </a:lnR>
                    <a:lnT>
                      <a:noFill/>
                    </a:lnT>
                    <a:lnB>
                      <a:noFill/>
                    </a:lnB>
                  </a:tcPr>
                </a:tc>
                <a:extLst>
                  <a:ext uri="{0D108BD9-81ED-4DB2-BD59-A6C34878D82A}">
                    <a16:rowId xmlns:a16="http://schemas.microsoft.com/office/drawing/2014/main" val="2816559376"/>
                  </a:ext>
                </a:extLst>
              </a:tr>
              <a:tr h="572759">
                <a:tc>
                  <a:txBody>
                    <a:bodyPr/>
                    <a:lstStyle/>
                    <a:p>
                      <a:pPr algn="l" fontAlgn="b"/>
                      <a:r>
                        <a:rPr lang="sk-SK" sz="1600" b="1" i="1" u="none" strike="noStrike" dirty="0">
                          <a:solidFill>
                            <a:srgbClr val="000000"/>
                          </a:solidFill>
                          <a:effectLst/>
                          <a:latin typeface="+mj-lt"/>
                        </a:rPr>
                        <a:t>Dopad na zabezpečovanie ESL/ciele lesníckej politiky (policy outcomes)</a:t>
                      </a:r>
                    </a:p>
                  </a:txBody>
                  <a:tcPr marL="3322" marR="3322" marT="3322" marB="0" anchor="ctr">
                    <a:lnL>
                      <a:noFill/>
                    </a:lnL>
                    <a:lnR>
                      <a:noFill/>
                    </a:lnR>
                    <a:lnT>
                      <a:noFill/>
                    </a:lnT>
                    <a:lnB>
                      <a:noFill/>
                    </a:lnB>
                  </a:tcPr>
                </a:tc>
                <a:tc>
                  <a:txBody>
                    <a:bodyPr/>
                    <a:lstStyle/>
                    <a:p>
                      <a:pPr algn="l" fontAlgn="b"/>
                      <a:r>
                        <a:rPr lang="sk-SK" sz="1600" b="0" i="0" u="none" strike="noStrike" dirty="0">
                          <a:solidFill>
                            <a:srgbClr val="00B050"/>
                          </a:solidFill>
                          <a:effectLst/>
                          <a:latin typeface="+mj-lt"/>
                        </a:rPr>
                        <a:t>Pozitívny</a:t>
                      </a:r>
                    </a:p>
                  </a:txBody>
                  <a:tcPr marL="3322" marR="3322" marT="3322" marB="0" anchor="ctr">
                    <a:lnL>
                      <a:noFill/>
                    </a:lnL>
                    <a:lnR>
                      <a:noFill/>
                    </a:lnR>
                    <a:lnT>
                      <a:noFill/>
                    </a:lnT>
                    <a:lnB>
                      <a:noFill/>
                    </a:lnB>
                  </a:tcPr>
                </a:tc>
                <a:extLst>
                  <a:ext uri="{0D108BD9-81ED-4DB2-BD59-A6C34878D82A}">
                    <a16:rowId xmlns:a16="http://schemas.microsoft.com/office/drawing/2014/main" val="3806220932"/>
                  </a:ext>
                </a:extLst>
              </a:tr>
            </a:tbl>
          </a:graphicData>
        </a:graphic>
      </p:graphicFrame>
    </p:spTree>
    <p:extLst>
      <p:ext uri="{BB962C8B-B14F-4D97-AF65-F5344CB8AC3E}">
        <p14:creationId xmlns:p14="http://schemas.microsoft.com/office/powerpoint/2010/main" val="3490058183"/>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Nadpis 8">
            <a:extLst>
              <a:ext uri="{FF2B5EF4-FFF2-40B4-BE49-F238E27FC236}">
                <a16:creationId xmlns:a16="http://schemas.microsoft.com/office/drawing/2014/main" id="{841D75BA-8727-40B3-994C-7C20999B6383}"/>
              </a:ext>
            </a:extLst>
          </p:cNvPr>
          <p:cNvSpPr>
            <a:spLocks noGrp="1"/>
          </p:cNvSpPr>
          <p:nvPr>
            <p:ph type="ctrTitle"/>
          </p:nvPr>
        </p:nvSpPr>
        <p:spPr>
          <a:xfrm>
            <a:off x="1321350" y="318754"/>
            <a:ext cx="7772400" cy="1470025"/>
          </a:xfrm>
        </p:spPr>
        <p:txBody>
          <a:bodyPr/>
          <a:lstStyle/>
          <a:p>
            <a:r>
              <a:rPr lang="sk-SK" dirty="0">
                <a:latin typeface="Arial" panose="020B0604020202020204" pitchFamily="34" charset="0"/>
                <a:cs typeface="Arial" panose="020B0604020202020204" pitchFamily="34" charset="0"/>
              </a:rPr>
              <a:t>Závery a odporúčania</a:t>
            </a:r>
            <a:endParaRPr lang="en-GB" dirty="0">
              <a:latin typeface="Arial" panose="020B0604020202020204" pitchFamily="34" charset="0"/>
              <a:cs typeface="Arial" panose="020B0604020202020204" pitchFamily="34" charset="0"/>
            </a:endParaRPr>
          </a:p>
        </p:txBody>
      </p:sp>
      <p:grpSp>
        <p:nvGrpSpPr>
          <p:cNvPr id="11" name="Skupina 10">
            <a:extLst>
              <a:ext uri="{FF2B5EF4-FFF2-40B4-BE49-F238E27FC236}">
                <a16:creationId xmlns:a16="http://schemas.microsoft.com/office/drawing/2014/main" id="{1FE5B530-9AAF-46A9-975E-448011C94979}"/>
              </a:ext>
            </a:extLst>
          </p:cNvPr>
          <p:cNvGrpSpPr/>
          <p:nvPr/>
        </p:nvGrpSpPr>
        <p:grpSpPr>
          <a:xfrm>
            <a:off x="-44653" y="1320329"/>
            <a:ext cx="8924106" cy="5057728"/>
            <a:chOff x="-44653" y="1320329"/>
            <a:chExt cx="8924106" cy="5057728"/>
          </a:xfrm>
        </p:grpSpPr>
        <p:sp>
          <p:nvSpPr>
            <p:cNvPr id="14" name="Ovál 13">
              <a:extLst>
                <a:ext uri="{FF2B5EF4-FFF2-40B4-BE49-F238E27FC236}">
                  <a16:creationId xmlns:a16="http://schemas.microsoft.com/office/drawing/2014/main" id="{AEC167AB-F6C7-48E1-8D2B-21CDC8B7884A}"/>
                </a:ext>
              </a:extLst>
            </p:cNvPr>
            <p:cNvSpPr/>
            <p:nvPr/>
          </p:nvSpPr>
          <p:spPr>
            <a:xfrm>
              <a:off x="1811843" y="1709522"/>
              <a:ext cx="4534990" cy="4237463"/>
            </a:xfrm>
            <a:prstGeom prst="ellipse">
              <a:avLst/>
            </a:prstGeom>
            <a:solidFill>
              <a:schemeClr val="accent5">
                <a:lumMod val="60000"/>
                <a:lumOff val="40000"/>
              </a:schemeClr>
            </a:solidFill>
            <a:ln>
              <a:solidFill>
                <a:srgbClr val="E7F6E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dirty="0"/>
            </a:p>
          </p:txBody>
        </p:sp>
        <p:grpSp>
          <p:nvGrpSpPr>
            <p:cNvPr id="15" name="Skupina 14">
              <a:extLst>
                <a:ext uri="{FF2B5EF4-FFF2-40B4-BE49-F238E27FC236}">
                  <a16:creationId xmlns:a16="http://schemas.microsoft.com/office/drawing/2014/main" id="{4760E761-E48C-4172-8285-CB87FB5B84C0}"/>
                </a:ext>
              </a:extLst>
            </p:cNvPr>
            <p:cNvGrpSpPr/>
            <p:nvPr/>
          </p:nvGrpSpPr>
          <p:grpSpPr>
            <a:xfrm>
              <a:off x="1060538" y="2080027"/>
              <a:ext cx="5488411" cy="3691675"/>
              <a:chOff x="1060538" y="2080027"/>
              <a:chExt cx="5488411" cy="3691675"/>
            </a:xfrm>
          </p:grpSpPr>
          <p:sp>
            <p:nvSpPr>
              <p:cNvPr id="20" name="Ovál 19">
                <a:extLst>
                  <a:ext uri="{FF2B5EF4-FFF2-40B4-BE49-F238E27FC236}">
                    <a16:creationId xmlns:a16="http://schemas.microsoft.com/office/drawing/2014/main" id="{F1C31AC4-E4E1-44ED-A839-7E6F24D7D518}"/>
                  </a:ext>
                </a:extLst>
              </p:cNvPr>
              <p:cNvSpPr/>
              <p:nvPr/>
            </p:nvSpPr>
            <p:spPr>
              <a:xfrm>
                <a:off x="2581311" y="2421901"/>
                <a:ext cx="3035284" cy="2867131"/>
              </a:xfrm>
              <a:prstGeom prst="ellipse">
                <a:avLst/>
              </a:prstGeom>
              <a:solidFill>
                <a:srgbClr val="D2FEC6"/>
              </a:solidFill>
              <a:ln>
                <a:solidFill>
                  <a:srgbClr val="D2FEC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dirty="0"/>
              </a:p>
            </p:txBody>
          </p:sp>
          <p:grpSp>
            <p:nvGrpSpPr>
              <p:cNvPr id="21" name="Skupina 20">
                <a:extLst>
                  <a:ext uri="{FF2B5EF4-FFF2-40B4-BE49-F238E27FC236}">
                    <a16:creationId xmlns:a16="http://schemas.microsoft.com/office/drawing/2014/main" id="{401189B2-396B-4744-89AF-08691D690B18}"/>
                  </a:ext>
                </a:extLst>
              </p:cNvPr>
              <p:cNvGrpSpPr/>
              <p:nvPr/>
            </p:nvGrpSpPr>
            <p:grpSpPr>
              <a:xfrm>
                <a:off x="1060538" y="2080027"/>
                <a:ext cx="5488411" cy="3691675"/>
                <a:chOff x="1060538" y="2080027"/>
                <a:chExt cx="5488411" cy="3691675"/>
              </a:xfrm>
            </p:grpSpPr>
            <p:grpSp>
              <p:nvGrpSpPr>
                <p:cNvPr id="24" name="Skupina 23">
                  <a:extLst>
                    <a:ext uri="{FF2B5EF4-FFF2-40B4-BE49-F238E27FC236}">
                      <a16:creationId xmlns:a16="http://schemas.microsoft.com/office/drawing/2014/main" id="{451649E5-AAC0-4159-A8ED-99BC67ED651F}"/>
                    </a:ext>
                  </a:extLst>
                </p:cNvPr>
                <p:cNvGrpSpPr/>
                <p:nvPr/>
              </p:nvGrpSpPr>
              <p:grpSpPr>
                <a:xfrm>
                  <a:off x="1060538" y="2080027"/>
                  <a:ext cx="5488411" cy="3691675"/>
                  <a:chOff x="-1203720" y="2317285"/>
                  <a:chExt cx="5488411" cy="3691675"/>
                </a:xfrm>
              </p:grpSpPr>
              <p:grpSp>
                <p:nvGrpSpPr>
                  <p:cNvPr id="32" name="Skupina 31">
                    <a:extLst>
                      <a:ext uri="{FF2B5EF4-FFF2-40B4-BE49-F238E27FC236}">
                        <a16:creationId xmlns:a16="http://schemas.microsoft.com/office/drawing/2014/main" id="{67CBB9A5-815D-4944-99B6-744AA9E0CD31}"/>
                      </a:ext>
                    </a:extLst>
                  </p:cNvPr>
                  <p:cNvGrpSpPr/>
                  <p:nvPr/>
                </p:nvGrpSpPr>
                <p:grpSpPr>
                  <a:xfrm>
                    <a:off x="-839635" y="2905290"/>
                    <a:ext cx="5124326" cy="3103670"/>
                    <a:chOff x="-1695281" y="138779"/>
                    <a:chExt cx="6871371" cy="3015075"/>
                  </a:xfrm>
                </p:grpSpPr>
                <p:graphicFrame>
                  <p:nvGraphicFramePr>
                    <p:cNvPr id="35" name="Diagram 34">
                      <a:extLst>
                        <a:ext uri="{FF2B5EF4-FFF2-40B4-BE49-F238E27FC236}">
                          <a16:creationId xmlns:a16="http://schemas.microsoft.com/office/drawing/2014/main" id="{C6A6D105-2E91-4370-98DC-3CA2DDF30C4E}"/>
                        </a:ext>
                      </a:extLst>
                    </p:cNvPr>
                    <p:cNvGraphicFramePr/>
                    <p:nvPr/>
                  </p:nvGraphicFramePr>
                  <p:xfrm>
                    <a:off x="-164312" y="138779"/>
                    <a:ext cx="4057650" cy="229234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7" name="Textové pole 4">
                      <a:extLst>
                        <a:ext uri="{FF2B5EF4-FFF2-40B4-BE49-F238E27FC236}">
                          <a16:creationId xmlns:a16="http://schemas.microsoft.com/office/drawing/2014/main" id="{B239D9D3-123A-43BA-8D08-4260EDEA7E83}"/>
                        </a:ext>
                      </a:extLst>
                    </p:cNvPr>
                    <p:cNvSpPr txBox="1"/>
                    <p:nvPr/>
                  </p:nvSpPr>
                  <p:spPr>
                    <a:xfrm>
                      <a:off x="-1695281" y="2188030"/>
                      <a:ext cx="3442979" cy="965824"/>
                    </a:xfrm>
                    <a:prstGeom prst="rect">
                      <a:avLst/>
                    </a:prstGeom>
                    <a:solidFill>
                      <a:schemeClr val="accent3">
                        <a:alpha val="50000"/>
                      </a:schemeClr>
                    </a:solidFill>
                    <a:ln>
                      <a:noFill/>
                    </a:ln>
                  </p:spPr>
                  <p:style>
                    <a:lnRef idx="0">
                      <a:scrgbClr r="0" g="0" b="0"/>
                    </a:lnRef>
                    <a:fillRef idx="0">
                      <a:scrgbClr r="0" g="0" b="0"/>
                    </a:fillRef>
                    <a:effectRef idx="0">
                      <a:scrgbClr r="0" g="0" b="0"/>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800"/>
                        </a:spcAft>
                        <a:buClrTx/>
                        <a:buSzTx/>
                        <a:buFontTx/>
                        <a:buNone/>
                        <a:tabLst/>
                        <a:defRPr/>
                      </a:pPr>
                      <a:r>
                        <a:rPr kumimoji="0" lang="sk-SK" sz="1400" b="1" i="0" u="none" strike="noStrike" kern="0" cap="none" spc="0" normalizeH="0" baseline="0" noProof="0" dirty="0">
                          <a:ln>
                            <a:noFill/>
                          </a:ln>
                          <a:solidFill>
                            <a:srgbClr val="00B050"/>
                          </a:solidFill>
                          <a:effectLst/>
                          <a:uLnTx/>
                          <a:uFillTx/>
                          <a:latin typeface="Calibri Light" panose="020F0302020204030204" pitchFamily="34" charset="0"/>
                          <a:ea typeface="Calibri" panose="020F0502020204030204" pitchFamily="34" charset="0"/>
                          <a:cs typeface="Times New Roman" panose="02020603050405020304" pitchFamily="18" charset="0"/>
                        </a:rPr>
                        <a:t>Evalvácia priebežná; zmeny v spôsobe hospodárenia;  dopad na želané ciele pozitívny; stredná skutočná účinnosť.</a:t>
                      </a:r>
                      <a:endParaRPr kumimoji="0" lang="sk-SK" sz="1400" b="1" i="0" u="none" strike="noStrike" kern="0" cap="none" spc="0" normalizeH="0" baseline="0" noProof="0" dirty="0">
                        <a:ln>
                          <a:noFill/>
                        </a:ln>
                        <a:solidFill>
                          <a:srgbClr val="00B050"/>
                        </a:solidFill>
                        <a:effectLst/>
                        <a:uLnTx/>
                        <a:uFillTx/>
                        <a:ea typeface="Calibri" panose="020F0502020204030204" pitchFamily="34" charset="0"/>
                        <a:cs typeface="Times New Roman" panose="02020603050405020304" pitchFamily="18" charset="0"/>
                      </a:endParaRPr>
                    </a:p>
                  </p:txBody>
                </p:sp>
                <p:sp>
                  <p:nvSpPr>
                    <p:cNvPr id="38" name="Textové pole 3">
                      <a:extLst>
                        <a:ext uri="{FF2B5EF4-FFF2-40B4-BE49-F238E27FC236}">
                          <a16:creationId xmlns:a16="http://schemas.microsoft.com/office/drawing/2014/main" id="{0E2C931F-8E4C-4659-AA3A-20203CEB8F35}"/>
                        </a:ext>
                      </a:extLst>
                    </p:cNvPr>
                    <p:cNvSpPr txBox="1"/>
                    <p:nvPr/>
                  </p:nvSpPr>
                  <p:spPr>
                    <a:xfrm>
                      <a:off x="2213986" y="2157457"/>
                      <a:ext cx="2365632" cy="704122"/>
                    </a:xfrm>
                    <a:prstGeom prst="rect">
                      <a:avLst/>
                    </a:prstGeom>
                    <a:solidFill>
                      <a:schemeClr val="accent3">
                        <a:alpha val="50000"/>
                      </a:schemeClr>
                    </a:solidFill>
                    <a:ln>
                      <a:noFill/>
                    </a:ln>
                  </p:spPr>
                  <p:style>
                    <a:lnRef idx="0">
                      <a:scrgbClr r="0" g="0" b="0"/>
                    </a:lnRef>
                    <a:fillRef idx="0">
                      <a:scrgbClr r="0" g="0" b="0"/>
                    </a:fillRef>
                    <a:effectRef idx="0">
                      <a:scrgbClr r="0" g="0" b="0"/>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800"/>
                        </a:spcAft>
                        <a:buClrTx/>
                        <a:buSzTx/>
                        <a:buFontTx/>
                        <a:buNone/>
                        <a:tabLst/>
                        <a:defRPr/>
                      </a:pPr>
                      <a:r>
                        <a:rPr kumimoji="0" lang="sk-SK" sz="1400" b="1" i="0" u="none" strike="noStrike" kern="0" cap="none" spc="0" normalizeH="0" baseline="0" noProof="0" dirty="0">
                          <a:ln>
                            <a:noFill/>
                          </a:ln>
                          <a:solidFill>
                            <a:srgbClr val="00B050"/>
                          </a:solidFill>
                          <a:effectLst/>
                          <a:uLnTx/>
                          <a:uFillTx/>
                          <a:latin typeface="Calibri Light" panose="020F0302020204030204" pitchFamily="34" charset="0"/>
                          <a:ea typeface="Calibri" panose="020F0502020204030204" pitchFamily="34" charset="0"/>
                          <a:cs typeface="Times New Roman" panose="02020603050405020304" pitchFamily="18" charset="0"/>
                        </a:rPr>
                        <a:t>Čiastočná zmena správania adresátov FP</a:t>
                      </a:r>
                      <a:endParaRPr kumimoji="0" lang="sk-SK" sz="1400" b="1" i="0" u="none" strike="noStrike" kern="0" cap="none" spc="0" normalizeH="0" baseline="0" noProof="0" dirty="0">
                        <a:ln>
                          <a:noFill/>
                        </a:ln>
                        <a:solidFill>
                          <a:srgbClr val="00B050"/>
                        </a:solidFill>
                        <a:effectLst/>
                        <a:uLnTx/>
                        <a:uFillTx/>
                        <a:ea typeface="Calibri" panose="020F0502020204030204" pitchFamily="34" charset="0"/>
                        <a:cs typeface="Times New Roman" panose="02020603050405020304" pitchFamily="18" charset="0"/>
                      </a:endParaRPr>
                    </a:p>
                  </p:txBody>
                </p:sp>
                <p:sp>
                  <p:nvSpPr>
                    <p:cNvPr id="36" name="Textové pole 2">
                      <a:extLst>
                        <a:ext uri="{FF2B5EF4-FFF2-40B4-BE49-F238E27FC236}">
                          <a16:creationId xmlns:a16="http://schemas.microsoft.com/office/drawing/2014/main" id="{5643A626-403C-44C2-AD6E-C25410DFCF5D}"/>
                        </a:ext>
                      </a:extLst>
                    </p:cNvPr>
                    <p:cNvSpPr txBox="1"/>
                    <p:nvPr/>
                  </p:nvSpPr>
                  <p:spPr>
                    <a:xfrm>
                      <a:off x="2257871" y="256457"/>
                      <a:ext cx="2918219" cy="738388"/>
                    </a:xfrm>
                    <a:prstGeom prst="rect">
                      <a:avLst/>
                    </a:prstGeom>
                    <a:solidFill>
                      <a:schemeClr val="accent3">
                        <a:alpha val="50000"/>
                      </a:schemeClr>
                    </a:solidFill>
                    <a:ln>
                      <a:noFill/>
                    </a:ln>
                  </p:spPr>
                  <p:style>
                    <a:lnRef idx="0">
                      <a:scrgbClr r="0" g="0" b="0"/>
                    </a:lnRef>
                    <a:fillRef idx="0">
                      <a:scrgbClr r="0" g="0" b="0"/>
                    </a:fillRef>
                    <a:effectRef idx="0">
                      <a:scrgbClr r="0" g="0" b="0"/>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sk-SK" sz="1400" b="1" i="0" u="none" strike="noStrike" kern="0" cap="none" spc="0" normalizeH="0" baseline="0" noProof="0" dirty="0">
                          <a:ln>
                            <a:noFill/>
                          </a:ln>
                          <a:solidFill>
                            <a:srgbClr val="00B050"/>
                          </a:solidFill>
                          <a:effectLst/>
                          <a:uLnTx/>
                          <a:uFillTx/>
                          <a:latin typeface="Calibri Light" panose="020F0302020204030204" pitchFamily="34" charset="0"/>
                          <a:ea typeface="Calibri" panose="020F0502020204030204" pitchFamily="34" charset="0"/>
                          <a:cs typeface="Times New Roman" panose="02020603050405020304" pitchFamily="18" charset="0"/>
                        </a:rPr>
                        <a:t>Zákon o lesoch</a:t>
                      </a:r>
                    </a:p>
                    <a:p>
                      <a:pPr marL="0" marR="0" lvl="0" indent="0" algn="ctr" defTabSz="914400" eaLnBrk="1" fontAlgn="auto" latinLnBrk="0" hangingPunct="1">
                        <a:lnSpc>
                          <a:spcPct val="100000"/>
                        </a:lnSpc>
                        <a:spcBef>
                          <a:spcPts val="0"/>
                        </a:spcBef>
                        <a:spcAft>
                          <a:spcPts val="0"/>
                        </a:spcAft>
                        <a:buClrTx/>
                        <a:buSzTx/>
                        <a:buFontTx/>
                        <a:buNone/>
                        <a:tabLst/>
                        <a:defRPr/>
                      </a:pPr>
                      <a:r>
                        <a:rPr lang="sk-SK" sz="1400" b="1" kern="0" dirty="0">
                          <a:solidFill>
                            <a:srgbClr val="00B050"/>
                          </a:solidFill>
                          <a:latin typeface="Calibri Light" panose="020F0302020204030204" pitchFamily="34" charset="0"/>
                          <a:ea typeface="Calibri" panose="020F0502020204030204" pitchFamily="34" charset="0"/>
                          <a:cs typeface="Times New Roman" panose="02020603050405020304" pitchFamily="18" charset="0"/>
                        </a:rPr>
                        <a:t>Zákon o ochrane prírody a krajiny</a:t>
                      </a:r>
                      <a:endParaRPr kumimoji="0" lang="sk-SK" sz="1400" b="1" i="0" u="none" strike="noStrike" kern="0" cap="none" spc="0" normalizeH="0" baseline="0" noProof="0" dirty="0">
                        <a:ln>
                          <a:noFill/>
                        </a:ln>
                        <a:solidFill>
                          <a:srgbClr val="00B050"/>
                        </a:solidFill>
                        <a:effectLst/>
                        <a:uLnTx/>
                        <a:uFillTx/>
                        <a:ea typeface="Calibri" panose="020F0502020204030204" pitchFamily="34" charset="0"/>
                        <a:cs typeface="Times New Roman" panose="02020603050405020304" pitchFamily="18" charset="0"/>
                      </a:endParaRPr>
                    </a:p>
                  </p:txBody>
                </p:sp>
              </p:grpSp>
              <p:cxnSp>
                <p:nvCxnSpPr>
                  <p:cNvPr id="33" name="Rovná spojovacia šípka 32">
                    <a:extLst>
                      <a:ext uri="{FF2B5EF4-FFF2-40B4-BE49-F238E27FC236}">
                        <a16:creationId xmlns:a16="http://schemas.microsoft.com/office/drawing/2014/main" id="{470E5311-D5D4-41BF-945F-104D1BB4D6BE}"/>
                      </a:ext>
                    </a:extLst>
                  </p:cNvPr>
                  <p:cNvCxnSpPr/>
                  <p:nvPr/>
                </p:nvCxnSpPr>
                <p:spPr>
                  <a:xfrm flipH="1" flipV="1">
                    <a:off x="483038" y="3539455"/>
                    <a:ext cx="357504" cy="331054"/>
                  </a:xfrm>
                  <a:prstGeom prst="straightConnector1">
                    <a:avLst/>
                  </a:prstGeom>
                  <a:noFill/>
                  <a:ln w="19050" cap="flat" cmpd="sng" algn="ctr">
                    <a:solidFill>
                      <a:sysClr val="windowText" lastClr="000000"/>
                    </a:solidFill>
                    <a:prstDash val="dash"/>
                    <a:round/>
                    <a:headEnd type="none" w="med" len="med"/>
                    <a:tailEnd type="none" w="med" len="med"/>
                  </a:ln>
                  <a:effectLst/>
                </p:spPr>
              </p:cxnSp>
              <p:sp>
                <p:nvSpPr>
                  <p:cNvPr id="34" name="Textové pole 10">
                    <a:extLst>
                      <a:ext uri="{FF2B5EF4-FFF2-40B4-BE49-F238E27FC236}">
                        <a16:creationId xmlns:a16="http://schemas.microsoft.com/office/drawing/2014/main" id="{415830E2-1B96-4197-BE58-92D6D16728AA}"/>
                      </a:ext>
                    </a:extLst>
                  </p:cNvPr>
                  <p:cNvSpPr txBox="1"/>
                  <p:nvPr/>
                </p:nvSpPr>
                <p:spPr>
                  <a:xfrm>
                    <a:off x="-1203720" y="2317285"/>
                    <a:ext cx="1886706" cy="994203"/>
                  </a:xfrm>
                  <a:prstGeom prst="rect">
                    <a:avLst/>
                  </a:prstGeom>
                  <a:solidFill>
                    <a:schemeClr val="accent3">
                      <a:alpha val="50000"/>
                    </a:schemeClr>
                  </a:solidFill>
                  <a:ln>
                    <a:noFill/>
                  </a:ln>
                </p:spPr>
                <p:style>
                  <a:lnRef idx="0">
                    <a:scrgbClr r="0" g="0" b="0"/>
                  </a:lnRef>
                  <a:fillRef idx="0">
                    <a:scrgbClr r="0" g="0" b="0"/>
                  </a:fillRef>
                  <a:effectRef idx="0">
                    <a:scrgbClr r="0" g="0" b="0"/>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800"/>
                      </a:spcAft>
                      <a:buClrTx/>
                      <a:buSzTx/>
                      <a:buFontTx/>
                      <a:buNone/>
                      <a:tabLst/>
                      <a:defRPr/>
                    </a:pPr>
                    <a:r>
                      <a:rPr kumimoji="0" lang="sk-SK" sz="1400" b="1" i="0" u="none" strike="noStrike" kern="0" cap="none" spc="0" normalizeH="0" baseline="0" noProof="0" dirty="0">
                        <a:ln>
                          <a:noFill/>
                        </a:ln>
                        <a:solidFill>
                          <a:srgbClr val="00B050"/>
                        </a:solidFill>
                        <a:effectLst/>
                        <a:uLnTx/>
                        <a:uFillTx/>
                        <a:latin typeface="Calibri Light" panose="020F0302020204030204" pitchFamily="34" charset="0"/>
                        <a:ea typeface="Calibri" panose="020F0502020204030204" pitchFamily="34" charset="0"/>
                        <a:cs typeface="Times New Roman" panose="02020603050405020304" pitchFamily="18" charset="0"/>
                      </a:rPr>
                      <a:t>Zníženie administratívnej náročnosti; zvýšiť medzi sektorovú koordináciu;  </a:t>
                    </a:r>
                    <a:endParaRPr kumimoji="0" lang="sk-SK" sz="1400" b="1" i="0" u="none" strike="noStrike" kern="0" cap="none" spc="0" normalizeH="0" baseline="0" noProof="0" dirty="0">
                      <a:ln>
                        <a:noFill/>
                      </a:ln>
                      <a:solidFill>
                        <a:srgbClr val="00B050"/>
                      </a:solidFill>
                      <a:effectLst/>
                      <a:uLnTx/>
                      <a:uFillTx/>
                      <a:ea typeface="Calibri" panose="020F0502020204030204" pitchFamily="34" charset="0"/>
                      <a:cs typeface="Times New Roman" panose="02020603050405020304" pitchFamily="18" charset="0"/>
                    </a:endParaRPr>
                  </a:p>
                </p:txBody>
              </p:sp>
            </p:grpSp>
            <p:grpSp>
              <p:nvGrpSpPr>
                <p:cNvPr id="28" name="Skupina 27">
                  <a:extLst>
                    <a:ext uri="{FF2B5EF4-FFF2-40B4-BE49-F238E27FC236}">
                      <a16:creationId xmlns:a16="http://schemas.microsoft.com/office/drawing/2014/main" id="{E4F2DF77-88F9-4F04-896E-C0B672C8C79C}"/>
                    </a:ext>
                  </a:extLst>
                </p:cNvPr>
                <p:cNvGrpSpPr/>
                <p:nvPr/>
              </p:nvGrpSpPr>
              <p:grpSpPr>
                <a:xfrm>
                  <a:off x="3449179" y="3411993"/>
                  <a:ext cx="1260320" cy="886948"/>
                  <a:chOff x="3449179" y="3411993"/>
                  <a:chExt cx="1260320" cy="886948"/>
                </a:xfrm>
              </p:grpSpPr>
              <p:sp>
                <p:nvSpPr>
                  <p:cNvPr id="30" name="Ovál 29">
                    <a:extLst>
                      <a:ext uri="{FF2B5EF4-FFF2-40B4-BE49-F238E27FC236}">
                        <a16:creationId xmlns:a16="http://schemas.microsoft.com/office/drawing/2014/main" id="{BA10FE65-73EB-4EB1-B22B-CFC164461C7F}"/>
                      </a:ext>
                    </a:extLst>
                  </p:cNvPr>
                  <p:cNvSpPr/>
                  <p:nvPr/>
                </p:nvSpPr>
                <p:spPr>
                  <a:xfrm>
                    <a:off x="3616563" y="3411993"/>
                    <a:ext cx="925551" cy="869795"/>
                  </a:xfrm>
                  <a:prstGeom prst="ellipse">
                    <a:avLst/>
                  </a:prstGeom>
                  <a:solidFill>
                    <a:srgbClr val="C9E7A7"/>
                  </a:solidFill>
                  <a:ln>
                    <a:solidFill>
                      <a:srgbClr val="B9E5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a:p>
                </p:txBody>
              </p:sp>
              <p:pic>
                <p:nvPicPr>
                  <p:cNvPr id="31" name="Obrázok 30">
                    <a:extLst>
                      <a:ext uri="{FF2B5EF4-FFF2-40B4-BE49-F238E27FC236}">
                        <a16:creationId xmlns:a16="http://schemas.microsoft.com/office/drawing/2014/main" id="{E464990C-1068-4D8D-8547-8220C14434DA}"/>
                      </a:ext>
                    </a:extLst>
                  </p:cNvPr>
                  <p:cNvPicPr>
                    <a:picLocks noChangeAspect="1"/>
                  </p:cNvPicPr>
                  <p:nvPr/>
                </p:nvPicPr>
                <p:blipFill>
                  <a:blip r:embed="rId8" cstate="print">
                    <a:extLst>
                      <a:ext uri="{BEBA8EAE-BF5A-486C-A8C5-ECC9F3942E4B}">
                        <a14:imgProps xmlns:a14="http://schemas.microsoft.com/office/drawing/2010/main">
                          <a14:imgLayer r:embed="rId9">
                            <a14:imgEffect>
                              <a14:backgroundRemoval t="0" b="99333" l="5000" r="95000">
                                <a14:foregroundMark x1="34559" y1="16444" x2="34559" y2="16444"/>
                                <a14:foregroundMark x1="56765" y1="24222" x2="56765" y2="24222"/>
                                <a14:foregroundMark x1="84559" y1="50889" x2="84559" y2="50889"/>
                                <a14:foregroundMark x1="78971" y1="26667" x2="78971" y2="26667"/>
                                <a14:foregroundMark x1="49706" y1="48889" x2="49706" y2="48889"/>
                                <a14:foregroundMark x1="39559" y1="41556" x2="39559" y2="41556"/>
                                <a14:foregroundMark x1="26176" y1="31556" x2="26176" y2="31556"/>
                                <a14:foregroundMark x1="14853" y1="49778" x2="14853" y2="49778"/>
                                <a14:foregroundMark x1="17794" y1="63111" x2="17794" y2="63111"/>
                                <a14:foregroundMark x1="35882" y1="64667" x2="35882" y2="64667"/>
                                <a14:foregroundMark x1="45147" y1="74000" x2="45147" y2="74000"/>
                                <a14:foregroundMark x1="50588" y1="82444" x2="50588" y2="82444"/>
                                <a14:foregroundMark x1="55441" y1="71556" x2="55441" y2="71556"/>
                                <a14:foregroundMark x1="65147" y1="65111" x2="65147" y2="65111"/>
                                <a14:foregroundMark x1="80000" y1="65556" x2="80000" y2="65556"/>
                                <a14:foregroundMark x1="77647" y1="62889" x2="77647" y2="62889"/>
                                <a14:backgroundMark x1="17059" y1="5333" x2="17059" y2="5333"/>
                                <a14:backgroundMark x1="74559" y1="12667" x2="74559" y2="12667"/>
                                <a14:backgroundMark x1="45147" y1="21778" x2="45147" y2="21778"/>
                                <a14:backgroundMark x1="88235" y1="69111" x2="88235" y2="69111"/>
                                <a14:backgroundMark x1="80882" y1="84000" x2="80882" y2="84000"/>
                                <a14:backgroundMark x1="71029" y1="88000" x2="71029" y2="88000"/>
                                <a14:backgroundMark x1="40147" y1="92000" x2="40147" y2="92000"/>
                                <a14:backgroundMark x1="26176" y1="92222" x2="26176" y2="92222"/>
                                <a14:backgroundMark x1="13235" y1="80889" x2="13235" y2="80889"/>
                                <a14:backgroundMark x1="8529" y1="72222" x2="8529" y2="72222"/>
                              </a14:backgroundRemoval>
                            </a14:imgEffect>
                            <a14:imgEffect>
                              <a14:sharpenSoften amount="50000"/>
                            </a14:imgEffect>
                            <a14:imgEffect>
                              <a14:colorTemperature colorTemp="5900"/>
                            </a14:imgEffect>
                            <a14:imgEffect>
                              <a14:saturation sat="0"/>
                            </a14:imgEffect>
                          </a14:imgLayer>
                        </a14:imgProps>
                      </a:ext>
                      <a:ext uri="{28A0092B-C50C-407E-A947-70E740481C1C}">
                        <a14:useLocalDpi xmlns:a14="http://schemas.microsoft.com/office/drawing/2010/main" val="0"/>
                      </a:ext>
                    </a:extLst>
                  </a:blip>
                  <a:stretch>
                    <a:fillRect/>
                  </a:stretch>
                </p:blipFill>
                <p:spPr>
                  <a:xfrm>
                    <a:off x="3449179" y="3411993"/>
                    <a:ext cx="1260320" cy="886948"/>
                  </a:xfrm>
                  <a:prstGeom prst="rect">
                    <a:avLst/>
                  </a:prstGeom>
                  <a:noFill/>
                </p:spPr>
              </p:pic>
            </p:grpSp>
          </p:grpSp>
        </p:grpSp>
        <p:sp>
          <p:nvSpPr>
            <p:cNvPr id="16" name="Textové pole 61">
              <a:extLst>
                <a:ext uri="{FF2B5EF4-FFF2-40B4-BE49-F238E27FC236}">
                  <a16:creationId xmlns:a16="http://schemas.microsoft.com/office/drawing/2014/main" id="{88525F3F-ACF7-4B91-8E89-CA5203C76C45}"/>
                </a:ext>
              </a:extLst>
            </p:cNvPr>
            <p:cNvSpPr txBox="1"/>
            <p:nvPr/>
          </p:nvSpPr>
          <p:spPr>
            <a:xfrm>
              <a:off x="-44653" y="3074231"/>
              <a:ext cx="2684056" cy="181143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800"/>
                </a:spcAft>
                <a:buClrTx/>
                <a:buSzTx/>
                <a:buFontTx/>
                <a:buNone/>
                <a:tabLst/>
                <a:defRPr/>
              </a:pPr>
              <a:r>
                <a:rPr kumimoji="0" lang="sk-SK" sz="1600" b="1" i="0" u="none" strike="noStrike" kern="0" cap="none" spc="0" normalizeH="0" baseline="0" noProof="0" dirty="0">
                  <a:ln>
                    <a:noFill/>
                  </a:ln>
                  <a:solidFill>
                    <a:srgbClr val="002060"/>
                  </a:solidFill>
                  <a:effectLst/>
                  <a:uLnTx/>
                  <a:uFillTx/>
                  <a:latin typeface="Calibri Light" panose="020F0302020204030204" pitchFamily="34" charset="0"/>
                  <a:ea typeface="Calibri" panose="020F0502020204030204" pitchFamily="34" charset="0"/>
                  <a:cs typeface="Times New Roman" panose="02020603050405020304" pitchFamily="18" charset="0"/>
                </a:rPr>
                <a:t>Participácia aktérov vo fáze formulácie – pripomienkovanie návrhu legislatívy – zapojenie verejnosti. V ostatných fázach je len formálna na úrovni „informovať“ – Zelená správa LH, do roku 2015 VS ŠOP.</a:t>
              </a:r>
              <a:endParaRPr kumimoji="0" lang="sk-SK" sz="1600" b="0" i="0" u="none" strike="noStrike" kern="0" cap="none" spc="0" normalizeH="0" baseline="0" noProof="0" dirty="0">
                <a:ln>
                  <a:noFill/>
                </a:ln>
                <a:solidFill>
                  <a:sysClr val="windowText" lastClr="000000"/>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p:txBody>
        </p:sp>
        <p:sp>
          <p:nvSpPr>
            <p:cNvPr id="17" name="Textové pole 62">
              <a:extLst>
                <a:ext uri="{FF2B5EF4-FFF2-40B4-BE49-F238E27FC236}">
                  <a16:creationId xmlns:a16="http://schemas.microsoft.com/office/drawing/2014/main" id="{9FC1E63F-CB5D-4C1A-98C4-C02AA5302A4E}"/>
                </a:ext>
              </a:extLst>
            </p:cNvPr>
            <p:cNvSpPr txBox="1"/>
            <p:nvPr/>
          </p:nvSpPr>
          <p:spPr>
            <a:xfrm>
              <a:off x="3247023" y="5402001"/>
              <a:ext cx="2214478" cy="976056"/>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800"/>
                </a:spcAft>
                <a:buClrTx/>
                <a:buSzTx/>
                <a:buFontTx/>
                <a:buNone/>
                <a:tabLst/>
                <a:defRPr/>
              </a:pPr>
              <a:r>
                <a:rPr kumimoji="0" lang="sk-SK" sz="1600" b="1" i="0" u="none" strike="noStrike" kern="0" cap="none" spc="0" normalizeH="0" baseline="0" noProof="0" dirty="0">
                  <a:ln>
                    <a:noFill/>
                  </a:ln>
                  <a:solidFill>
                    <a:srgbClr val="002060"/>
                  </a:solidFill>
                  <a:effectLst/>
                  <a:uLnTx/>
                  <a:uFillTx/>
                  <a:latin typeface="Calibri Light" panose="020F0302020204030204" pitchFamily="34" charset="0"/>
                  <a:ea typeface="Calibri" panose="020F0502020204030204" pitchFamily="34" charset="0"/>
                  <a:cs typeface="Times New Roman" panose="02020603050405020304" pitchFamily="18" charset="0"/>
                </a:rPr>
                <a:t>Národná (úroveň ministerstva) a regionálna úroveň (OÚ v sídle kraja)</a:t>
              </a:r>
              <a:endParaRPr kumimoji="0" lang="sk-SK" sz="1600" b="0" i="0" u="none" strike="noStrike" kern="0" cap="none" spc="0" normalizeH="0" baseline="0" noProof="0" dirty="0">
                <a:ln>
                  <a:noFill/>
                </a:ln>
                <a:solidFill>
                  <a:sysClr val="windowText" lastClr="000000"/>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p:txBody>
        </p:sp>
        <p:sp>
          <p:nvSpPr>
            <p:cNvPr id="18" name="Textové pole 63">
              <a:extLst>
                <a:ext uri="{FF2B5EF4-FFF2-40B4-BE49-F238E27FC236}">
                  <a16:creationId xmlns:a16="http://schemas.microsoft.com/office/drawing/2014/main" id="{27A15A91-7146-45E6-BBB5-6FDC4895E8E2}"/>
                </a:ext>
              </a:extLst>
            </p:cNvPr>
            <p:cNvSpPr txBox="1"/>
            <p:nvPr/>
          </p:nvSpPr>
          <p:spPr>
            <a:xfrm>
              <a:off x="3002262" y="1320329"/>
              <a:ext cx="2590074" cy="114600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800"/>
                </a:spcAft>
                <a:buClrTx/>
                <a:buSzTx/>
                <a:buFontTx/>
                <a:buNone/>
                <a:tabLst/>
                <a:defRPr/>
              </a:pPr>
              <a:r>
                <a:rPr kumimoji="0" lang="sk-SK" sz="1600" b="1" i="0" u="none" strike="noStrike" kern="0" cap="none" spc="0" normalizeH="0" baseline="0" noProof="0" dirty="0">
                  <a:ln>
                    <a:noFill/>
                  </a:ln>
                  <a:solidFill>
                    <a:srgbClr val="002060"/>
                  </a:solidFill>
                  <a:effectLst/>
                  <a:uLnTx/>
                  <a:uFillTx/>
                  <a:latin typeface="Calibri Light" panose="020F0302020204030204" pitchFamily="34" charset="0"/>
                  <a:ea typeface="Calibri" panose="020F0502020204030204" pitchFamily="34" charset="0"/>
                  <a:cs typeface="Times New Roman" panose="02020603050405020304" pitchFamily="18" charset="0"/>
                </a:rPr>
                <a:t>Dlhodobá medzisektorová koordinácia v rámci všetkých fáz cyklu medzi MŽP a </a:t>
              </a:r>
              <a:r>
                <a:rPr kumimoji="0" lang="sk-SK" sz="1600" b="1" i="0" u="none" strike="noStrike" kern="0" cap="none" spc="0" normalizeH="0" baseline="0" noProof="0" dirty="0" err="1">
                  <a:ln>
                    <a:noFill/>
                  </a:ln>
                  <a:solidFill>
                    <a:srgbClr val="002060"/>
                  </a:solidFill>
                  <a:effectLst/>
                  <a:uLnTx/>
                  <a:uFillTx/>
                  <a:latin typeface="Calibri Light" panose="020F0302020204030204" pitchFamily="34" charset="0"/>
                  <a:ea typeface="Calibri" panose="020F0502020204030204" pitchFamily="34" charset="0"/>
                  <a:cs typeface="Times New Roman" panose="02020603050405020304" pitchFamily="18" charset="0"/>
                </a:rPr>
                <a:t>MPaRV</a:t>
              </a:r>
              <a:endParaRPr kumimoji="0" lang="sk-SK" sz="1600" b="0" i="0" u="none" strike="noStrike" kern="0" cap="none" spc="0" normalizeH="0" baseline="0" noProof="0" dirty="0">
                <a:ln>
                  <a:noFill/>
                </a:ln>
                <a:solidFill>
                  <a:sysClr val="windowText" lastClr="000000"/>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p:txBody>
        </p:sp>
        <p:sp>
          <p:nvSpPr>
            <p:cNvPr id="19" name="Textové pole 64">
              <a:extLst>
                <a:ext uri="{FF2B5EF4-FFF2-40B4-BE49-F238E27FC236}">
                  <a16:creationId xmlns:a16="http://schemas.microsoft.com/office/drawing/2014/main" id="{F4FB9F21-33D8-489B-B2D7-397DFDFC791C}"/>
                </a:ext>
              </a:extLst>
            </p:cNvPr>
            <p:cNvSpPr txBox="1"/>
            <p:nvPr/>
          </p:nvSpPr>
          <p:spPr>
            <a:xfrm>
              <a:off x="5225120" y="3516046"/>
              <a:ext cx="3654333" cy="11752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800"/>
                </a:spcAft>
                <a:buClrTx/>
                <a:buSzTx/>
                <a:buFontTx/>
                <a:buNone/>
                <a:tabLst/>
                <a:defRPr/>
              </a:pPr>
              <a:r>
                <a:rPr kumimoji="0" lang="sk-SK" sz="1600" b="1" i="0" u="none" strike="noStrike" kern="0" cap="none" spc="0" normalizeH="0" baseline="0" noProof="0" dirty="0">
                  <a:ln>
                    <a:noFill/>
                  </a:ln>
                  <a:solidFill>
                    <a:srgbClr val="002060"/>
                  </a:solidFill>
                  <a:effectLst/>
                  <a:uLnTx/>
                  <a:uFillTx/>
                  <a:latin typeface="Calibri Light" panose="020F0302020204030204" pitchFamily="34" charset="0"/>
                  <a:ea typeface="Calibri" panose="020F0502020204030204" pitchFamily="34" charset="0"/>
                  <a:cs typeface="Times New Roman" panose="02020603050405020304" pitchFamily="18" charset="0"/>
                </a:rPr>
                <a:t>Chýbajúce sprievodné persuázne opatrenia... Vedecká expertíza je vykonávaná, ale zatiaľ nefunguje prenos poznatkov  do praxe (NLC)</a:t>
              </a:r>
              <a:endParaRPr kumimoji="0" lang="sk-SK" sz="1600" b="0" i="0" u="none" strike="noStrike" kern="0" cap="none" spc="0" normalizeH="0" baseline="0" noProof="0" dirty="0">
                <a:ln>
                  <a:noFill/>
                </a:ln>
                <a:solidFill>
                  <a:sysClr val="windowText" lastClr="000000"/>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p:txBody>
        </p:sp>
      </p:grpSp>
      <p:sp>
        <p:nvSpPr>
          <p:cNvPr id="3" name="Obdĺžnik 2">
            <a:extLst>
              <a:ext uri="{FF2B5EF4-FFF2-40B4-BE49-F238E27FC236}">
                <a16:creationId xmlns:a16="http://schemas.microsoft.com/office/drawing/2014/main" id="{4B9F4F0C-6E50-425C-B352-90BC1AC0C7EE}"/>
              </a:ext>
            </a:extLst>
          </p:cNvPr>
          <p:cNvSpPr/>
          <p:nvPr/>
        </p:nvSpPr>
        <p:spPr>
          <a:xfrm>
            <a:off x="3438845" y="3485202"/>
            <a:ext cx="1270654" cy="696400"/>
          </a:xfrm>
          <a:prstGeom prst="rect">
            <a:avLst/>
          </a:prstGeom>
          <a:solidFill>
            <a:srgbClr val="C00000">
              <a:alpha val="50000"/>
            </a:srgb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sk-SK" sz="1400" b="1" dirty="0">
                <a:solidFill>
                  <a:schemeClr val="bg1"/>
                </a:solidFill>
                <a:latin typeface="Calibri Light" panose="020F0302020204030204" pitchFamily="34" charset="0"/>
                <a:cs typeface="Calibri Light" panose="020F0302020204030204" pitchFamily="34" charset="0"/>
              </a:rPr>
              <a:t>Podpora špecifických ESL</a:t>
            </a:r>
          </a:p>
        </p:txBody>
      </p:sp>
      <p:cxnSp>
        <p:nvCxnSpPr>
          <p:cNvPr id="75" name="Rovná spojovacia šípka 74">
            <a:extLst>
              <a:ext uri="{FF2B5EF4-FFF2-40B4-BE49-F238E27FC236}">
                <a16:creationId xmlns:a16="http://schemas.microsoft.com/office/drawing/2014/main" id="{D89DF6ED-AFCF-438F-83E9-79137D70629F}"/>
              </a:ext>
            </a:extLst>
          </p:cNvPr>
          <p:cNvCxnSpPr>
            <a:cxnSpLocks/>
          </p:cNvCxnSpPr>
          <p:nvPr/>
        </p:nvCxnSpPr>
        <p:spPr>
          <a:xfrm>
            <a:off x="5257800" y="4603898"/>
            <a:ext cx="1048379" cy="604864"/>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nvGrpSpPr>
          <p:cNvPr id="80" name="Skupina 79">
            <a:extLst>
              <a:ext uri="{FF2B5EF4-FFF2-40B4-BE49-F238E27FC236}">
                <a16:creationId xmlns:a16="http://schemas.microsoft.com/office/drawing/2014/main" id="{61DDCE07-7043-45D1-98F4-9D6B0EE8837F}"/>
              </a:ext>
            </a:extLst>
          </p:cNvPr>
          <p:cNvGrpSpPr/>
          <p:nvPr/>
        </p:nvGrpSpPr>
        <p:grpSpPr>
          <a:xfrm>
            <a:off x="2456307" y="833017"/>
            <a:ext cx="6751318" cy="3436777"/>
            <a:chOff x="2456307" y="833017"/>
            <a:chExt cx="6751318" cy="3436777"/>
          </a:xfrm>
        </p:grpSpPr>
        <p:grpSp>
          <p:nvGrpSpPr>
            <p:cNvPr id="87" name="Skupina 86">
              <a:extLst>
                <a:ext uri="{FF2B5EF4-FFF2-40B4-BE49-F238E27FC236}">
                  <a16:creationId xmlns:a16="http://schemas.microsoft.com/office/drawing/2014/main" id="{9F536C3E-F5E6-4D4D-BDEC-0672313A2FE9}"/>
                </a:ext>
              </a:extLst>
            </p:cNvPr>
            <p:cNvGrpSpPr/>
            <p:nvPr/>
          </p:nvGrpSpPr>
          <p:grpSpPr>
            <a:xfrm>
              <a:off x="2456307" y="833017"/>
              <a:ext cx="6751318" cy="3022449"/>
              <a:chOff x="2456307" y="833017"/>
              <a:chExt cx="6751318" cy="3022449"/>
            </a:xfrm>
          </p:grpSpPr>
          <p:grpSp>
            <p:nvGrpSpPr>
              <p:cNvPr id="93" name="Skupina 92">
                <a:extLst>
                  <a:ext uri="{FF2B5EF4-FFF2-40B4-BE49-F238E27FC236}">
                    <a16:creationId xmlns:a16="http://schemas.microsoft.com/office/drawing/2014/main" id="{907B5E8A-534D-40C6-BB3B-6819CC6A0AFF}"/>
                  </a:ext>
                </a:extLst>
              </p:cNvPr>
              <p:cNvGrpSpPr/>
              <p:nvPr/>
            </p:nvGrpSpPr>
            <p:grpSpPr>
              <a:xfrm>
                <a:off x="2456307" y="833017"/>
                <a:ext cx="6738501" cy="2953950"/>
                <a:chOff x="2456307" y="833017"/>
                <a:chExt cx="6738501" cy="2953950"/>
              </a:xfrm>
            </p:grpSpPr>
            <p:cxnSp>
              <p:nvCxnSpPr>
                <p:cNvPr id="105" name="Rovná spojovacia šípka 104">
                  <a:extLst>
                    <a:ext uri="{FF2B5EF4-FFF2-40B4-BE49-F238E27FC236}">
                      <a16:creationId xmlns:a16="http://schemas.microsoft.com/office/drawing/2014/main" id="{0B4EB846-4114-4AFB-9CC3-6535A2EA48FD}"/>
                    </a:ext>
                  </a:extLst>
                </p:cNvPr>
                <p:cNvCxnSpPr>
                  <a:cxnSpLocks/>
                </p:cNvCxnSpPr>
                <p:nvPr/>
              </p:nvCxnSpPr>
              <p:spPr>
                <a:xfrm flipH="1" flipV="1">
                  <a:off x="2456307" y="3031832"/>
                  <a:ext cx="648493" cy="601419"/>
                </a:xfrm>
                <a:prstGeom prst="straightConnector1">
                  <a:avLst/>
                </a:prstGeom>
                <a:noFill/>
                <a:ln w="19050" cap="flat" cmpd="sng" algn="ctr">
                  <a:solidFill>
                    <a:sysClr val="windowText" lastClr="000000"/>
                  </a:solidFill>
                  <a:prstDash val="dash"/>
                  <a:round/>
                  <a:headEnd type="none" w="med" len="med"/>
                  <a:tailEnd type="none" w="med" len="med"/>
                </a:ln>
                <a:effectLst/>
              </p:spPr>
            </p:cxnSp>
            <p:grpSp>
              <p:nvGrpSpPr>
                <p:cNvPr id="97" name="Skupina 96">
                  <a:extLst>
                    <a:ext uri="{FF2B5EF4-FFF2-40B4-BE49-F238E27FC236}">
                      <a16:creationId xmlns:a16="http://schemas.microsoft.com/office/drawing/2014/main" id="{A63C1491-CDB9-4E9D-A677-8B9E8237EC2C}"/>
                    </a:ext>
                  </a:extLst>
                </p:cNvPr>
                <p:cNvGrpSpPr/>
                <p:nvPr/>
              </p:nvGrpSpPr>
              <p:grpSpPr>
                <a:xfrm>
                  <a:off x="4558159" y="833017"/>
                  <a:ext cx="4636649" cy="2953950"/>
                  <a:chOff x="4558159" y="833017"/>
                  <a:chExt cx="4636649" cy="2953950"/>
                </a:xfrm>
              </p:grpSpPr>
              <p:cxnSp>
                <p:nvCxnSpPr>
                  <p:cNvPr id="101" name="Rovná spojnica 100">
                    <a:extLst>
                      <a:ext uri="{FF2B5EF4-FFF2-40B4-BE49-F238E27FC236}">
                        <a16:creationId xmlns:a16="http://schemas.microsoft.com/office/drawing/2014/main" id="{21F685F9-ECA3-46B3-8917-97AC4A6B269C}"/>
                      </a:ext>
                    </a:extLst>
                  </p:cNvPr>
                  <p:cNvCxnSpPr>
                    <a:cxnSpLocks/>
                  </p:cNvCxnSpPr>
                  <p:nvPr/>
                </p:nvCxnSpPr>
                <p:spPr>
                  <a:xfrm flipV="1">
                    <a:off x="4558159" y="1315844"/>
                    <a:ext cx="2344446" cy="2471123"/>
                  </a:xfrm>
                  <a:prstGeom prst="line">
                    <a:avLst/>
                  </a:prstGeom>
                </p:spPr>
                <p:style>
                  <a:lnRef idx="1">
                    <a:schemeClr val="dk1"/>
                  </a:lnRef>
                  <a:fillRef idx="0">
                    <a:schemeClr val="dk1"/>
                  </a:fillRef>
                  <a:effectRef idx="0">
                    <a:schemeClr val="dk1"/>
                  </a:effectRef>
                  <a:fontRef idx="minor">
                    <a:schemeClr val="tx1"/>
                  </a:fontRef>
                </p:style>
              </p:cxnSp>
              <p:sp>
                <p:nvSpPr>
                  <p:cNvPr id="99" name="BlokTextu 98">
                    <a:extLst>
                      <a:ext uri="{FF2B5EF4-FFF2-40B4-BE49-F238E27FC236}">
                        <a16:creationId xmlns:a16="http://schemas.microsoft.com/office/drawing/2014/main" id="{080BB131-9935-49FB-B159-186445737472}"/>
                      </a:ext>
                    </a:extLst>
                  </p:cNvPr>
                  <p:cNvSpPr txBox="1"/>
                  <p:nvPr/>
                </p:nvSpPr>
                <p:spPr>
                  <a:xfrm>
                    <a:off x="6852935" y="833017"/>
                    <a:ext cx="2341873" cy="1015663"/>
                  </a:xfrm>
                  <a:prstGeom prst="rect">
                    <a:avLst/>
                  </a:prstGeom>
                  <a:noFill/>
                </p:spPr>
                <p:txBody>
                  <a:bodyPr wrap="square" rtlCol="0">
                    <a:spAutoFit/>
                  </a:bodyPr>
                  <a:lstStyle/>
                  <a:p>
                    <a:pPr algn="ctr"/>
                    <a:r>
                      <a:rPr lang="sk-SK" sz="2000" b="1" dirty="0">
                        <a:solidFill>
                          <a:srgbClr val="C00000"/>
                        </a:solidFill>
                      </a:rPr>
                      <a:t>Ekosystémové služby lesov (ESL) a platby (PES)</a:t>
                    </a:r>
                  </a:p>
                </p:txBody>
              </p:sp>
            </p:grpSp>
          </p:grpSp>
          <p:sp>
            <p:nvSpPr>
              <p:cNvPr id="94" name="BlokTextu 93">
                <a:extLst>
                  <a:ext uri="{FF2B5EF4-FFF2-40B4-BE49-F238E27FC236}">
                    <a16:creationId xmlns:a16="http://schemas.microsoft.com/office/drawing/2014/main" id="{44281865-89AF-4917-B0A5-59EC542B2C62}"/>
                  </a:ext>
                </a:extLst>
              </p:cNvPr>
              <p:cNvSpPr txBox="1"/>
              <p:nvPr/>
            </p:nvSpPr>
            <p:spPr>
              <a:xfrm>
                <a:off x="6294954" y="1896622"/>
                <a:ext cx="2912671" cy="707886"/>
              </a:xfrm>
              <a:prstGeom prst="rect">
                <a:avLst/>
              </a:prstGeom>
              <a:noFill/>
            </p:spPr>
            <p:txBody>
              <a:bodyPr wrap="square" rtlCol="0">
                <a:spAutoFit/>
              </a:bodyPr>
              <a:lstStyle/>
              <a:p>
                <a:pPr algn="ctr"/>
                <a:r>
                  <a:rPr lang="sk-SK" sz="2000" b="1" dirty="0">
                    <a:solidFill>
                      <a:srgbClr val="00B050"/>
                    </a:solidFill>
                  </a:rPr>
                  <a:t>Analýza verejnej politiky (</a:t>
                </a:r>
                <a:r>
                  <a:rPr lang="sk-SK" sz="2000" b="1" i="1" dirty="0">
                    <a:solidFill>
                      <a:srgbClr val="00B050"/>
                    </a:solidFill>
                  </a:rPr>
                  <a:t>Policy analysis</a:t>
                </a:r>
                <a:r>
                  <a:rPr lang="sk-SK" sz="2000" b="1" dirty="0">
                    <a:solidFill>
                      <a:srgbClr val="00B050"/>
                    </a:solidFill>
                  </a:rPr>
                  <a:t>)</a:t>
                </a:r>
              </a:p>
            </p:txBody>
          </p:sp>
          <p:cxnSp>
            <p:nvCxnSpPr>
              <p:cNvPr id="95" name="Rovná spojnica 94">
                <a:extLst>
                  <a:ext uri="{FF2B5EF4-FFF2-40B4-BE49-F238E27FC236}">
                    <a16:creationId xmlns:a16="http://schemas.microsoft.com/office/drawing/2014/main" id="{55C0B8B5-C949-4565-BD85-1A9099A32906}"/>
                  </a:ext>
                </a:extLst>
              </p:cNvPr>
              <p:cNvCxnSpPr>
                <a:cxnSpLocks/>
              </p:cNvCxnSpPr>
              <p:nvPr/>
            </p:nvCxnSpPr>
            <p:spPr>
              <a:xfrm flipV="1">
                <a:off x="5205351" y="2240094"/>
                <a:ext cx="1528702" cy="1615372"/>
              </a:xfrm>
              <a:prstGeom prst="line">
                <a:avLst/>
              </a:prstGeom>
            </p:spPr>
            <p:style>
              <a:lnRef idx="1">
                <a:schemeClr val="dk1"/>
              </a:lnRef>
              <a:fillRef idx="0">
                <a:schemeClr val="dk1"/>
              </a:fillRef>
              <a:effectRef idx="0">
                <a:schemeClr val="dk1"/>
              </a:effectRef>
              <a:fontRef idx="minor">
                <a:schemeClr val="tx1"/>
              </a:fontRef>
            </p:style>
          </p:cxnSp>
        </p:grpSp>
        <p:sp>
          <p:nvSpPr>
            <p:cNvPr id="84" name="BlokTextu 83">
              <a:extLst>
                <a:ext uri="{FF2B5EF4-FFF2-40B4-BE49-F238E27FC236}">
                  <a16:creationId xmlns:a16="http://schemas.microsoft.com/office/drawing/2014/main" id="{177321C9-CC4D-4AC6-8669-ACDD83AB7C33}"/>
                </a:ext>
              </a:extLst>
            </p:cNvPr>
            <p:cNvSpPr txBox="1"/>
            <p:nvPr/>
          </p:nvSpPr>
          <p:spPr>
            <a:xfrm>
              <a:off x="6658985" y="2746822"/>
              <a:ext cx="2341873" cy="400110"/>
            </a:xfrm>
            <a:prstGeom prst="rect">
              <a:avLst/>
            </a:prstGeom>
            <a:noFill/>
          </p:spPr>
          <p:txBody>
            <a:bodyPr wrap="square" rtlCol="0">
              <a:spAutoFit/>
            </a:bodyPr>
            <a:lstStyle/>
            <a:p>
              <a:pPr algn="ctr"/>
              <a:r>
                <a:rPr lang="sk-SK" sz="2000" b="1" dirty="0">
                  <a:solidFill>
                    <a:schemeClr val="accent6">
                      <a:lumMod val="50000"/>
                    </a:schemeClr>
                  </a:solidFill>
                </a:rPr>
                <a:t>Governance</a:t>
              </a:r>
            </a:p>
          </p:txBody>
        </p:sp>
        <p:cxnSp>
          <p:nvCxnSpPr>
            <p:cNvPr id="85" name="Rovná spojnica 84">
              <a:extLst>
                <a:ext uri="{FF2B5EF4-FFF2-40B4-BE49-F238E27FC236}">
                  <a16:creationId xmlns:a16="http://schemas.microsoft.com/office/drawing/2014/main" id="{37D45F42-8043-4A06-9968-B1B50F0B71A4}"/>
                </a:ext>
              </a:extLst>
            </p:cNvPr>
            <p:cNvCxnSpPr>
              <a:cxnSpLocks/>
            </p:cNvCxnSpPr>
            <p:nvPr/>
          </p:nvCxnSpPr>
          <p:spPr>
            <a:xfrm flipV="1">
              <a:off x="5871768" y="3047780"/>
              <a:ext cx="1140873" cy="1222014"/>
            </a:xfrm>
            <a:prstGeom prst="line">
              <a:avLst/>
            </a:prstGeom>
          </p:spPr>
          <p:style>
            <a:lnRef idx="1">
              <a:schemeClr val="dk1"/>
            </a:lnRef>
            <a:fillRef idx="0">
              <a:schemeClr val="dk1"/>
            </a:fillRef>
            <a:effectRef idx="0">
              <a:schemeClr val="dk1"/>
            </a:effectRef>
            <a:fontRef idx="minor">
              <a:schemeClr val="tx1"/>
            </a:fontRef>
          </p:style>
        </p:cxnSp>
      </p:grpSp>
      <p:sp>
        <p:nvSpPr>
          <p:cNvPr id="111" name="BlokTextu 110">
            <a:extLst>
              <a:ext uri="{FF2B5EF4-FFF2-40B4-BE49-F238E27FC236}">
                <a16:creationId xmlns:a16="http://schemas.microsoft.com/office/drawing/2014/main" id="{E89062FE-AA02-4A81-B48C-8A17B96CB53B}"/>
              </a:ext>
            </a:extLst>
          </p:cNvPr>
          <p:cNvSpPr txBox="1"/>
          <p:nvPr/>
        </p:nvSpPr>
        <p:spPr>
          <a:xfrm>
            <a:off x="5889867" y="5160355"/>
            <a:ext cx="2345125" cy="830997"/>
          </a:xfrm>
          <a:prstGeom prst="rect">
            <a:avLst/>
          </a:prstGeom>
          <a:noFill/>
        </p:spPr>
        <p:txBody>
          <a:bodyPr wrap="square" rtlCol="0">
            <a:spAutoFit/>
          </a:bodyPr>
          <a:lstStyle/>
          <a:p>
            <a:pPr algn="ctr"/>
            <a:r>
              <a:rPr lang="sk-SK" sz="1600" b="1" dirty="0">
                <a:solidFill>
                  <a:srgbClr val="00B050"/>
                </a:solidFill>
                <a:latin typeface="Calibri Light" panose="020F0302020204030204" pitchFamily="34" charset="0"/>
                <a:cs typeface="Calibri Light" panose="020F0302020204030204" pitchFamily="34" charset="0"/>
              </a:rPr>
              <a:t>Výskyt implementačných nedostatkov, ktoré znižujú účinnosť nástroja</a:t>
            </a:r>
          </a:p>
        </p:txBody>
      </p:sp>
      <p:sp>
        <p:nvSpPr>
          <p:cNvPr id="39" name="BlokTextu 38">
            <a:extLst>
              <a:ext uri="{FF2B5EF4-FFF2-40B4-BE49-F238E27FC236}">
                <a16:creationId xmlns:a16="http://schemas.microsoft.com/office/drawing/2014/main" id="{7A6CF14D-1E0B-4735-A90D-A6F1CE1D7B9E}"/>
              </a:ext>
            </a:extLst>
          </p:cNvPr>
          <p:cNvSpPr txBox="1"/>
          <p:nvPr/>
        </p:nvSpPr>
        <p:spPr>
          <a:xfrm>
            <a:off x="-17780" y="5787494"/>
            <a:ext cx="2341873" cy="584775"/>
          </a:xfrm>
          <a:prstGeom prst="rect">
            <a:avLst/>
          </a:prstGeom>
          <a:noFill/>
        </p:spPr>
        <p:txBody>
          <a:bodyPr wrap="square" rtlCol="0">
            <a:spAutoFit/>
          </a:bodyPr>
          <a:lstStyle/>
          <a:p>
            <a:pPr algn="ctr"/>
            <a:r>
              <a:rPr lang="sk-SK" sz="1600" dirty="0"/>
              <a:t>Systémovo nutná finančná podpora</a:t>
            </a:r>
          </a:p>
        </p:txBody>
      </p:sp>
      <p:cxnSp>
        <p:nvCxnSpPr>
          <p:cNvPr id="40" name="Rovná spojnica 39">
            <a:extLst>
              <a:ext uri="{FF2B5EF4-FFF2-40B4-BE49-F238E27FC236}">
                <a16:creationId xmlns:a16="http://schemas.microsoft.com/office/drawing/2014/main" id="{7D2F0839-5E7C-4960-905B-DE283B035503}"/>
              </a:ext>
            </a:extLst>
          </p:cNvPr>
          <p:cNvCxnSpPr>
            <a:cxnSpLocks/>
          </p:cNvCxnSpPr>
          <p:nvPr/>
        </p:nvCxnSpPr>
        <p:spPr>
          <a:xfrm flipV="1">
            <a:off x="1721416" y="4678025"/>
            <a:ext cx="1140873" cy="1222014"/>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859140565"/>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09904" y="2907794"/>
            <a:ext cx="8229600" cy="857250"/>
          </a:xfrm>
        </p:spPr>
        <p:txBody>
          <a:bodyPr/>
          <a:lstStyle/>
          <a:p>
            <a:pPr algn="ctr"/>
            <a:r>
              <a:rPr lang="sk-SK" sz="3500" dirty="0">
                <a:latin typeface="Arial" panose="020B0604020202020204" pitchFamily="34" charset="0"/>
                <a:cs typeface="Arial" panose="020B0604020202020204" pitchFamily="34" charset="0"/>
              </a:rPr>
              <a:t>Ďakujeme za pozornosť.</a:t>
            </a:r>
            <a:endParaRPr lang="en-GB" sz="3500" dirty="0">
              <a:latin typeface="Arial" panose="020B0604020202020204" pitchFamily="34" charset="0"/>
              <a:cs typeface="Arial" panose="020B0604020202020204" pitchFamily="34" charset="0"/>
            </a:endParaRPr>
          </a:p>
        </p:txBody>
      </p:sp>
      <p:pic>
        <p:nvPicPr>
          <p:cNvPr id="3" name="Obrázok 2">
            <a:extLst>
              <a:ext uri="{FF2B5EF4-FFF2-40B4-BE49-F238E27FC236}">
                <a16:creationId xmlns:a16="http://schemas.microsoft.com/office/drawing/2014/main" id="{8AFEC5E2-BB85-4743-9113-17C63D81CA8E}"/>
              </a:ext>
            </a:extLst>
          </p:cNvPr>
          <p:cNvPicPr>
            <a:picLocks noChangeAspect="1"/>
          </p:cNvPicPr>
          <p:nvPr/>
        </p:nvPicPr>
        <p:blipFill>
          <a:blip r:embed="rId2"/>
          <a:stretch>
            <a:fillRect/>
          </a:stretch>
        </p:blipFill>
        <p:spPr>
          <a:xfrm>
            <a:off x="2971072" y="5261085"/>
            <a:ext cx="3107264" cy="1219725"/>
          </a:xfrm>
          <a:prstGeom prst="rect">
            <a:avLst/>
          </a:prstGeom>
        </p:spPr>
      </p:pic>
    </p:spTree>
    <p:extLst>
      <p:ext uri="{BB962C8B-B14F-4D97-AF65-F5344CB8AC3E}">
        <p14:creationId xmlns:p14="http://schemas.microsoft.com/office/powerpoint/2010/main" val="3456048328"/>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1">
            <a:extLst>
              <a:ext uri="{FF2B5EF4-FFF2-40B4-BE49-F238E27FC236}">
                <a16:creationId xmlns:a16="http://schemas.microsoft.com/office/drawing/2014/main" id="{F7BE22C5-0D66-4440-B309-A11C10A26827}"/>
              </a:ext>
            </a:extLst>
          </p:cNvPr>
          <p:cNvSpPr>
            <a:spLocks noGrp="1"/>
          </p:cNvSpPr>
          <p:nvPr>
            <p:ph type="title"/>
          </p:nvPr>
        </p:nvSpPr>
        <p:spPr>
          <a:xfrm>
            <a:off x="1839291" y="359842"/>
            <a:ext cx="7103328" cy="717822"/>
          </a:xfrm>
        </p:spPr>
        <p:txBody>
          <a:bodyPr/>
          <a:lstStyle/>
          <a:p>
            <a:pPr lvl="0"/>
            <a:r>
              <a:rPr lang="sk-SK" dirty="0">
                <a:solidFill>
                  <a:schemeClr val="tx1"/>
                </a:solidFill>
                <a:latin typeface="Arial" panose="020B0604020202020204" pitchFamily="34" charset="0"/>
                <a:cs typeface="Arial" panose="020B0604020202020204" pitchFamily="34" charset="0"/>
              </a:rPr>
              <a:t>Problematika</a:t>
            </a:r>
          </a:p>
        </p:txBody>
      </p:sp>
      <p:grpSp>
        <p:nvGrpSpPr>
          <p:cNvPr id="4" name="Skupina 3">
            <a:extLst>
              <a:ext uri="{FF2B5EF4-FFF2-40B4-BE49-F238E27FC236}">
                <a16:creationId xmlns:a16="http://schemas.microsoft.com/office/drawing/2014/main" id="{6389BF25-161C-4608-BB15-11C5B4C9D596}"/>
              </a:ext>
            </a:extLst>
          </p:cNvPr>
          <p:cNvGrpSpPr/>
          <p:nvPr/>
        </p:nvGrpSpPr>
        <p:grpSpPr>
          <a:xfrm>
            <a:off x="670834" y="866570"/>
            <a:ext cx="8473166" cy="5497045"/>
            <a:chOff x="643386" y="836833"/>
            <a:chExt cx="8473166" cy="5497045"/>
          </a:xfrm>
        </p:grpSpPr>
        <p:sp>
          <p:nvSpPr>
            <p:cNvPr id="2" name="Ovál 1">
              <a:extLst>
                <a:ext uri="{FF2B5EF4-FFF2-40B4-BE49-F238E27FC236}">
                  <a16:creationId xmlns:a16="http://schemas.microsoft.com/office/drawing/2014/main" id="{75B34B0E-A411-4623-B071-05B501E7F959}"/>
                </a:ext>
              </a:extLst>
            </p:cNvPr>
            <p:cNvSpPr/>
            <p:nvPr/>
          </p:nvSpPr>
          <p:spPr>
            <a:xfrm>
              <a:off x="1471407" y="1400695"/>
              <a:ext cx="5041635" cy="4820711"/>
            </a:xfrm>
            <a:prstGeom prst="ellipse">
              <a:avLst/>
            </a:prstGeom>
            <a:solidFill>
              <a:srgbClr val="E7F6EF"/>
            </a:solidFill>
            <a:ln>
              <a:solidFill>
                <a:srgbClr val="E7F6E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a:p>
          </p:txBody>
        </p:sp>
        <p:grpSp>
          <p:nvGrpSpPr>
            <p:cNvPr id="3" name="Skupina 2">
              <a:extLst>
                <a:ext uri="{FF2B5EF4-FFF2-40B4-BE49-F238E27FC236}">
                  <a16:creationId xmlns:a16="http://schemas.microsoft.com/office/drawing/2014/main" id="{B812DB2D-F9E3-4291-8619-6BE2E85C0FC5}"/>
                </a:ext>
              </a:extLst>
            </p:cNvPr>
            <p:cNvGrpSpPr/>
            <p:nvPr/>
          </p:nvGrpSpPr>
          <p:grpSpPr>
            <a:xfrm>
              <a:off x="643386" y="836833"/>
              <a:ext cx="8473166" cy="5497045"/>
              <a:chOff x="643386" y="836833"/>
              <a:chExt cx="8473166" cy="5497045"/>
            </a:xfrm>
          </p:grpSpPr>
          <p:grpSp>
            <p:nvGrpSpPr>
              <p:cNvPr id="58" name="Skupina 57">
                <a:extLst>
                  <a:ext uri="{FF2B5EF4-FFF2-40B4-BE49-F238E27FC236}">
                    <a16:creationId xmlns:a16="http://schemas.microsoft.com/office/drawing/2014/main" id="{73B68B04-B830-4449-BD7A-951CA2B8ED29}"/>
                  </a:ext>
                </a:extLst>
              </p:cNvPr>
              <p:cNvGrpSpPr/>
              <p:nvPr/>
            </p:nvGrpSpPr>
            <p:grpSpPr>
              <a:xfrm>
                <a:off x="643386" y="836833"/>
                <a:ext cx="8357473" cy="5497045"/>
                <a:chOff x="643386" y="836833"/>
                <a:chExt cx="8357473" cy="5497045"/>
              </a:xfrm>
            </p:grpSpPr>
            <p:grpSp>
              <p:nvGrpSpPr>
                <p:cNvPr id="59" name="Skupina 58">
                  <a:extLst>
                    <a:ext uri="{FF2B5EF4-FFF2-40B4-BE49-F238E27FC236}">
                      <a16:creationId xmlns:a16="http://schemas.microsoft.com/office/drawing/2014/main" id="{91831E60-EDB7-4189-9EA1-164C83DAEE01}"/>
                    </a:ext>
                  </a:extLst>
                </p:cNvPr>
                <p:cNvGrpSpPr/>
                <p:nvPr/>
              </p:nvGrpSpPr>
              <p:grpSpPr>
                <a:xfrm>
                  <a:off x="643386" y="836833"/>
                  <a:ext cx="8357473" cy="5497045"/>
                  <a:chOff x="643386" y="836833"/>
                  <a:chExt cx="8357473" cy="5497045"/>
                </a:xfrm>
              </p:grpSpPr>
              <p:sp>
                <p:nvSpPr>
                  <p:cNvPr id="62" name="Ovál 61">
                    <a:extLst>
                      <a:ext uri="{FF2B5EF4-FFF2-40B4-BE49-F238E27FC236}">
                        <a16:creationId xmlns:a16="http://schemas.microsoft.com/office/drawing/2014/main" id="{45FF87F0-9938-46DE-BE15-D0A4BF3F1EDF}"/>
                      </a:ext>
                    </a:extLst>
                  </p:cNvPr>
                  <p:cNvSpPr/>
                  <p:nvPr/>
                </p:nvSpPr>
                <p:spPr>
                  <a:xfrm>
                    <a:off x="1811843" y="1709522"/>
                    <a:ext cx="4534990" cy="4237463"/>
                  </a:xfrm>
                  <a:prstGeom prst="ellipse">
                    <a:avLst/>
                  </a:prstGeom>
                  <a:solidFill>
                    <a:schemeClr val="accent5">
                      <a:lumMod val="60000"/>
                      <a:lumOff val="40000"/>
                    </a:schemeClr>
                  </a:solidFill>
                  <a:ln>
                    <a:solidFill>
                      <a:srgbClr val="E7F6E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sz="1400" dirty="0"/>
                  </a:p>
                </p:txBody>
              </p:sp>
              <p:grpSp>
                <p:nvGrpSpPr>
                  <p:cNvPr id="63" name="Skupina 62">
                    <a:extLst>
                      <a:ext uri="{FF2B5EF4-FFF2-40B4-BE49-F238E27FC236}">
                        <a16:creationId xmlns:a16="http://schemas.microsoft.com/office/drawing/2014/main" id="{3732C9B2-8483-4BD1-AB3A-01781A7D069A}"/>
                      </a:ext>
                    </a:extLst>
                  </p:cNvPr>
                  <p:cNvGrpSpPr/>
                  <p:nvPr/>
                </p:nvGrpSpPr>
                <p:grpSpPr>
                  <a:xfrm>
                    <a:off x="1422280" y="836833"/>
                    <a:ext cx="7578579" cy="5018487"/>
                    <a:chOff x="1422280" y="836833"/>
                    <a:chExt cx="7578579" cy="5018487"/>
                  </a:xfrm>
                </p:grpSpPr>
                <p:sp>
                  <p:nvSpPr>
                    <p:cNvPr id="68" name="Ovál 67">
                      <a:extLst>
                        <a:ext uri="{FF2B5EF4-FFF2-40B4-BE49-F238E27FC236}">
                          <a16:creationId xmlns:a16="http://schemas.microsoft.com/office/drawing/2014/main" id="{7A2E7FB9-E0D5-48B9-A90D-4AFE06F31B13}"/>
                        </a:ext>
                      </a:extLst>
                    </p:cNvPr>
                    <p:cNvSpPr/>
                    <p:nvPr/>
                  </p:nvSpPr>
                  <p:spPr>
                    <a:xfrm>
                      <a:off x="2581311" y="2421901"/>
                      <a:ext cx="3035284" cy="2867131"/>
                    </a:xfrm>
                    <a:prstGeom prst="ellipse">
                      <a:avLst/>
                    </a:prstGeom>
                    <a:solidFill>
                      <a:srgbClr val="D2FEC6"/>
                    </a:solidFill>
                    <a:ln>
                      <a:solidFill>
                        <a:srgbClr val="D2FEC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dirty="0"/>
                    </a:p>
                  </p:txBody>
                </p:sp>
                <p:grpSp>
                  <p:nvGrpSpPr>
                    <p:cNvPr id="69" name="Skupina 68">
                      <a:extLst>
                        <a:ext uri="{FF2B5EF4-FFF2-40B4-BE49-F238E27FC236}">
                          <a16:creationId xmlns:a16="http://schemas.microsoft.com/office/drawing/2014/main" id="{DED1232C-A213-49F5-AF29-057D7E601037}"/>
                        </a:ext>
                      </a:extLst>
                    </p:cNvPr>
                    <p:cNvGrpSpPr/>
                    <p:nvPr/>
                  </p:nvGrpSpPr>
                  <p:grpSpPr>
                    <a:xfrm>
                      <a:off x="1422280" y="836833"/>
                      <a:ext cx="7578579" cy="5018487"/>
                      <a:chOff x="1422280" y="836833"/>
                      <a:chExt cx="7578579" cy="5018487"/>
                    </a:xfrm>
                  </p:grpSpPr>
                  <p:grpSp>
                    <p:nvGrpSpPr>
                      <p:cNvPr id="72" name="Skupina 71">
                        <a:extLst>
                          <a:ext uri="{FF2B5EF4-FFF2-40B4-BE49-F238E27FC236}">
                            <a16:creationId xmlns:a16="http://schemas.microsoft.com/office/drawing/2014/main" id="{A76D65B7-A746-4DB0-9992-A2CC47CDBF7F}"/>
                          </a:ext>
                        </a:extLst>
                      </p:cNvPr>
                      <p:cNvGrpSpPr/>
                      <p:nvPr/>
                    </p:nvGrpSpPr>
                    <p:grpSpPr>
                      <a:xfrm>
                        <a:off x="1422280" y="2537101"/>
                        <a:ext cx="4682215" cy="3318219"/>
                        <a:chOff x="-841978" y="2774359"/>
                        <a:chExt cx="4682215" cy="3318219"/>
                      </a:xfrm>
                    </p:grpSpPr>
                    <p:grpSp>
                      <p:nvGrpSpPr>
                        <p:cNvPr id="80" name="Skupina 79">
                          <a:extLst>
                            <a:ext uri="{FF2B5EF4-FFF2-40B4-BE49-F238E27FC236}">
                              <a16:creationId xmlns:a16="http://schemas.microsoft.com/office/drawing/2014/main" id="{C06049EE-7211-433C-B52E-CF0F5E657B0D}"/>
                            </a:ext>
                          </a:extLst>
                        </p:cNvPr>
                        <p:cNvGrpSpPr/>
                        <p:nvPr/>
                      </p:nvGrpSpPr>
                      <p:grpSpPr>
                        <a:xfrm>
                          <a:off x="-841978" y="2774359"/>
                          <a:ext cx="4682215" cy="3318219"/>
                          <a:chOff x="-1698423" y="11585"/>
                          <a:chExt cx="6278529" cy="3223499"/>
                        </a:xfrm>
                      </p:grpSpPr>
                      <p:graphicFrame>
                        <p:nvGraphicFramePr>
                          <p:cNvPr id="83" name="Diagram 82">
                            <a:extLst>
                              <a:ext uri="{FF2B5EF4-FFF2-40B4-BE49-F238E27FC236}">
                                <a16:creationId xmlns:a16="http://schemas.microsoft.com/office/drawing/2014/main" id="{3DAF0800-CFA7-47F9-9046-E619031E02C7}"/>
                              </a:ext>
                            </a:extLst>
                          </p:cNvPr>
                          <p:cNvGraphicFramePr/>
                          <p:nvPr>
                            <p:extLst>
                              <p:ext uri="{D42A27DB-BD31-4B8C-83A1-F6EECF244321}">
                                <p14:modId xmlns:p14="http://schemas.microsoft.com/office/powerpoint/2010/main" val="1581556367"/>
                              </p:ext>
                            </p:extLst>
                          </p:nvPr>
                        </p:nvGraphicFramePr>
                        <p:xfrm>
                          <a:off x="-164313" y="11585"/>
                          <a:ext cx="4178075" cy="24195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4" name="Textové pole 2">
                            <a:extLst>
                              <a:ext uri="{FF2B5EF4-FFF2-40B4-BE49-F238E27FC236}">
                                <a16:creationId xmlns:a16="http://schemas.microsoft.com/office/drawing/2014/main" id="{F1E68F4A-B854-46A7-8B43-745DF958D9BB}"/>
                              </a:ext>
                            </a:extLst>
                          </p:cNvPr>
                          <p:cNvSpPr txBox="1"/>
                          <p:nvPr/>
                        </p:nvSpPr>
                        <p:spPr>
                          <a:xfrm>
                            <a:off x="3004639" y="423505"/>
                            <a:ext cx="1575467" cy="617039"/>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just" defTabSz="914400" eaLnBrk="1" fontAlgn="auto" latinLnBrk="0" hangingPunct="1">
                              <a:lnSpc>
                                <a:spcPct val="100000"/>
                              </a:lnSpc>
                              <a:spcBef>
                                <a:spcPts val="0"/>
                              </a:spcBef>
                              <a:spcAft>
                                <a:spcPts val="800"/>
                              </a:spcAft>
                              <a:buClrTx/>
                              <a:buSzTx/>
                              <a:buFontTx/>
                              <a:buNone/>
                              <a:tabLst/>
                              <a:defRPr/>
                            </a:pPr>
                            <a:r>
                              <a:rPr kumimoji="0" lang="sk-SK" sz="1600" b="1" i="0" u="none" strike="noStrike" kern="0" cap="none" spc="0" normalizeH="0" baseline="0" noProof="0" dirty="0">
                                <a:ln>
                                  <a:noFill/>
                                </a:ln>
                                <a:solidFill>
                                  <a:sysClr val="windowText" lastClr="000000"/>
                                </a:solidFill>
                                <a:effectLst/>
                                <a:uLnTx/>
                                <a:uFillTx/>
                                <a:latin typeface="Calibri Light" panose="020F0302020204030204" pitchFamily="34" charset="0"/>
                                <a:ea typeface="Calibri" panose="020F0502020204030204" pitchFamily="34" charset="0"/>
                                <a:cs typeface="Times New Roman" panose="02020603050405020304" pitchFamily="18" charset="0"/>
                              </a:rPr>
                              <a:t>Policy output</a:t>
                            </a:r>
                            <a:endParaRPr kumimoji="0" lang="sk-SK" sz="1600" b="1" i="0" u="none" strike="noStrike" kern="0" cap="none" spc="0" normalizeH="0" baseline="0" noProof="0" dirty="0">
                              <a:ln>
                                <a:noFill/>
                              </a:ln>
                              <a:solidFill>
                                <a:sysClr val="windowText" lastClr="000000"/>
                              </a:solidFill>
                              <a:effectLst/>
                              <a:uLnTx/>
                              <a:uFillTx/>
                              <a:ea typeface="Calibri" panose="020F0502020204030204" pitchFamily="34" charset="0"/>
                              <a:cs typeface="Times New Roman" panose="02020603050405020304" pitchFamily="18" charset="0"/>
                            </a:endParaRPr>
                          </a:p>
                        </p:txBody>
                      </p:sp>
                      <p:sp>
                        <p:nvSpPr>
                          <p:cNvPr id="85" name="Textové pole 4">
                            <a:extLst>
                              <a:ext uri="{FF2B5EF4-FFF2-40B4-BE49-F238E27FC236}">
                                <a16:creationId xmlns:a16="http://schemas.microsoft.com/office/drawing/2014/main" id="{AC9ABEBB-74B7-42E8-8397-ABF77FDC44EA}"/>
                              </a:ext>
                            </a:extLst>
                          </p:cNvPr>
                          <p:cNvSpPr txBox="1"/>
                          <p:nvPr/>
                        </p:nvSpPr>
                        <p:spPr>
                          <a:xfrm>
                            <a:off x="-1698423" y="2188030"/>
                            <a:ext cx="3446123" cy="1047054"/>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800"/>
                              </a:spcAft>
                              <a:buClrTx/>
                              <a:buSzTx/>
                              <a:buFontTx/>
                              <a:buNone/>
                              <a:tabLst/>
                              <a:defRPr/>
                            </a:pPr>
                            <a:r>
                              <a:rPr kumimoji="0" lang="sk-SK" sz="1600" b="1" i="0" u="none" strike="noStrike" kern="0" cap="none" spc="0" normalizeH="0" baseline="0" noProof="0" dirty="0">
                                <a:ln>
                                  <a:noFill/>
                                </a:ln>
                                <a:solidFill>
                                  <a:sysClr val="windowText" lastClr="000000"/>
                                </a:solidFill>
                                <a:effectLst/>
                                <a:uLnTx/>
                                <a:uFillTx/>
                                <a:latin typeface="Calibri Light" panose="020F0302020204030204" pitchFamily="34" charset="0"/>
                                <a:ea typeface="Calibri" panose="020F0502020204030204" pitchFamily="34" charset="0"/>
                                <a:cs typeface="Times New Roman" panose="02020603050405020304" pitchFamily="18" charset="0"/>
                              </a:rPr>
                              <a:t>Policy outcome – environmentálna účinnosť PES; dosahovanie cieľov</a:t>
                            </a:r>
                            <a:endParaRPr kumimoji="0" lang="sk-SK" sz="1600" b="1" i="0" u="none" strike="noStrike" kern="0" cap="none" spc="0" normalizeH="0" baseline="0" noProof="0" dirty="0">
                              <a:ln>
                                <a:noFill/>
                              </a:ln>
                              <a:solidFill>
                                <a:sysClr val="windowText" lastClr="000000"/>
                              </a:solidFill>
                              <a:effectLst/>
                              <a:uLnTx/>
                              <a:uFillTx/>
                              <a:ea typeface="Calibri" panose="020F0502020204030204" pitchFamily="34" charset="0"/>
                              <a:cs typeface="Times New Roman" panose="02020603050405020304" pitchFamily="18" charset="0"/>
                            </a:endParaRPr>
                          </a:p>
                        </p:txBody>
                      </p:sp>
                      <p:sp>
                        <p:nvSpPr>
                          <p:cNvPr id="86" name="Textové pole 3">
                            <a:extLst>
                              <a:ext uri="{FF2B5EF4-FFF2-40B4-BE49-F238E27FC236}">
                                <a16:creationId xmlns:a16="http://schemas.microsoft.com/office/drawing/2014/main" id="{02C14AF8-AD72-4F9E-A76C-68F9C8A35B86}"/>
                              </a:ext>
                            </a:extLst>
                          </p:cNvPr>
                          <p:cNvSpPr txBox="1"/>
                          <p:nvPr/>
                        </p:nvSpPr>
                        <p:spPr>
                          <a:xfrm>
                            <a:off x="2092432" y="2156777"/>
                            <a:ext cx="2272167" cy="840097"/>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800"/>
                              </a:spcAft>
                              <a:buClrTx/>
                              <a:buSzTx/>
                              <a:buFontTx/>
                              <a:buNone/>
                              <a:tabLst/>
                              <a:defRPr/>
                            </a:pPr>
                            <a:r>
                              <a:rPr kumimoji="0" lang="sk-SK" sz="1600" b="1" i="0" u="none" strike="noStrike" kern="0" cap="none" spc="0" normalizeH="0" baseline="0" noProof="0" dirty="0">
                                <a:ln>
                                  <a:noFill/>
                                </a:ln>
                                <a:solidFill>
                                  <a:sysClr val="windowText" lastClr="000000"/>
                                </a:solidFill>
                                <a:effectLst/>
                                <a:uLnTx/>
                                <a:uFillTx/>
                                <a:latin typeface="Calibri Light" panose="020F0302020204030204" pitchFamily="34" charset="0"/>
                                <a:ea typeface="Calibri" panose="020F0502020204030204" pitchFamily="34" charset="0"/>
                                <a:cs typeface="Times New Roman" panose="02020603050405020304" pitchFamily="18" charset="0"/>
                              </a:rPr>
                              <a:t>Policy impact – zmena správania adresátov</a:t>
                            </a:r>
                            <a:endParaRPr kumimoji="0" lang="sk-SK" sz="1600" b="1" i="0" u="none" strike="noStrike" kern="0" cap="none" spc="0" normalizeH="0" baseline="0" noProof="0" dirty="0">
                              <a:ln>
                                <a:noFill/>
                              </a:ln>
                              <a:solidFill>
                                <a:sysClr val="windowText" lastClr="000000"/>
                              </a:solidFill>
                              <a:effectLst/>
                              <a:uLnTx/>
                              <a:uFillTx/>
                              <a:ea typeface="Calibri" panose="020F0502020204030204" pitchFamily="34" charset="0"/>
                              <a:cs typeface="Times New Roman" panose="02020603050405020304" pitchFamily="18" charset="0"/>
                            </a:endParaRPr>
                          </a:p>
                        </p:txBody>
                      </p:sp>
                    </p:grpSp>
                    <p:cxnSp>
                      <p:nvCxnSpPr>
                        <p:cNvPr id="81" name="Rovná spojovacia šípka 80">
                          <a:extLst>
                            <a:ext uri="{FF2B5EF4-FFF2-40B4-BE49-F238E27FC236}">
                              <a16:creationId xmlns:a16="http://schemas.microsoft.com/office/drawing/2014/main" id="{22A0D84D-DE88-42C7-9267-21BE0747D287}"/>
                            </a:ext>
                          </a:extLst>
                        </p:cNvPr>
                        <p:cNvCxnSpPr/>
                        <p:nvPr/>
                      </p:nvCxnSpPr>
                      <p:spPr>
                        <a:xfrm flipH="1" flipV="1">
                          <a:off x="483038" y="3539455"/>
                          <a:ext cx="357504" cy="331054"/>
                        </a:xfrm>
                        <a:prstGeom prst="straightConnector1">
                          <a:avLst/>
                        </a:prstGeom>
                        <a:noFill/>
                        <a:ln w="19050" cap="flat" cmpd="sng" algn="ctr">
                          <a:solidFill>
                            <a:sysClr val="windowText" lastClr="000000"/>
                          </a:solidFill>
                          <a:prstDash val="dash"/>
                          <a:round/>
                          <a:headEnd type="none" w="med" len="med"/>
                          <a:tailEnd type="none" w="med" len="med"/>
                        </a:ln>
                        <a:effectLst/>
                      </p:spPr>
                    </p:cxnSp>
                    <p:sp>
                      <p:nvSpPr>
                        <p:cNvPr id="82" name="Textové pole 10">
                          <a:extLst>
                            <a:ext uri="{FF2B5EF4-FFF2-40B4-BE49-F238E27FC236}">
                              <a16:creationId xmlns:a16="http://schemas.microsoft.com/office/drawing/2014/main" id="{4CD57E91-F1C5-49C5-A962-F2CCCAB1ABE5}"/>
                            </a:ext>
                          </a:extLst>
                        </p:cNvPr>
                        <p:cNvSpPr txBox="1"/>
                        <p:nvPr/>
                      </p:nvSpPr>
                      <p:spPr>
                        <a:xfrm>
                          <a:off x="-690225" y="2943288"/>
                          <a:ext cx="1698357" cy="596167"/>
                        </a:xfrm>
                        <a:prstGeom prst="rect">
                          <a:avLst/>
                        </a:prstGeom>
                        <a:solidFill>
                          <a:sysClr val="window" lastClr="FFFFFF"/>
                        </a:solidFill>
                        <a:ln w="6350" cap="flat" cmpd="sng" algn="ctr">
                          <a:solidFill>
                            <a:sysClr val="windowText" lastClr="000000"/>
                          </a:solid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800"/>
                            </a:spcAft>
                            <a:buClrTx/>
                            <a:buSzTx/>
                            <a:buFontTx/>
                            <a:buNone/>
                            <a:tabLst/>
                            <a:defRPr/>
                          </a:pPr>
                          <a:r>
                            <a:rPr kumimoji="0" lang="sk-SK" sz="1600" b="1" i="0" u="none" strike="noStrike" kern="0" cap="none" spc="0" normalizeH="0" baseline="0" noProof="0" dirty="0" err="1">
                              <a:ln>
                                <a:noFill/>
                              </a:ln>
                              <a:solidFill>
                                <a:sysClr val="windowText" lastClr="000000"/>
                              </a:solidFill>
                              <a:effectLst/>
                              <a:uLnTx/>
                              <a:uFillTx/>
                              <a:latin typeface="Calibri Light" panose="020F0302020204030204" pitchFamily="34" charset="0"/>
                              <a:ea typeface="Calibri" panose="020F0502020204030204" pitchFamily="34" charset="0"/>
                              <a:cs typeface="Times New Roman" panose="02020603050405020304" pitchFamily="18" charset="0"/>
                            </a:rPr>
                            <a:t>Terminácia</a:t>
                          </a:r>
                          <a:r>
                            <a:rPr kumimoji="0" lang="sk-SK" sz="1600" b="1" i="0" u="none" strike="noStrike" kern="0" cap="none" spc="0" normalizeH="0" baseline="0" noProof="0" dirty="0">
                              <a:ln>
                                <a:noFill/>
                              </a:ln>
                              <a:solidFill>
                                <a:sysClr val="windowText" lastClr="000000"/>
                              </a:solidFill>
                              <a:effectLst/>
                              <a:uLnTx/>
                              <a:uFillTx/>
                              <a:latin typeface="Calibri Light" panose="020F0302020204030204" pitchFamily="34" charset="0"/>
                              <a:ea typeface="Calibri" panose="020F0502020204030204" pitchFamily="34" charset="0"/>
                              <a:cs typeface="Times New Roman" panose="02020603050405020304" pitchFamily="18" charset="0"/>
                            </a:rPr>
                            <a:t> – odporúčania</a:t>
                          </a:r>
                          <a:endParaRPr kumimoji="0" lang="sk-SK" sz="1600" b="0" i="0" u="none" strike="noStrike" kern="0" cap="none" spc="0" normalizeH="0" baseline="0" noProof="0" dirty="0">
                            <a:ln>
                              <a:noFill/>
                            </a:ln>
                            <a:solidFill>
                              <a:sysClr val="windowText" lastClr="000000"/>
                            </a:solidFill>
                            <a:effectLst/>
                            <a:uLnTx/>
                            <a:uFillTx/>
                            <a:ea typeface="Calibri" panose="020F0502020204030204" pitchFamily="34" charset="0"/>
                            <a:cs typeface="Times New Roman" panose="02020603050405020304" pitchFamily="18" charset="0"/>
                          </a:endParaRPr>
                        </a:p>
                      </p:txBody>
                    </p:sp>
                  </p:grpSp>
                  <p:grpSp>
                    <p:nvGrpSpPr>
                      <p:cNvPr id="73" name="Skupina 72">
                        <a:extLst>
                          <a:ext uri="{FF2B5EF4-FFF2-40B4-BE49-F238E27FC236}">
                            <a16:creationId xmlns:a16="http://schemas.microsoft.com/office/drawing/2014/main" id="{9004B23D-0AF0-42F8-A2F3-ED98351FCC91}"/>
                          </a:ext>
                        </a:extLst>
                      </p:cNvPr>
                      <p:cNvGrpSpPr/>
                      <p:nvPr/>
                    </p:nvGrpSpPr>
                    <p:grpSpPr>
                      <a:xfrm>
                        <a:off x="3449179" y="836833"/>
                        <a:ext cx="5551680" cy="3462108"/>
                        <a:chOff x="3449179" y="836833"/>
                        <a:chExt cx="5551680" cy="3462108"/>
                      </a:xfrm>
                    </p:grpSpPr>
                    <p:grpSp>
                      <p:nvGrpSpPr>
                        <p:cNvPr id="74" name="Skupina 73">
                          <a:extLst>
                            <a:ext uri="{FF2B5EF4-FFF2-40B4-BE49-F238E27FC236}">
                              <a16:creationId xmlns:a16="http://schemas.microsoft.com/office/drawing/2014/main" id="{B84C913D-A22F-4CEB-AA76-C7F1EA51DB73}"/>
                            </a:ext>
                          </a:extLst>
                        </p:cNvPr>
                        <p:cNvGrpSpPr/>
                        <p:nvPr/>
                      </p:nvGrpSpPr>
                      <p:grpSpPr>
                        <a:xfrm>
                          <a:off x="3449179" y="1315844"/>
                          <a:ext cx="3453426" cy="2983097"/>
                          <a:chOff x="3449179" y="1315844"/>
                          <a:chExt cx="3453426" cy="2983097"/>
                        </a:xfrm>
                      </p:grpSpPr>
                      <p:grpSp>
                        <p:nvGrpSpPr>
                          <p:cNvPr id="76" name="Skupina 75">
                            <a:extLst>
                              <a:ext uri="{FF2B5EF4-FFF2-40B4-BE49-F238E27FC236}">
                                <a16:creationId xmlns:a16="http://schemas.microsoft.com/office/drawing/2014/main" id="{9C9D13D1-ACC0-4E70-BE4A-8E50FEF7DF11}"/>
                              </a:ext>
                            </a:extLst>
                          </p:cNvPr>
                          <p:cNvGrpSpPr/>
                          <p:nvPr/>
                        </p:nvGrpSpPr>
                        <p:grpSpPr>
                          <a:xfrm>
                            <a:off x="3449179" y="3411993"/>
                            <a:ext cx="1260320" cy="886948"/>
                            <a:chOff x="3449179" y="3411993"/>
                            <a:chExt cx="1260320" cy="886948"/>
                          </a:xfrm>
                        </p:grpSpPr>
                        <p:sp>
                          <p:nvSpPr>
                            <p:cNvPr id="78" name="Ovál 77">
                              <a:extLst>
                                <a:ext uri="{FF2B5EF4-FFF2-40B4-BE49-F238E27FC236}">
                                  <a16:creationId xmlns:a16="http://schemas.microsoft.com/office/drawing/2014/main" id="{A9C4C666-985B-4893-9D50-C8BE21B6C1BB}"/>
                                </a:ext>
                              </a:extLst>
                            </p:cNvPr>
                            <p:cNvSpPr/>
                            <p:nvPr/>
                          </p:nvSpPr>
                          <p:spPr>
                            <a:xfrm>
                              <a:off x="3616563" y="3411993"/>
                              <a:ext cx="925551" cy="869795"/>
                            </a:xfrm>
                            <a:prstGeom prst="ellipse">
                              <a:avLst/>
                            </a:prstGeom>
                            <a:solidFill>
                              <a:srgbClr val="C9E7A7"/>
                            </a:solidFill>
                            <a:ln>
                              <a:solidFill>
                                <a:srgbClr val="B9E5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a:p>
                          </p:txBody>
                        </p:sp>
                        <p:pic>
                          <p:nvPicPr>
                            <p:cNvPr id="79" name="Obrázok 78">
                              <a:extLst>
                                <a:ext uri="{FF2B5EF4-FFF2-40B4-BE49-F238E27FC236}">
                                  <a16:creationId xmlns:a16="http://schemas.microsoft.com/office/drawing/2014/main" id="{7DB39BC0-619D-47ED-9220-9AC14848A76B}"/>
                                </a:ext>
                              </a:extLst>
                            </p:cNvPr>
                            <p:cNvPicPr>
                              <a:picLocks noChangeAspect="1"/>
                            </p:cNvPicPr>
                            <p:nvPr/>
                          </p:nvPicPr>
                          <p:blipFill>
                            <a:blip r:embed="rId7" cstate="print">
                              <a:extLst>
                                <a:ext uri="{BEBA8EAE-BF5A-486C-A8C5-ECC9F3942E4B}">
                                  <a14:imgProps xmlns:a14="http://schemas.microsoft.com/office/drawing/2010/main">
                                    <a14:imgLayer r:embed="rId8">
                                      <a14:imgEffect>
                                        <a14:backgroundRemoval t="0" b="99333" l="5000" r="95000">
                                          <a14:foregroundMark x1="34559" y1="16444" x2="34559" y2="16444"/>
                                          <a14:foregroundMark x1="56765" y1="24222" x2="56765" y2="24222"/>
                                          <a14:foregroundMark x1="84559" y1="50889" x2="84559" y2="50889"/>
                                          <a14:foregroundMark x1="78971" y1="26667" x2="78971" y2="26667"/>
                                          <a14:foregroundMark x1="49706" y1="48889" x2="49706" y2="48889"/>
                                          <a14:foregroundMark x1="39559" y1="41556" x2="39559" y2="41556"/>
                                          <a14:foregroundMark x1="26176" y1="31556" x2="26176" y2="31556"/>
                                          <a14:foregroundMark x1="14853" y1="49778" x2="14853" y2="49778"/>
                                          <a14:foregroundMark x1="17794" y1="63111" x2="17794" y2="63111"/>
                                          <a14:foregroundMark x1="35882" y1="64667" x2="35882" y2="64667"/>
                                          <a14:foregroundMark x1="45147" y1="74000" x2="45147" y2="74000"/>
                                          <a14:foregroundMark x1="50588" y1="82444" x2="50588" y2="82444"/>
                                          <a14:foregroundMark x1="55441" y1="71556" x2="55441" y2="71556"/>
                                          <a14:foregroundMark x1="65147" y1="65111" x2="65147" y2="65111"/>
                                          <a14:foregroundMark x1="80000" y1="65556" x2="80000" y2="65556"/>
                                          <a14:foregroundMark x1="77647" y1="62889" x2="77647" y2="62889"/>
                                          <a14:backgroundMark x1="17059" y1="5333" x2="17059" y2="5333"/>
                                          <a14:backgroundMark x1="74559" y1="12667" x2="74559" y2="12667"/>
                                          <a14:backgroundMark x1="45147" y1="21778" x2="45147" y2="21778"/>
                                          <a14:backgroundMark x1="88235" y1="69111" x2="88235" y2="69111"/>
                                          <a14:backgroundMark x1="80882" y1="84000" x2="80882" y2="84000"/>
                                          <a14:backgroundMark x1="71029" y1="88000" x2="71029" y2="88000"/>
                                          <a14:backgroundMark x1="40147" y1="92000" x2="40147" y2="92000"/>
                                          <a14:backgroundMark x1="26176" y1="92222" x2="26176" y2="92222"/>
                                          <a14:backgroundMark x1="13235" y1="80889" x2="13235" y2="80889"/>
                                          <a14:backgroundMark x1="8529" y1="72222" x2="8529" y2="72222"/>
                                        </a14:backgroundRemoval>
                                      </a14:imgEffect>
                                      <a14:imgEffect>
                                        <a14:sharpenSoften amount="50000"/>
                                      </a14:imgEffect>
                                      <a14:imgEffect>
                                        <a14:colorTemperature colorTemp="5900"/>
                                      </a14:imgEffect>
                                      <a14:imgEffect>
                                        <a14:saturation sat="0"/>
                                      </a14:imgEffect>
                                    </a14:imgLayer>
                                  </a14:imgProps>
                                </a:ext>
                                <a:ext uri="{28A0092B-C50C-407E-A947-70E740481C1C}">
                                  <a14:useLocalDpi xmlns:a14="http://schemas.microsoft.com/office/drawing/2010/main" val="0"/>
                                </a:ext>
                              </a:extLst>
                            </a:blip>
                            <a:stretch>
                              <a:fillRect/>
                            </a:stretch>
                          </p:blipFill>
                          <p:spPr>
                            <a:xfrm>
                              <a:off x="3449179" y="3411993"/>
                              <a:ext cx="1260320" cy="886948"/>
                            </a:xfrm>
                            <a:prstGeom prst="rect">
                              <a:avLst/>
                            </a:prstGeom>
                            <a:noFill/>
                          </p:spPr>
                        </p:pic>
                      </p:grpSp>
                      <p:cxnSp>
                        <p:nvCxnSpPr>
                          <p:cNvPr id="77" name="Rovná spojnica 76">
                            <a:extLst>
                              <a:ext uri="{FF2B5EF4-FFF2-40B4-BE49-F238E27FC236}">
                                <a16:creationId xmlns:a16="http://schemas.microsoft.com/office/drawing/2014/main" id="{A3B4A879-DDAB-4D62-83E4-B460690EAAE1}"/>
                              </a:ext>
                            </a:extLst>
                          </p:cNvPr>
                          <p:cNvCxnSpPr>
                            <a:cxnSpLocks/>
                          </p:cNvCxnSpPr>
                          <p:nvPr/>
                        </p:nvCxnSpPr>
                        <p:spPr>
                          <a:xfrm flipV="1">
                            <a:off x="4558159" y="1315844"/>
                            <a:ext cx="2344446" cy="2471123"/>
                          </a:xfrm>
                          <a:prstGeom prst="line">
                            <a:avLst/>
                          </a:prstGeom>
                        </p:spPr>
                        <p:style>
                          <a:lnRef idx="1">
                            <a:schemeClr val="dk1"/>
                          </a:lnRef>
                          <a:fillRef idx="0">
                            <a:schemeClr val="dk1"/>
                          </a:fillRef>
                          <a:effectRef idx="0">
                            <a:schemeClr val="dk1"/>
                          </a:effectRef>
                          <a:fontRef idx="minor">
                            <a:schemeClr val="tx1"/>
                          </a:fontRef>
                        </p:style>
                      </p:cxnSp>
                    </p:grpSp>
                    <p:sp>
                      <p:nvSpPr>
                        <p:cNvPr id="75" name="BlokTextu 74">
                          <a:extLst>
                            <a:ext uri="{FF2B5EF4-FFF2-40B4-BE49-F238E27FC236}">
                              <a16:creationId xmlns:a16="http://schemas.microsoft.com/office/drawing/2014/main" id="{4EA6F331-563B-4F4B-B91F-24A7806CCED7}"/>
                            </a:ext>
                          </a:extLst>
                        </p:cNvPr>
                        <p:cNvSpPr txBox="1"/>
                        <p:nvPr/>
                      </p:nvSpPr>
                      <p:spPr>
                        <a:xfrm>
                          <a:off x="6658986" y="836833"/>
                          <a:ext cx="2341873" cy="830997"/>
                        </a:xfrm>
                        <a:prstGeom prst="rect">
                          <a:avLst/>
                        </a:prstGeom>
                        <a:noFill/>
                      </p:spPr>
                      <p:txBody>
                        <a:bodyPr wrap="square" rtlCol="0">
                          <a:spAutoFit/>
                        </a:bodyPr>
                        <a:lstStyle/>
                        <a:p>
                          <a:pPr algn="ctr"/>
                          <a:r>
                            <a:rPr lang="sk-SK" sz="1600" dirty="0">
                              <a:solidFill>
                                <a:srgbClr val="C00000"/>
                              </a:solidFill>
                            </a:rPr>
                            <a:t>Ekosystémové služby lesov (ESL) a platby (PES)</a:t>
                          </a:r>
                        </a:p>
                      </p:txBody>
                    </p:sp>
                  </p:grpSp>
                </p:grpSp>
                <p:sp>
                  <p:nvSpPr>
                    <p:cNvPr id="70" name="BlokTextu 69">
                      <a:extLst>
                        <a:ext uri="{FF2B5EF4-FFF2-40B4-BE49-F238E27FC236}">
                          <a16:creationId xmlns:a16="http://schemas.microsoft.com/office/drawing/2014/main" id="{7874B107-B74C-47CA-AA23-EC0CA90434F8}"/>
                        </a:ext>
                      </a:extLst>
                    </p:cNvPr>
                    <p:cNvSpPr txBox="1"/>
                    <p:nvPr/>
                  </p:nvSpPr>
                  <p:spPr>
                    <a:xfrm>
                      <a:off x="6658986" y="1898249"/>
                      <a:ext cx="2341873" cy="584775"/>
                    </a:xfrm>
                    <a:prstGeom prst="rect">
                      <a:avLst/>
                    </a:prstGeom>
                    <a:noFill/>
                  </p:spPr>
                  <p:txBody>
                    <a:bodyPr wrap="square" rtlCol="0">
                      <a:spAutoFit/>
                    </a:bodyPr>
                    <a:lstStyle/>
                    <a:p>
                      <a:pPr algn="ctr"/>
                      <a:r>
                        <a:rPr lang="sk-SK" sz="1600" dirty="0">
                          <a:solidFill>
                            <a:srgbClr val="00B050"/>
                          </a:solidFill>
                        </a:rPr>
                        <a:t>Analýza verejnej politiky (</a:t>
                      </a:r>
                      <a:r>
                        <a:rPr lang="sk-SK" sz="1600" i="1" dirty="0">
                          <a:solidFill>
                            <a:srgbClr val="00B050"/>
                          </a:solidFill>
                        </a:rPr>
                        <a:t>Policy analysis</a:t>
                      </a:r>
                      <a:r>
                        <a:rPr lang="sk-SK" sz="1600" dirty="0">
                          <a:solidFill>
                            <a:srgbClr val="00B050"/>
                          </a:solidFill>
                        </a:rPr>
                        <a:t>)</a:t>
                      </a:r>
                    </a:p>
                  </p:txBody>
                </p:sp>
                <p:cxnSp>
                  <p:nvCxnSpPr>
                    <p:cNvPr id="71" name="Rovná spojnica 70">
                      <a:extLst>
                        <a:ext uri="{FF2B5EF4-FFF2-40B4-BE49-F238E27FC236}">
                          <a16:creationId xmlns:a16="http://schemas.microsoft.com/office/drawing/2014/main" id="{C9FA847D-BB55-4821-9938-0802D5F76F22}"/>
                        </a:ext>
                      </a:extLst>
                    </p:cNvPr>
                    <p:cNvCxnSpPr>
                      <a:cxnSpLocks/>
                    </p:cNvCxnSpPr>
                    <p:nvPr/>
                  </p:nvCxnSpPr>
                  <p:spPr>
                    <a:xfrm flipV="1">
                      <a:off x="5205351" y="2240094"/>
                      <a:ext cx="1528702" cy="1615372"/>
                    </a:xfrm>
                    <a:prstGeom prst="line">
                      <a:avLst/>
                    </a:prstGeom>
                  </p:spPr>
                  <p:style>
                    <a:lnRef idx="1">
                      <a:schemeClr val="dk1"/>
                    </a:lnRef>
                    <a:fillRef idx="0">
                      <a:schemeClr val="dk1"/>
                    </a:fillRef>
                    <a:effectRef idx="0">
                      <a:schemeClr val="dk1"/>
                    </a:effectRef>
                    <a:fontRef idx="minor">
                      <a:schemeClr val="tx1"/>
                    </a:fontRef>
                  </p:style>
                </p:cxnSp>
              </p:grpSp>
              <p:sp>
                <p:nvSpPr>
                  <p:cNvPr id="64" name="Textové pole 61">
                    <a:extLst>
                      <a:ext uri="{FF2B5EF4-FFF2-40B4-BE49-F238E27FC236}">
                        <a16:creationId xmlns:a16="http://schemas.microsoft.com/office/drawing/2014/main" id="{1047B72F-EEB0-4CAD-AE11-9A37CD8C7A48}"/>
                      </a:ext>
                    </a:extLst>
                  </p:cNvPr>
                  <p:cNvSpPr txBox="1"/>
                  <p:nvPr/>
                </p:nvSpPr>
                <p:spPr>
                  <a:xfrm>
                    <a:off x="643386" y="3562535"/>
                    <a:ext cx="2040960" cy="91270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800"/>
                      </a:spcAft>
                      <a:buClrTx/>
                      <a:buSzTx/>
                      <a:buFontTx/>
                      <a:buNone/>
                      <a:tabLst/>
                      <a:defRPr/>
                    </a:pPr>
                    <a:r>
                      <a:rPr kumimoji="0" lang="sk-SK" sz="1600" b="1" i="0" u="none" strike="noStrike" kern="0" cap="none" spc="0" normalizeH="0" baseline="0" noProof="0" dirty="0">
                        <a:ln>
                          <a:noFill/>
                        </a:ln>
                        <a:solidFill>
                          <a:srgbClr val="002060"/>
                        </a:solidFill>
                        <a:effectLst/>
                        <a:uLnTx/>
                        <a:uFillTx/>
                        <a:latin typeface="Calibri Light" panose="020F0302020204030204" pitchFamily="34" charset="0"/>
                        <a:ea typeface="Calibri" panose="020F0502020204030204" pitchFamily="34" charset="0"/>
                        <a:cs typeface="Times New Roman" panose="02020603050405020304" pitchFamily="18" charset="0"/>
                      </a:rPr>
                      <a:t>Participácia aktérov v jednotlivých fázach policy cyklu</a:t>
                    </a:r>
                    <a:endParaRPr kumimoji="0" lang="sk-SK" sz="1600" b="0" i="0" u="none" strike="noStrike" kern="0" cap="none" spc="0" normalizeH="0" baseline="0" noProof="0" dirty="0">
                      <a:ln>
                        <a:noFill/>
                      </a:ln>
                      <a:solidFill>
                        <a:sysClr val="windowText" lastClr="000000"/>
                      </a:solidFill>
                      <a:effectLst/>
                      <a:uLnTx/>
                      <a:uFillTx/>
                      <a:ea typeface="Calibri" panose="020F0502020204030204" pitchFamily="34" charset="0"/>
                      <a:cs typeface="Times New Roman" panose="02020603050405020304" pitchFamily="18" charset="0"/>
                    </a:endParaRPr>
                  </a:p>
                </p:txBody>
              </p:sp>
              <p:sp>
                <p:nvSpPr>
                  <p:cNvPr id="65" name="Textové pole 62">
                    <a:extLst>
                      <a:ext uri="{FF2B5EF4-FFF2-40B4-BE49-F238E27FC236}">
                        <a16:creationId xmlns:a16="http://schemas.microsoft.com/office/drawing/2014/main" id="{0E82BA92-FACA-403A-8476-62F992C477AD}"/>
                      </a:ext>
                    </a:extLst>
                  </p:cNvPr>
                  <p:cNvSpPr txBox="1"/>
                  <p:nvPr/>
                </p:nvSpPr>
                <p:spPr>
                  <a:xfrm>
                    <a:off x="3140295" y="5464300"/>
                    <a:ext cx="2341873" cy="86957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800"/>
                      </a:spcAft>
                      <a:buClrTx/>
                      <a:buSzTx/>
                      <a:buFontTx/>
                      <a:buNone/>
                      <a:tabLst/>
                      <a:defRPr/>
                    </a:pPr>
                    <a:r>
                      <a:rPr kumimoji="0" lang="sk-SK" sz="1600" b="1" i="0" u="none" strike="noStrike" kern="0" cap="none" spc="0" normalizeH="0" baseline="0" noProof="0" dirty="0">
                        <a:ln>
                          <a:noFill/>
                        </a:ln>
                        <a:solidFill>
                          <a:srgbClr val="002060"/>
                        </a:solidFill>
                        <a:effectLst/>
                        <a:uLnTx/>
                        <a:uFillTx/>
                        <a:latin typeface="Calibri Light" panose="020F0302020204030204" pitchFamily="34" charset="0"/>
                        <a:ea typeface="Calibri" panose="020F0502020204030204" pitchFamily="34" charset="0"/>
                        <a:cs typeface="Times New Roman" panose="02020603050405020304" pitchFamily="18" charset="0"/>
                      </a:rPr>
                      <a:t>Viacúrovňové spravovanie v jednotlivých fázach policy cyklu</a:t>
                    </a:r>
                    <a:endParaRPr kumimoji="0" lang="sk-SK" sz="1600" b="0" i="0" u="none" strike="noStrike" kern="0" cap="none" spc="0" normalizeH="0" baseline="0" noProof="0" dirty="0">
                      <a:ln>
                        <a:noFill/>
                      </a:ln>
                      <a:solidFill>
                        <a:sysClr val="windowText" lastClr="000000"/>
                      </a:solidFill>
                      <a:effectLst/>
                      <a:uLnTx/>
                      <a:uFillTx/>
                      <a:ea typeface="Calibri" panose="020F0502020204030204" pitchFamily="34" charset="0"/>
                      <a:cs typeface="Times New Roman" panose="02020603050405020304" pitchFamily="18" charset="0"/>
                    </a:endParaRPr>
                  </a:p>
                </p:txBody>
              </p:sp>
              <p:sp>
                <p:nvSpPr>
                  <p:cNvPr id="66" name="Textové pole 63">
                    <a:extLst>
                      <a:ext uri="{FF2B5EF4-FFF2-40B4-BE49-F238E27FC236}">
                        <a16:creationId xmlns:a16="http://schemas.microsoft.com/office/drawing/2014/main" id="{254BD7BF-CFA6-43F7-A38F-DB985C5DE886}"/>
                      </a:ext>
                    </a:extLst>
                  </p:cNvPr>
                  <p:cNvSpPr txBox="1"/>
                  <p:nvPr/>
                </p:nvSpPr>
                <p:spPr>
                  <a:xfrm>
                    <a:off x="2747296" y="1435101"/>
                    <a:ext cx="2342362" cy="99650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800"/>
                      </a:spcAft>
                      <a:buClrTx/>
                      <a:buSzTx/>
                      <a:buFontTx/>
                      <a:buNone/>
                      <a:tabLst/>
                      <a:defRPr/>
                    </a:pPr>
                    <a:r>
                      <a:rPr kumimoji="0" lang="sk-SK" sz="1600" b="1" i="0" u="none" strike="noStrike" kern="0" cap="none" spc="0" normalizeH="0" baseline="0" noProof="0" dirty="0">
                        <a:ln>
                          <a:noFill/>
                        </a:ln>
                        <a:solidFill>
                          <a:srgbClr val="002060"/>
                        </a:solidFill>
                        <a:effectLst/>
                        <a:uLnTx/>
                        <a:uFillTx/>
                        <a:latin typeface="Calibri Light" panose="020F0302020204030204" pitchFamily="34" charset="0"/>
                        <a:ea typeface="Calibri" panose="020F0502020204030204" pitchFamily="34" charset="0"/>
                        <a:cs typeface="Times New Roman" panose="02020603050405020304" pitchFamily="18" charset="0"/>
                      </a:rPr>
                      <a:t>Medzisektorová koordinácia v rôznych fázach policy cyklu</a:t>
                    </a:r>
                    <a:endParaRPr kumimoji="0" lang="sk-SK" sz="1600" b="0" i="0" u="none" strike="noStrike" kern="0" cap="none" spc="0" normalizeH="0" baseline="0" noProof="0" dirty="0">
                      <a:ln>
                        <a:noFill/>
                      </a:ln>
                      <a:solidFill>
                        <a:sysClr val="windowText" lastClr="000000"/>
                      </a:solidFill>
                      <a:effectLst/>
                      <a:uLnTx/>
                      <a:uFillTx/>
                      <a:ea typeface="Calibri" panose="020F0502020204030204" pitchFamily="34" charset="0"/>
                      <a:cs typeface="Times New Roman" panose="02020603050405020304" pitchFamily="18" charset="0"/>
                    </a:endParaRPr>
                  </a:p>
                </p:txBody>
              </p:sp>
              <p:sp>
                <p:nvSpPr>
                  <p:cNvPr id="67" name="Textové pole 64">
                    <a:extLst>
                      <a:ext uri="{FF2B5EF4-FFF2-40B4-BE49-F238E27FC236}">
                        <a16:creationId xmlns:a16="http://schemas.microsoft.com/office/drawing/2014/main" id="{86B5E6F9-67C0-4E46-AA83-FA927D3077E5}"/>
                      </a:ext>
                    </a:extLst>
                  </p:cNvPr>
                  <p:cNvSpPr txBox="1"/>
                  <p:nvPr/>
                </p:nvSpPr>
                <p:spPr>
                  <a:xfrm>
                    <a:off x="5483939" y="3630147"/>
                    <a:ext cx="1730762" cy="732047"/>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800"/>
                      </a:spcAft>
                      <a:buClrTx/>
                      <a:buSzTx/>
                      <a:buFontTx/>
                      <a:buNone/>
                      <a:tabLst/>
                      <a:defRPr/>
                    </a:pPr>
                    <a:r>
                      <a:rPr kumimoji="0" lang="sk-SK" sz="1600" b="1" i="0" u="none" strike="noStrike" kern="0" cap="none" spc="0" normalizeH="0" baseline="0" noProof="0" dirty="0">
                        <a:ln>
                          <a:noFill/>
                        </a:ln>
                        <a:solidFill>
                          <a:srgbClr val="002060"/>
                        </a:solidFill>
                        <a:effectLst/>
                        <a:uLnTx/>
                        <a:uFillTx/>
                        <a:latin typeface="Calibri Light" panose="020F0302020204030204" pitchFamily="34" charset="0"/>
                        <a:ea typeface="Calibri" panose="020F0502020204030204" pitchFamily="34" charset="0"/>
                        <a:cs typeface="Times New Roman" panose="02020603050405020304" pitchFamily="18" charset="0"/>
                      </a:rPr>
                      <a:t>Informácie a vedecká expertíza</a:t>
                    </a:r>
                    <a:endParaRPr kumimoji="0" lang="sk-SK" sz="1600" b="0" i="0" u="none" strike="noStrike" kern="0" cap="none" spc="0" normalizeH="0" baseline="0" noProof="0" dirty="0">
                      <a:ln>
                        <a:noFill/>
                      </a:ln>
                      <a:solidFill>
                        <a:sysClr val="windowText" lastClr="000000"/>
                      </a:solidFill>
                      <a:effectLst/>
                      <a:uLnTx/>
                      <a:uFillTx/>
                      <a:ea typeface="Calibri" panose="020F0502020204030204" pitchFamily="34" charset="0"/>
                      <a:cs typeface="Times New Roman" panose="02020603050405020304" pitchFamily="18" charset="0"/>
                    </a:endParaRPr>
                  </a:p>
                </p:txBody>
              </p:sp>
            </p:grpSp>
            <p:sp>
              <p:nvSpPr>
                <p:cNvPr id="60" name="BlokTextu 59">
                  <a:extLst>
                    <a:ext uri="{FF2B5EF4-FFF2-40B4-BE49-F238E27FC236}">
                      <a16:creationId xmlns:a16="http://schemas.microsoft.com/office/drawing/2014/main" id="{7992FE76-C118-446D-B00B-AF3A90AF1AE2}"/>
                    </a:ext>
                  </a:extLst>
                </p:cNvPr>
                <p:cNvSpPr txBox="1"/>
                <p:nvPr/>
              </p:nvSpPr>
              <p:spPr>
                <a:xfrm>
                  <a:off x="6658985" y="2746822"/>
                  <a:ext cx="2341873" cy="338554"/>
                </a:xfrm>
                <a:prstGeom prst="rect">
                  <a:avLst/>
                </a:prstGeom>
                <a:noFill/>
              </p:spPr>
              <p:txBody>
                <a:bodyPr wrap="square" rtlCol="0">
                  <a:spAutoFit/>
                </a:bodyPr>
                <a:lstStyle/>
                <a:p>
                  <a:pPr algn="ctr"/>
                  <a:r>
                    <a:rPr lang="sk-SK" sz="1600" dirty="0">
                      <a:solidFill>
                        <a:srgbClr val="002060"/>
                      </a:solidFill>
                    </a:rPr>
                    <a:t>Governance</a:t>
                  </a:r>
                </a:p>
              </p:txBody>
            </p:sp>
            <p:cxnSp>
              <p:nvCxnSpPr>
                <p:cNvPr id="61" name="Rovná spojnica 60">
                  <a:extLst>
                    <a:ext uri="{FF2B5EF4-FFF2-40B4-BE49-F238E27FC236}">
                      <a16:creationId xmlns:a16="http://schemas.microsoft.com/office/drawing/2014/main" id="{5B9D8DA0-7980-4E0B-A302-B876B4AD19D8}"/>
                    </a:ext>
                  </a:extLst>
                </p:cNvPr>
                <p:cNvCxnSpPr>
                  <a:cxnSpLocks/>
                </p:cNvCxnSpPr>
                <p:nvPr/>
              </p:nvCxnSpPr>
              <p:spPr>
                <a:xfrm flipV="1">
                  <a:off x="5871768" y="3047780"/>
                  <a:ext cx="1140873" cy="1222014"/>
                </a:xfrm>
                <a:prstGeom prst="line">
                  <a:avLst/>
                </a:prstGeom>
              </p:spPr>
              <p:style>
                <a:lnRef idx="1">
                  <a:schemeClr val="dk1"/>
                </a:lnRef>
                <a:fillRef idx="0">
                  <a:schemeClr val="dk1"/>
                </a:fillRef>
                <a:effectRef idx="0">
                  <a:schemeClr val="dk1"/>
                </a:effectRef>
                <a:fontRef idx="minor">
                  <a:schemeClr val="tx1"/>
                </a:fontRef>
              </p:style>
            </p:cxnSp>
          </p:grpSp>
          <p:sp>
            <p:nvSpPr>
              <p:cNvPr id="87" name="BlokTextu 86">
                <a:extLst>
                  <a:ext uri="{FF2B5EF4-FFF2-40B4-BE49-F238E27FC236}">
                    <a16:creationId xmlns:a16="http://schemas.microsoft.com/office/drawing/2014/main" id="{8304FB50-4E70-4D2D-A3A8-5E5F04065B4B}"/>
                  </a:ext>
                </a:extLst>
              </p:cNvPr>
              <p:cNvSpPr txBox="1"/>
              <p:nvPr/>
            </p:nvSpPr>
            <p:spPr>
              <a:xfrm>
                <a:off x="6774679" y="3580763"/>
                <a:ext cx="2341873" cy="584775"/>
              </a:xfrm>
              <a:prstGeom prst="rect">
                <a:avLst/>
              </a:prstGeom>
              <a:noFill/>
            </p:spPr>
            <p:txBody>
              <a:bodyPr wrap="square" rtlCol="0">
                <a:spAutoFit/>
              </a:bodyPr>
              <a:lstStyle/>
              <a:p>
                <a:pPr algn="ctr"/>
                <a:r>
                  <a:rPr lang="sk-SK" sz="1600" dirty="0"/>
                  <a:t>Implementačné a evalvačné analýzy </a:t>
                </a:r>
              </a:p>
            </p:txBody>
          </p:sp>
          <p:cxnSp>
            <p:nvCxnSpPr>
              <p:cNvPr id="88" name="Rovná spojnica 87">
                <a:extLst>
                  <a:ext uri="{FF2B5EF4-FFF2-40B4-BE49-F238E27FC236}">
                    <a16:creationId xmlns:a16="http://schemas.microsoft.com/office/drawing/2014/main" id="{22CA867D-B49D-4EC2-9DA3-37184F27A6F6}"/>
                  </a:ext>
                </a:extLst>
              </p:cNvPr>
              <p:cNvCxnSpPr>
                <a:cxnSpLocks/>
              </p:cNvCxnSpPr>
              <p:nvPr/>
            </p:nvCxnSpPr>
            <p:spPr>
              <a:xfrm flipV="1">
                <a:off x="5943780" y="3936597"/>
                <a:ext cx="1140873" cy="1222014"/>
              </a:xfrm>
              <a:prstGeom prst="line">
                <a:avLst/>
              </a:prstGeom>
            </p:spPr>
            <p:style>
              <a:lnRef idx="1">
                <a:schemeClr val="dk1"/>
              </a:lnRef>
              <a:fillRef idx="0">
                <a:schemeClr val="dk1"/>
              </a:fillRef>
              <a:effectRef idx="0">
                <a:schemeClr val="dk1"/>
              </a:effectRef>
              <a:fontRef idx="minor">
                <a:schemeClr val="tx1"/>
              </a:fontRef>
            </p:style>
          </p:cxnSp>
        </p:grpSp>
      </p:grpSp>
      <p:cxnSp>
        <p:nvCxnSpPr>
          <p:cNvPr id="8" name="Rovná spojnica 7">
            <a:extLst>
              <a:ext uri="{FF2B5EF4-FFF2-40B4-BE49-F238E27FC236}">
                <a16:creationId xmlns:a16="http://schemas.microsoft.com/office/drawing/2014/main" id="{7A3EFD20-863D-4C33-A444-4C317EA7B149}"/>
              </a:ext>
            </a:extLst>
          </p:cNvPr>
          <p:cNvCxnSpPr/>
          <p:nvPr/>
        </p:nvCxnSpPr>
        <p:spPr>
          <a:xfrm flipH="1">
            <a:off x="1601481" y="4566908"/>
            <a:ext cx="1328942" cy="133086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0" name="BlokTextu 39">
            <a:extLst>
              <a:ext uri="{FF2B5EF4-FFF2-40B4-BE49-F238E27FC236}">
                <a16:creationId xmlns:a16="http://schemas.microsoft.com/office/drawing/2014/main" id="{EA66A91E-C0DB-48A8-9215-9A5F3EA7FA4B}"/>
              </a:ext>
            </a:extLst>
          </p:cNvPr>
          <p:cNvSpPr txBox="1"/>
          <p:nvPr/>
        </p:nvSpPr>
        <p:spPr>
          <a:xfrm>
            <a:off x="-17780" y="5787494"/>
            <a:ext cx="2341873" cy="584775"/>
          </a:xfrm>
          <a:prstGeom prst="rect">
            <a:avLst/>
          </a:prstGeom>
          <a:noFill/>
        </p:spPr>
        <p:txBody>
          <a:bodyPr wrap="square" rtlCol="0">
            <a:spAutoFit/>
          </a:bodyPr>
          <a:lstStyle/>
          <a:p>
            <a:pPr algn="ctr"/>
            <a:r>
              <a:rPr lang="sk-SK" sz="1600" dirty="0"/>
              <a:t>Hodnotenie štátnych zásahov</a:t>
            </a:r>
          </a:p>
        </p:txBody>
      </p:sp>
    </p:spTree>
    <p:extLst>
      <p:ext uri="{BB962C8B-B14F-4D97-AF65-F5344CB8AC3E}">
        <p14:creationId xmlns:p14="http://schemas.microsoft.com/office/powerpoint/2010/main" val="4095699284"/>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Nadpis 8">
            <a:extLst>
              <a:ext uri="{FF2B5EF4-FFF2-40B4-BE49-F238E27FC236}">
                <a16:creationId xmlns:a16="http://schemas.microsoft.com/office/drawing/2014/main" id="{841D75BA-8727-40B3-994C-7C20999B6383}"/>
              </a:ext>
            </a:extLst>
          </p:cNvPr>
          <p:cNvSpPr>
            <a:spLocks noGrp="1"/>
          </p:cNvSpPr>
          <p:nvPr>
            <p:ph type="title"/>
          </p:nvPr>
        </p:nvSpPr>
        <p:spPr>
          <a:xfrm>
            <a:off x="1952625" y="303213"/>
            <a:ext cx="7191375" cy="1143000"/>
          </a:xfrm>
        </p:spPr>
        <p:txBody>
          <a:bodyPr/>
          <a:lstStyle/>
          <a:p>
            <a:r>
              <a:rPr lang="en-GB" dirty="0">
                <a:latin typeface="Arial" panose="020B0604020202020204" pitchFamily="34" charset="0"/>
                <a:cs typeface="Arial" panose="020B0604020202020204" pitchFamily="34" charset="0"/>
              </a:rPr>
              <a:t> </a:t>
            </a:r>
            <a:r>
              <a:rPr lang="sk-SK" dirty="0">
                <a:latin typeface="Arial" panose="020B0604020202020204" pitchFamily="34" charset="0"/>
                <a:cs typeface="Arial" panose="020B0604020202020204" pitchFamily="34" charset="0"/>
              </a:rPr>
              <a:t>Problematika – Náhrady za obmedzenie vlastníckych práv</a:t>
            </a:r>
            <a:endParaRPr lang="en-GB" dirty="0">
              <a:latin typeface="Arial" panose="020B0604020202020204" pitchFamily="34" charset="0"/>
              <a:cs typeface="Arial" panose="020B0604020202020204" pitchFamily="34" charset="0"/>
            </a:endParaRPr>
          </a:p>
        </p:txBody>
      </p:sp>
      <p:sp>
        <p:nvSpPr>
          <p:cNvPr id="2" name="Zástupný objekt pre obsah 1">
            <a:extLst>
              <a:ext uri="{FF2B5EF4-FFF2-40B4-BE49-F238E27FC236}">
                <a16:creationId xmlns:a16="http://schemas.microsoft.com/office/drawing/2014/main" id="{5A8F0D18-B123-41EB-9C7E-9719BB0C744A}"/>
              </a:ext>
            </a:extLst>
          </p:cNvPr>
          <p:cNvSpPr>
            <a:spLocks noGrp="1"/>
          </p:cNvSpPr>
          <p:nvPr>
            <p:ph idx="1"/>
          </p:nvPr>
        </p:nvSpPr>
        <p:spPr/>
        <p:txBody>
          <a:bodyPr/>
          <a:lstStyle/>
          <a:p>
            <a:pPr algn="just"/>
            <a:r>
              <a:rPr lang="sk-SK" sz="2000" b="1" dirty="0"/>
              <a:t>Stret záujmov dvoch „koalícií“ – ekologickej a lesníckej</a:t>
            </a:r>
          </a:p>
          <a:p>
            <a:pPr algn="just"/>
            <a:r>
              <a:rPr lang="sk-SK" sz="2000" b="1" dirty="0"/>
              <a:t>§ 61 Zákona č. 543/2002 Z.z. v znení neskorších predpisov o ochrane prírody a krajiny</a:t>
            </a:r>
          </a:p>
          <a:p>
            <a:pPr algn="just"/>
            <a:r>
              <a:rPr lang="sk-SK" sz="2000" b="1" dirty="0"/>
              <a:t>Vyhlásené znenie: Náhrada za obmedzenie vlastníckych práv – finančná kompenzácia</a:t>
            </a:r>
          </a:p>
          <a:p>
            <a:pPr algn="just"/>
            <a:r>
              <a:rPr lang="sk-SK" sz="2000" b="1" dirty="0"/>
              <a:t>Súčasné znenie </a:t>
            </a:r>
            <a:r>
              <a:rPr lang="sk-SK" sz="2000" dirty="0"/>
              <a:t>(</a:t>
            </a:r>
            <a:r>
              <a:rPr lang="pl-PL" sz="2000" dirty="0"/>
              <a:t>časová verzia predpisu účinná od 02.01.2019 do 31.07.2019)</a:t>
            </a:r>
            <a:r>
              <a:rPr lang="pl-PL" sz="2000" b="1" dirty="0"/>
              <a:t> : Náhradou za obmedzenie vlastníckych práv sa rozumie:</a:t>
            </a:r>
            <a:endParaRPr lang="sk-SK" sz="2000" dirty="0"/>
          </a:p>
          <a:p>
            <a:pPr algn="just"/>
            <a:r>
              <a:rPr lang="sk-SK" sz="2000" dirty="0"/>
              <a:t>zámena pozemku za iný vhodný pozemok vo vlastníctve štátu, ak je možná, </a:t>
            </a:r>
          </a:p>
          <a:p>
            <a:pPr algn="just"/>
            <a:r>
              <a:rPr lang="sk-SK" sz="2000" dirty="0"/>
              <a:t>nájom pozemku, </a:t>
            </a:r>
          </a:p>
          <a:p>
            <a:pPr algn="just"/>
            <a:r>
              <a:rPr lang="sk-SK" sz="2000" dirty="0"/>
              <a:t>výkup pozemkov do vlastníctva štátu, </a:t>
            </a:r>
          </a:p>
          <a:p>
            <a:pPr algn="just"/>
            <a:r>
              <a:rPr lang="sk-SK" sz="2000" dirty="0"/>
              <a:t>zmluvná starostlivosť, </a:t>
            </a:r>
          </a:p>
          <a:p>
            <a:pPr algn="just"/>
            <a:r>
              <a:rPr lang="sk-SK" sz="2000" dirty="0"/>
              <a:t>finančná náhrada.</a:t>
            </a:r>
          </a:p>
        </p:txBody>
      </p:sp>
    </p:spTree>
    <p:extLst>
      <p:ext uri="{BB962C8B-B14F-4D97-AF65-F5344CB8AC3E}">
        <p14:creationId xmlns:p14="http://schemas.microsoft.com/office/powerpoint/2010/main" val="1580818010"/>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Nadpis 8">
            <a:extLst>
              <a:ext uri="{FF2B5EF4-FFF2-40B4-BE49-F238E27FC236}">
                <a16:creationId xmlns:a16="http://schemas.microsoft.com/office/drawing/2014/main" id="{841D75BA-8727-40B3-994C-7C20999B6383}"/>
              </a:ext>
            </a:extLst>
          </p:cNvPr>
          <p:cNvSpPr>
            <a:spLocks noGrp="1"/>
          </p:cNvSpPr>
          <p:nvPr>
            <p:ph type="title"/>
          </p:nvPr>
        </p:nvSpPr>
        <p:spPr>
          <a:xfrm>
            <a:off x="1952625" y="303213"/>
            <a:ext cx="7191375" cy="1143000"/>
          </a:xfrm>
        </p:spPr>
        <p:txBody>
          <a:bodyPr/>
          <a:lstStyle/>
          <a:p>
            <a:r>
              <a:rPr lang="en-GB" dirty="0">
                <a:latin typeface="Arial" panose="020B0604020202020204" pitchFamily="34" charset="0"/>
                <a:cs typeface="Arial" panose="020B0604020202020204" pitchFamily="34" charset="0"/>
              </a:rPr>
              <a:t> </a:t>
            </a:r>
            <a:r>
              <a:rPr lang="sk-SK" dirty="0">
                <a:latin typeface="Arial" panose="020B0604020202020204" pitchFamily="34" charset="0"/>
                <a:cs typeface="Arial" panose="020B0604020202020204" pitchFamily="34" charset="0"/>
              </a:rPr>
              <a:t>Problematika – Náhrady za obmedzenie vlastníckych práv</a:t>
            </a:r>
            <a:endParaRPr lang="en-GB" dirty="0">
              <a:latin typeface="Arial" panose="020B0604020202020204" pitchFamily="34" charset="0"/>
              <a:cs typeface="Arial" panose="020B0604020202020204" pitchFamily="34" charset="0"/>
            </a:endParaRPr>
          </a:p>
        </p:txBody>
      </p:sp>
      <p:sp>
        <p:nvSpPr>
          <p:cNvPr id="2" name="Zástupný objekt pre obsah 1">
            <a:extLst>
              <a:ext uri="{FF2B5EF4-FFF2-40B4-BE49-F238E27FC236}">
                <a16:creationId xmlns:a16="http://schemas.microsoft.com/office/drawing/2014/main" id="{5A8F0D18-B123-41EB-9C7E-9719BB0C744A}"/>
              </a:ext>
            </a:extLst>
          </p:cNvPr>
          <p:cNvSpPr>
            <a:spLocks noGrp="1"/>
          </p:cNvSpPr>
          <p:nvPr>
            <p:ph idx="1"/>
          </p:nvPr>
        </p:nvSpPr>
        <p:spPr/>
        <p:txBody>
          <a:bodyPr/>
          <a:lstStyle/>
          <a:p>
            <a:pPr algn="just"/>
            <a:r>
              <a:rPr lang="sk-SK" sz="2000" b="1" dirty="0"/>
              <a:t>Stret záujmov dvoch „koalícií“ – ekologickej a lesníckej</a:t>
            </a:r>
          </a:p>
          <a:p>
            <a:r>
              <a:rPr lang="sk-SK" sz="2000" b="1" dirty="0"/>
              <a:t>§ 35 Zákona o lesoch č. </a:t>
            </a:r>
            <a:r>
              <a:rPr lang="sk-SK" sz="2000" dirty="0"/>
              <a:t>326/2005 Z. z. v znení neskorších predpisov</a:t>
            </a:r>
            <a:endParaRPr lang="sk-SK" sz="2000" b="1" dirty="0"/>
          </a:p>
          <a:p>
            <a:r>
              <a:rPr lang="sk-SK" sz="2000" b="1" dirty="0"/>
              <a:t>Náhrada za obmedzenie vlastníckych práv </a:t>
            </a:r>
            <a:r>
              <a:rPr lang="sk-SK" sz="2000" dirty="0"/>
              <a:t>patrí vlastníkovi alebo správcovi, ak vyňatím [</a:t>
            </a:r>
            <a:r>
              <a:rPr lang="sk-SK" sz="2000" b="1" i="1" dirty="0">
                <a:hlinkClick r:id="rId3" tooltip="Odkaz na predpis alebo ustanovenie"/>
              </a:rPr>
              <a:t>§ 7 ods. 1 písm. a) a b)</a:t>
            </a:r>
            <a:r>
              <a:rPr lang="sk-SK" sz="2000" dirty="0"/>
              <a:t>], obmedzením využívania [</a:t>
            </a:r>
            <a:r>
              <a:rPr lang="sk-SK" sz="2000" b="1" i="1" dirty="0">
                <a:hlinkClick r:id="rId4" tooltip="Odkaz na predpis alebo ustanovenie"/>
              </a:rPr>
              <a:t>§ 7 ods. 1 písm. c)</a:t>
            </a:r>
            <a:r>
              <a:rPr lang="sk-SK" sz="2000" dirty="0"/>
              <a:t>] alebo osobitným režimom hospodárenia (</a:t>
            </a:r>
            <a:r>
              <a:rPr lang="sk-SK" sz="2000" b="1" i="1" dirty="0">
                <a:hlinkClick r:id="rId5" tooltip="Odkaz na predpis alebo ustanovenie"/>
              </a:rPr>
              <a:t>§ 14 ods. 1</a:t>
            </a:r>
            <a:r>
              <a:rPr lang="sk-SK" sz="2000" dirty="0"/>
              <a:t>) dôjde k obmedzeniu vlastníckych práv...</a:t>
            </a:r>
          </a:p>
          <a:p>
            <a:r>
              <a:rPr lang="sk-SK" sz="2000" dirty="0"/>
              <a:t>Novela zákona o lesoch č. 326/2005....upravuje niektoré ustanovenia týkajúce sa hospodárskej úpravy lesa a upravuje spôsob úhrady zvýšených nákladov za realizáciu opatrení proti šíreniu biotických škodcov z území na ktorých bola aktívna ochrana lesa obmedzená na základe podmienok ochrany prírody.</a:t>
            </a:r>
          </a:p>
          <a:p>
            <a:pPr marL="0" indent="0">
              <a:buNone/>
            </a:pPr>
            <a:endParaRPr lang="sk-SK" sz="2000" dirty="0"/>
          </a:p>
          <a:p>
            <a:endParaRPr lang="sk-SK" sz="2000" b="1" dirty="0"/>
          </a:p>
        </p:txBody>
      </p:sp>
    </p:spTree>
    <p:extLst>
      <p:ext uri="{BB962C8B-B14F-4D97-AF65-F5344CB8AC3E}">
        <p14:creationId xmlns:p14="http://schemas.microsoft.com/office/powerpoint/2010/main" val="2529080577"/>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Nadpis 8">
            <a:extLst>
              <a:ext uri="{FF2B5EF4-FFF2-40B4-BE49-F238E27FC236}">
                <a16:creationId xmlns:a16="http://schemas.microsoft.com/office/drawing/2014/main" id="{841D75BA-8727-40B3-994C-7C20999B6383}"/>
              </a:ext>
            </a:extLst>
          </p:cNvPr>
          <p:cNvSpPr>
            <a:spLocks noGrp="1"/>
          </p:cNvSpPr>
          <p:nvPr>
            <p:ph type="title"/>
          </p:nvPr>
        </p:nvSpPr>
        <p:spPr>
          <a:xfrm>
            <a:off x="1062990" y="354648"/>
            <a:ext cx="8229600" cy="1143000"/>
          </a:xfrm>
        </p:spPr>
        <p:txBody>
          <a:bodyPr/>
          <a:lstStyle/>
          <a:p>
            <a:r>
              <a:rPr lang="sk-SK" dirty="0">
                <a:latin typeface="Arial" panose="020B0604020202020204" pitchFamily="34" charset="0"/>
                <a:cs typeface="Arial" panose="020B0604020202020204" pitchFamily="34" charset="0"/>
              </a:rPr>
              <a:t>Materiál a metódy</a:t>
            </a:r>
            <a:endParaRPr lang="en-GB" dirty="0">
              <a:latin typeface="Arial" panose="020B0604020202020204" pitchFamily="34" charset="0"/>
              <a:cs typeface="Arial" panose="020B0604020202020204" pitchFamily="34" charset="0"/>
            </a:endParaRPr>
          </a:p>
        </p:txBody>
      </p:sp>
      <p:sp>
        <p:nvSpPr>
          <p:cNvPr id="2" name="Zástupný objekt pre obsah 1">
            <a:extLst>
              <a:ext uri="{FF2B5EF4-FFF2-40B4-BE49-F238E27FC236}">
                <a16:creationId xmlns:a16="http://schemas.microsoft.com/office/drawing/2014/main" id="{426890CA-01AB-4293-8664-FAB3459052DA}"/>
              </a:ext>
            </a:extLst>
          </p:cNvPr>
          <p:cNvSpPr>
            <a:spLocks noGrp="1"/>
          </p:cNvSpPr>
          <p:nvPr>
            <p:ph idx="1"/>
          </p:nvPr>
        </p:nvSpPr>
        <p:spPr>
          <a:xfrm>
            <a:off x="457200" y="1204332"/>
            <a:ext cx="8229600" cy="4921835"/>
          </a:xfrm>
        </p:spPr>
        <p:txBody>
          <a:bodyPr/>
          <a:lstStyle/>
          <a:p>
            <a:r>
              <a:rPr lang="sk-SK" dirty="0"/>
              <a:t>Cieľom práce je </a:t>
            </a:r>
            <a:r>
              <a:rPr lang="sk-SK" b="1" dirty="0"/>
              <a:t>vypracovať implementačné a evalvačné analýzy </a:t>
            </a:r>
            <a:r>
              <a:rPr lang="sk-SK" dirty="0"/>
              <a:t>vybraného ekonomického nástroja lesníckej politiky.</a:t>
            </a:r>
          </a:p>
          <a:p>
            <a:r>
              <a:rPr lang="sk-SK" dirty="0"/>
              <a:t>Overenie hypotéz:</a:t>
            </a:r>
          </a:p>
          <a:p>
            <a:r>
              <a:rPr lang="sk-SK" b="1" i="1" dirty="0">
                <a:ea typeface="Calibri" panose="020F0502020204030204" pitchFamily="34" charset="0"/>
                <a:cs typeface="Times New Roman" panose="02020603050405020304" pitchFamily="18" charset="0"/>
              </a:rPr>
              <a:t>Hypotéza 1</a:t>
            </a:r>
            <a:r>
              <a:rPr lang="sk-SK" i="1" dirty="0">
                <a:ea typeface="Calibri" panose="020F0502020204030204" pitchFamily="34" charset="0"/>
                <a:cs typeface="Times New Roman" panose="02020603050405020304" pitchFamily="18" charset="0"/>
              </a:rPr>
              <a:t>: Náhrady za obmedzenie vlastníckych práv spĺňajú kritériá platieb za ekosystémové služby lesov.</a:t>
            </a:r>
            <a:endParaRPr lang="sk-SK" dirty="0">
              <a:ea typeface="Calibri" panose="020F0502020204030204" pitchFamily="34" charset="0"/>
              <a:cs typeface="Times New Roman" panose="02020603050405020304" pitchFamily="18" charset="0"/>
            </a:endParaRPr>
          </a:p>
          <a:p>
            <a:r>
              <a:rPr lang="sk-SK" b="1" i="1" dirty="0">
                <a:ea typeface="Calibri" panose="020F0502020204030204" pitchFamily="34" charset="0"/>
                <a:cs typeface="Times New Roman" panose="02020603050405020304" pitchFamily="18" charset="0"/>
              </a:rPr>
              <a:t>Hypotéza 2</a:t>
            </a:r>
            <a:r>
              <a:rPr lang="sk-SK" i="1" dirty="0">
                <a:ea typeface="Calibri" panose="020F0502020204030204" pitchFamily="34" charset="0"/>
                <a:cs typeface="Times New Roman" panose="02020603050405020304" pitchFamily="18" charset="0"/>
              </a:rPr>
              <a:t>: </a:t>
            </a:r>
            <a:r>
              <a:rPr lang="sk-SK" i="1" dirty="0"/>
              <a:t>Náhrady za obmedzenie vlastníckych práv sú  potenciálne účinné z pohľadu analýzy verejnej politiky.</a:t>
            </a:r>
            <a:endParaRPr lang="sk-SK" dirty="0"/>
          </a:p>
          <a:p>
            <a:r>
              <a:rPr lang="sk-SK" b="1" i="1" dirty="0">
                <a:ea typeface="Calibri" panose="020F0502020204030204" pitchFamily="34" charset="0"/>
                <a:cs typeface="Times New Roman" panose="02020603050405020304" pitchFamily="18" charset="0"/>
              </a:rPr>
              <a:t>Hypotéza 3</a:t>
            </a:r>
            <a:r>
              <a:rPr lang="sk-SK" i="1" dirty="0">
                <a:ea typeface="Calibri" panose="020F0502020204030204" pitchFamily="34" charset="0"/>
                <a:cs typeface="Times New Roman" panose="02020603050405020304" pitchFamily="18" charset="0"/>
              </a:rPr>
              <a:t>: </a:t>
            </a:r>
            <a:r>
              <a:rPr lang="sk-SK" i="1" dirty="0"/>
              <a:t>Výskyt implementačných nedostatkov znižuje skutočnú účinnosť náhrad za obmedzenie vlastníckych práv. </a:t>
            </a:r>
          </a:p>
          <a:p>
            <a:r>
              <a:rPr lang="sk-SK" b="1" i="1" dirty="0"/>
              <a:t>Hypotéza 4: </a:t>
            </a:r>
            <a:r>
              <a:rPr lang="sk-SK" i="1" dirty="0"/>
              <a:t>Komplexnosť spravovania znižuje skutočnú účinnosť náhrad za obmedzenie vlastníckych práv</a:t>
            </a:r>
            <a:endParaRPr lang="sk-SK" dirty="0"/>
          </a:p>
          <a:p>
            <a:r>
              <a:rPr lang="sk-SK" dirty="0"/>
              <a:t>Využitie metód sociologického výskumu – analýza dokumentov a rozhovory so zainteresovanými aktérmi.</a:t>
            </a:r>
          </a:p>
          <a:p>
            <a:endParaRPr lang="sk-SK" dirty="0"/>
          </a:p>
        </p:txBody>
      </p:sp>
    </p:spTree>
    <p:extLst>
      <p:ext uri="{BB962C8B-B14F-4D97-AF65-F5344CB8AC3E}">
        <p14:creationId xmlns:p14="http://schemas.microsoft.com/office/powerpoint/2010/main" val="3765610183"/>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Nadpis 8">
            <a:extLst>
              <a:ext uri="{FF2B5EF4-FFF2-40B4-BE49-F238E27FC236}">
                <a16:creationId xmlns:a16="http://schemas.microsoft.com/office/drawing/2014/main" id="{841D75BA-8727-40B3-994C-7C20999B6383}"/>
              </a:ext>
            </a:extLst>
          </p:cNvPr>
          <p:cNvSpPr>
            <a:spLocks noGrp="1"/>
          </p:cNvSpPr>
          <p:nvPr>
            <p:ph type="ctrTitle"/>
          </p:nvPr>
        </p:nvSpPr>
        <p:spPr>
          <a:xfrm>
            <a:off x="1981200" y="412115"/>
            <a:ext cx="7162800" cy="1470025"/>
          </a:xfrm>
        </p:spPr>
        <p:txBody>
          <a:bodyPr/>
          <a:lstStyle/>
          <a:p>
            <a:r>
              <a:rPr lang="sk-SK" dirty="0">
                <a:latin typeface="Arial" panose="020B0604020202020204" pitchFamily="34" charset="0"/>
                <a:cs typeface="Arial" panose="020B0604020202020204" pitchFamily="34" charset="0"/>
              </a:rPr>
              <a:t>Formulácia (úroveň policy outputu)</a:t>
            </a:r>
            <a:endParaRPr lang="en-GB" dirty="0">
              <a:latin typeface="Arial" panose="020B0604020202020204" pitchFamily="34" charset="0"/>
              <a:cs typeface="Arial" panose="020B0604020202020204" pitchFamily="34" charset="0"/>
            </a:endParaRPr>
          </a:p>
        </p:txBody>
      </p:sp>
      <p:sp>
        <p:nvSpPr>
          <p:cNvPr id="5" name="BlokTextu 4">
            <a:extLst>
              <a:ext uri="{FF2B5EF4-FFF2-40B4-BE49-F238E27FC236}">
                <a16:creationId xmlns:a16="http://schemas.microsoft.com/office/drawing/2014/main" id="{47891A59-6EBA-4EEA-A144-68442C50EB18}"/>
              </a:ext>
            </a:extLst>
          </p:cNvPr>
          <p:cNvSpPr txBox="1"/>
          <p:nvPr/>
        </p:nvSpPr>
        <p:spPr>
          <a:xfrm rot="10800000" flipV="1">
            <a:off x="2509025" y="5401162"/>
            <a:ext cx="6634976" cy="923330"/>
          </a:xfrm>
          <a:prstGeom prst="rect">
            <a:avLst/>
          </a:prstGeom>
          <a:noFill/>
        </p:spPr>
        <p:txBody>
          <a:bodyPr wrap="square" rtlCol="0">
            <a:spAutoFit/>
          </a:bodyPr>
          <a:lstStyle/>
          <a:p>
            <a:pPr algn="ctr"/>
            <a:r>
              <a:rPr lang="sk-SK" sz="1800" b="1" i="1" dirty="0">
                <a:solidFill>
                  <a:srgbClr val="00B050"/>
                </a:solidFill>
              </a:rPr>
              <a:t>Output:</a:t>
            </a:r>
            <a:r>
              <a:rPr lang="sk-SK" sz="1800" b="1" i="1" dirty="0"/>
              <a:t> </a:t>
            </a:r>
            <a:r>
              <a:rPr lang="sk-SK" sz="1800" dirty="0"/>
              <a:t>Zákon č. 362/2005 Z.z. o lesoch v znení neskorších predpisov; Zákon č. 543/2002 Z.z. o ochrane prírody a krajiny v znení neskorších predpisov.</a:t>
            </a:r>
          </a:p>
        </p:txBody>
      </p:sp>
      <p:graphicFrame>
        <p:nvGraphicFramePr>
          <p:cNvPr id="2" name="Tabuľka 1">
            <a:extLst>
              <a:ext uri="{FF2B5EF4-FFF2-40B4-BE49-F238E27FC236}">
                <a16:creationId xmlns:a16="http://schemas.microsoft.com/office/drawing/2014/main" id="{4B607CA5-8381-429E-A408-EFB83F0A47FD}"/>
              </a:ext>
            </a:extLst>
          </p:cNvPr>
          <p:cNvGraphicFramePr>
            <a:graphicFrameLocks noGrp="1"/>
          </p:cNvGraphicFramePr>
          <p:nvPr>
            <p:extLst>
              <p:ext uri="{D42A27DB-BD31-4B8C-83A1-F6EECF244321}">
                <p14:modId xmlns:p14="http://schemas.microsoft.com/office/powerpoint/2010/main" val="2426865089"/>
              </p:ext>
            </p:extLst>
          </p:nvPr>
        </p:nvGraphicFramePr>
        <p:xfrm>
          <a:off x="496642" y="1440124"/>
          <a:ext cx="8150716" cy="3655216"/>
        </p:xfrm>
        <a:graphic>
          <a:graphicData uri="http://schemas.openxmlformats.org/drawingml/2006/table">
            <a:tbl>
              <a:tblPr>
                <a:tableStyleId>{F5AB1C69-6EDB-4FF4-983F-18BD219EF322}</a:tableStyleId>
              </a:tblPr>
              <a:tblGrid>
                <a:gridCol w="899995">
                  <a:extLst>
                    <a:ext uri="{9D8B030D-6E8A-4147-A177-3AD203B41FA5}">
                      <a16:colId xmlns:a16="http://schemas.microsoft.com/office/drawing/2014/main" val="3626602616"/>
                    </a:ext>
                  </a:extLst>
                </a:gridCol>
                <a:gridCol w="2043101">
                  <a:extLst>
                    <a:ext uri="{9D8B030D-6E8A-4147-A177-3AD203B41FA5}">
                      <a16:colId xmlns:a16="http://schemas.microsoft.com/office/drawing/2014/main" val="335018019"/>
                    </a:ext>
                  </a:extLst>
                </a:gridCol>
                <a:gridCol w="5207620">
                  <a:extLst>
                    <a:ext uri="{9D8B030D-6E8A-4147-A177-3AD203B41FA5}">
                      <a16:colId xmlns:a16="http://schemas.microsoft.com/office/drawing/2014/main" val="2168480075"/>
                    </a:ext>
                  </a:extLst>
                </a:gridCol>
              </a:tblGrid>
              <a:tr h="176856">
                <a:tc>
                  <a:txBody>
                    <a:bodyPr/>
                    <a:lstStyle/>
                    <a:p>
                      <a:pPr algn="l" fontAlgn="b"/>
                      <a:endParaRPr lang="sk-SK" sz="1400" b="0" i="0" u="none" strike="noStrike">
                        <a:solidFill>
                          <a:srgbClr val="000000"/>
                        </a:solidFill>
                        <a:effectLst/>
                        <a:latin typeface="Calibri" panose="020F0502020204030204" pitchFamily="34" charset="0"/>
                      </a:endParaRPr>
                    </a:p>
                  </a:txBody>
                  <a:tcPr marL="2308" marR="2308" marT="2308" marB="0" anchor="ctr"/>
                </a:tc>
                <a:tc>
                  <a:txBody>
                    <a:bodyPr/>
                    <a:lstStyle/>
                    <a:p>
                      <a:pPr algn="l" fontAlgn="ctr"/>
                      <a:r>
                        <a:rPr lang="sk-SK" sz="1400" b="1" i="1" u="none" strike="noStrike">
                          <a:effectLst/>
                        </a:rPr>
                        <a:t>Charakteristika</a:t>
                      </a:r>
                      <a:endParaRPr lang="sk-SK" sz="1400" b="1" i="1" u="none" strike="noStrike">
                        <a:solidFill>
                          <a:srgbClr val="000000"/>
                        </a:solidFill>
                        <a:effectLst/>
                        <a:latin typeface="Calibri" panose="020F0502020204030204" pitchFamily="34" charset="0"/>
                      </a:endParaRPr>
                    </a:p>
                  </a:txBody>
                  <a:tcPr marL="2308" marR="2308" marT="2308" marB="0" anchor="ctr"/>
                </a:tc>
                <a:tc>
                  <a:txBody>
                    <a:bodyPr/>
                    <a:lstStyle/>
                    <a:p>
                      <a:pPr algn="l" fontAlgn="ctr"/>
                      <a:r>
                        <a:rPr lang="sk-SK" sz="1400" b="1" i="1" u="none" strike="noStrike" dirty="0">
                          <a:effectLst/>
                        </a:rPr>
                        <a:t>Náhrady za OVP</a:t>
                      </a:r>
                      <a:endParaRPr lang="sk-SK" sz="1400" b="1" i="1" u="none" strike="noStrike" dirty="0">
                        <a:solidFill>
                          <a:srgbClr val="000000"/>
                        </a:solidFill>
                        <a:effectLst/>
                        <a:latin typeface="Calibri" panose="020F0502020204030204" pitchFamily="34" charset="0"/>
                      </a:endParaRPr>
                    </a:p>
                  </a:txBody>
                  <a:tcPr marL="2308" marR="2308" marT="2308" marB="0" anchor="ctr"/>
                </a:tc>
                <a:extLst>
                  <a:ext uri="{0D108BD9-81ED-4DB2-BD59-A6C34878D82A}">
                    <a16:rowId xmlns:a16="http://schemas.microsoft.com/office/drawing/2014/main" val="4177776207"/>
                  </a:ext>
                </a:extLst>
              </a:tr>
              <a:tr h="351819">
                <a:tc rowSpan="7">
                  <a:txBody>
                    <a:bodyPr/>
                    <a:lstStyle/>
                    <a:p>
                      <a:pPr algn="ctr" fontAlgn="b">
                        <a:lnSpc>
                          <a:spcPct val="100000"/>
                        </a:lnSpc>
                      </a:pPr>
                      <a:r>
                        <a:rPr lang="sk-SK" sz="2400" b="1" i="1" u="none" strike="noStrike" dirty="0">
                          <a:solidFill>
                            <a:srgbClr val="C00000"/>
                          </a:solidFill>
                          <a:effectLst/>
                        </a:rPr>
                        <a:t>PES</a:t>
                      </a:r>
                      <a:endParaRPr lang="sk-SK" sz="2400" b="1" i="1" u="none" strike="noStrike" dirty="0">
                        <a:solidFill>
                          <a:srgbClr val="C00000"/>
                        </a:solidFill>
                        <a:effectLst/>
                        <a:latin typeface="Calibri" panose="020F0502020204030204" pitchFamily="34" charset="0"/>
                      </a:endParaRPr>
                    </a:p>
                  </a:txBody>
                  <a:tcPr marL="2308" marR="2308" marT="2308" marB="0" vert="vert270" anchor="ctr"/>
                </a:tc>
                <a:tc>
                  <a:txBody>
                    <a:bodyPr/>
                    <a:lstStyle/>
                    <a:p>
                      <a:pPr algn="l" fontAlgn="ctr"/>
                      <a:r>
                        <a:rPr lang="sk-SK" sz="1400" b="1" i="1" u="none" strike="noStrike" dirty="0">
                          <a:effectLst/>
                        </a:rPr>
                        <a:t>Podporovaná služba</a:t>
                      </a:r>
                      <a:endParaRPr lang="sk-SK" sz="1400" b="1" i="1" u="none" strike="noStrike" dirty="0">
                        <a:solidFill>
                          <a:srgbClr val="000000"/>
                        </a:solidFill>
                        <a:effectLst/>
                        <a:latin typeface="Calibri" panose="020F0502020204030204" pitchFamily="34" charset="0"/>
                      </a:endParaRPr>
                    </a:p>
                  </a:txBody>
                  <a:tcPr marL="2308" marR="2308" marT="2308" marB="0" anchor="ctr"/>
                </a:tc>
                <a:tc>
                  <a:txBody>
                    <a:bodyPr/>
                    <a:lstStyle/>
                    <a:p>
                      <a:pPr algn="l" fontAlgn="ctr"/>
                      <a:r>
                        <a:rPr lang="pl-PL" sz="1400" u="none" strike="noStrike" dirty="0">
                          <a:effectLst/>
                        </a:rPr>
                        <a:t>Podpora prírodoochrannej funkcie (špecifická podpora ES)</a:t>
                      </a:r>
                      <a:endParaRPr lang="pl-PL" sz="1400" b="0" i="0" u="none" strike="noStrike" dirty="0">
                        <a:solidFill>
                          <a:srgbClr val="000000"/>
                        </a:solidFill>
                        <a:effectLst/>
                        <a:latin typeface="Calibri" panose="020F0502020204030204" pitchFamily="34" charset="0"/>
                      </a:endParaRPr>
                    </a:p>
                  </a:txBody>
                  <a:tcPr marL="2308" marR="2308" marT="2308" marB="0" anchor="ctr"/>
                </a:tc>
                <a:extLst>
                  <a:ext uri="{0D108BD9-81ED-4DB2-BD59-A6C34878D82A}">
                    <a16:rowId xmlns:a16="http://schemas.microsoft.com/office/drawing/2014/main" val="2340908444"/>
                  </a:ext>
                </a:extLst>
              </a:tr>
              <a:tr h="701744">
                <a:tc vMerge="1">
                  <a:txBody>
                    <a:bodyPr/>
                    <a:lstStyle/>
                    <a:p>
                      <a:endParaRPr lang="sk-SK"/>
                    </a:p>
                  </a:txBody>
                  <a:tcPr/>
                </a:tc>
                <a:tc>
                  <a:txBody>
                    <a:bodyPr/>
                    <a:lstStyle/>
                    <a:p>
                      <a:pPr algn="l" fontAlgn="ctr"/>
                      <a:r>
                        <a:rPr lang="sk-SK" sz="1400" b="1" i="1" u="none" strike="noStrike">
                          <a:effectLst/>
                        </a:rPr>
                        <a:t>Zastrešovanie ESL</a:t>
                      </a:r>
                      <a:endParaRPr lang="sk-SK" sz="1400" b="1" i="1" u="none" strike="noStrike">
                        <a:solidFill>
                          <a:srgbClr val="000000"/>
                        </a:solidFill>
                        <a:effectLst/>
                        <a:latin typeface="Calibri" panose="020F0502020204030204" pitchFamily="34" charset="0"/>
                      </a:endParaRPr>
                    </a:p>
                  </a:txBody>
                  <a:tcPr marL="2308" marR="2308" marT="2308" marB="0" anchor="ctr"/>
                </a:tc>
                <a:tc>
                  <a:txBody>
                    <a:bodyPr/>
                    <a:lstStyle/>
                    <a:p>
                      <a:pPr algn="l" fontAlgn="ctr"/>
                      <a:r>
                        <a:rPr lang="sk-SK" sz="1350" kern="1200" dirty="0">
                          <a:solidFill>
                            <a:schemeClr val="dk1"/>
                          </a:solidFill>
                          <a:effectLst/>
                          <a:latin typeface="+mn-lt"/>
                          <a:ea typeface="+mn-ea"/>
                          <a:cs typeface="+mn-cs"/>
                        </a:rPr>
                        <a:t>Špecifická služba (alebo možno niekoľko služieb) je predávaná ako zastrešujúca, zatiaľ čo výhody poskytované inými službami sú bezplatne získavané ich užívateľmi. </a:t>
                      </a:r>
                      <a:endParaRPr lang="sk-SK" sz="1400" b="0" i="0" u="none" strike="noStrike" dirty="0">
                        <a:solidFill>
                          <a:srgbClr val="000000"/>
                        </a:solidFill>
                        <a:effectLst/>
                        <a:latin typeface="Calibri" panose="020F0502020204030204" pitchFamily="34" charset="0"/>
                      </a:endParaRPr>
                    </a:p>
                  </a:txBody>
                  <a:tcPr marL="2308" marR="2308" marT="2308" marB="0" anchor="ctr"/>
                </a:tc>
                <a:extLst>
                  <a:ext uri="{0D108BD9-81ED-4DB2-BD59-A6C34878D82A}">
                    <a16:rowId xmlns:a16="http://schemas.microsoft.com/office/drawing/2014/main" val="2424433819"/>
                  </a:ext>
                </a:extLst>
              </a:tr>
              <a:tr h="351819">
                <a:tc vMerge="1">
                  <a:txBody>
                    <a:bodyPr/>
                    <a:lstStyle/>
                    <a:p>
                      <a:endParaRPr lang="sk-SK"/>
                    </a:p>
                  </a:txBody>
                  <a:tcPr/>
                </a:tc>
                <a:tc>
                  <a:txBody>
                    <a:bodyPr/>
                    <a:lstStyle/>
                    <a:p>
                      <a:pPr algn="l" fontAlgn="ctr"/>
                      <a:r>
                        <a:rPr lang="sk-SK" sz="1400" b="1" i="1" u="none" strike="noStrike">
                          <a:effectLst/>
                        </a:rPr>
                        <a:t>Dobrovoľnosť transakcie</a:t>
                      </a:r>
                      <a:endParaRPr lang="sk-SK" sz="1400" b="1" i="1" u="none" strike="noStrike">
                        <a:solidFill>
                          <a:srgbClr val="000000"/>
                        </a:solidFill>
                        <a:effectLst/>
                        <a:latin typeface="Calibri" panose="020F0502020204030204" pitchFamily="34" charset="0"/>
                      </a:endParaRPr>
                    </a:p>
                  </a:txBody>
                  <a:tcPr marL="2308" marR="2308" marT="2308" marB="0" anchor="ctr"/>
                </a:tc>
                <a:tc>
                  <a:txBody>
                    <a:bodyPr/>
                    <a:lstStyle/>
                    <a:p>
                      <a:pPr algn="l" fontAlgn="ctr"/>
                      <a:r>
                        <a:rPr lang="sk-SK" sz="1400" u="none" strike="noStrike" dirty="0">
                          <a:effectLst/>
                        </a:rPr>
                        <a:t>Povinné</a:t>
                      </a:r>
                      <a:endParaRPr lang="sk-SK" sz="1400" b="0" i="0" u="none" strike="noStrike" dirty="0">
                        <a:solidFill>
                          <a:srgbClr val="000000"/>
                        </a:solidFill>
                        <a:effectLst/>
                        <a:latin typeface="Calibri" panose="020F0502020204030204" pitchFamily="34" charset="0"/>
                      </a:endParaRPr>
                    </a:p>
                  </a:txBody>
                  <a:tcPr marL="2308" marR="2308" marT="2308" marB="0" anchor="ctr"/>
                </a:tc>
                <a:extLst>
                  <a:ext uri="{0D108BD9-81ED-4DB2-BD59-A6C34878D82A}">
                    <a16:rowId xmlns:a16="http://schemas.microsoft.com/office/drawing/2014/main" val="2513611677"/>
                  </a:ext>
                </a:extLst>
              </a:tr>
              <a:tr h="351819">
                <a:tc vMerge="1">
                  <a:txBody>
                    <a:bodyPr/>
                    <a:lstStyle/>
                    <a:p>
                      <a:endParaRPr lang="sk-SK"/>
                    </a:p>
                  </a:txBody>
                  <a:tcPr/>
                </a:tc>
                <a:tc>
                  <a:txBody>
                    <a:bodyPr/>
                    <a:lstStyle/>
                    <a:p>
                      <a:pPr algn="l" fontAlgn="ctr"/>
                      <a:r>
                        <a:rPr lang="sk-SK" sz="1400" b="1" i="1" u="none" strike="noStrike" dirty="0">
                          <a:effectLst/>
                        </a:rPr>
                        <a:t>Kompenzačný mechanizmus</a:t>
                      </a:r>
                      <a:endParaRPr lang="sk-SK" sz="1400" b="1" i="1" u="none" strike="noStrike" dirty="0">
                        <a:solidFill>
                          <a:srgbClr val="000000"/>
                        </a:solidFill>
                        <a:effectLst/>
                        <a:latin typeface="Calibri" panose="020F0502020204030204" pitchFamily="34" charset="0"/>
                      </a:endParaRPr>
                    </a:p>
                  </a:txBody>
                  <a:tcPr marL="2308" marR="2308" marT="2308" marB="0" anchor="ctr"/>
                </a:tc>
                <a:tc>
                  <a:txBody>
                    <a:bodyPr/>
                    <a:lstStyle/>
                    <a:p>
                      <a:pPr algn="l" fontAlgn="ctr"/>
                      <a:r>
                        <a:rPr lang="sk-SK" sz="1400" u="none" strike="noStrike" dirty="0">
                          <a:effectLst/>
                        </a:rPr>
                        <a:t>Verejný; verejno-súkromný</a:t>
                      </a:r>
                      <a:endParaRPr lang="sk-SK" sz="1400" b="0" i="0" u="none" strike="noStrike" dirty="0">
                        <a:solidFill>
                          <a:srgbClr val="000000"/>
                        </a:solidFill>
                        <a:effectLst/>
                        <a:latin typeface="Calibri" panose="020F0502020204030204" pitchFamily="34" charset="0"/>
                      </a:endParaRPr>
                    </a:p>
                  </a:txBody>
                  <a:tcPr marL="2308" marR="2308" marT="2308" marB="0" anchor="ctr"/>
                </a:tc>
                <a:extLst>
                  <a:ext uri="{0D108BD9-81ED-4DB2-BD59-A6C34878D82A}">
                    <a16:rowId xmlns:a16="http://schemas.microsoft.com/office/drawing/2014/main" val="3182262879"/>
                  </a:ext>
                </a:extLst>
              </a:tr>
              <a:tr h="551575">
                <a:tc vMerge="1">
                  <a:txBody>
                    <a:bodyPr/>
                    <a:lstStyle/>
                    <a:p>
                      <a:endParaRPr lang="sk-SK"/>
                    </a:p>
                  </a:txBody>
                  <a:tcPr/>
                </a:tc>
                <a:tc>
                  <a:txBody>
                    <a:bodyPr/>
                    <a:lstStyle/>
                    <a:p>
                      <a:pPr algn="l" fontAlgn="ctr"/>
                      <a:r>
                        <a:rPr lang="sk-SK" sz="1400" b="1" i="1" u="none" strike="noStrike" dirty="0">
                          <a:effectLst/>
                        </a:rPr>
                        <a:t>Identifikácia aktérov</a:t>
                      </a:r>
                      <a:endParaRPr lang="sk-SK" sz="1400" b="1" i="1" u="none" strike="noStrike" dirty="0">
                        <a:solidFill>
                          <a:srgbClr val="000000"/>
                        </a:solidFill>
                        <a:effectLst/>
                        <a:latin typeface="Calibri" panose="020F0502020204030204" pitchFamily="34" charset="0"/>
                      </a:endParaRPr>
                    </a:p>
                  </a:txBody>
                  <a:tcPr marL="2308" marR="2308" marT="2308" marB="0" anchor="ctr"/>
                </a:tc>
                <a:tc>
                  <a:txBody>
                    <a:bodyPr/>
                    <a:lstStyle/>
                    <a:p>
                      <a:pPr algn="l" fontAlgn="ctr"/>
                      <a:r>
                        <a:rPr lang="sk-SK" sz="1400" u="none" strike="noStrike" dirty="0">
                          <a:effectLst/>
                        </a:rPr>
                        <a:t>"Kupujúci": Štát; "Predávajúci": vlastník lesa; "Poskytovateľ informácií": OÚ v sídle kraja, ŠOP; "Sprostredkovateľ": -</a:t>
                      </a:r>
                      <a:endParaRPr lang="sk-SK" sz="1400" b="0" i="0" u="none" strike="noStrike" dirty="0">
                        <a:solidFill>
                          <a:srgbClr val="000000"/>
                        </a:solidFill>
                        <a:effectLst/>
                        <a:latin typeface="Calibri" panose="020F0502020204030204" pitchFamily="34" charset="0"/>
                      </a:endParaRPr>
                    </a:p>
                  </a:txBody>
                  <a:tcPr marL="2308" marR="2308" marT="2308" marB="0" anchor="ctr"/>
                </a:tc>
                <a:extLst>
                  <a:ext uri="{0D108BD9-81ED-4DB2-BD59-A6C34878D82A}">
                    <a16:rowId xmlns:a16="http://schemas.microsoft.com/office/drawing/2014/main" val="2365724447"/>
                  </a:ext>
                </a:extLst>
              </a:tr>
              <a:tr h="701744">
                <a:tc vMerge="1">
                  <a:txBody>
                    <a:bodyPr/>
                    <a:lstStyle/>
                    <a:p>
                      <a:endParaRPr lang="sk-SK"/>
                    </a:p>
                  </a:txBody>
                  <a:tcPr/>
                </a:tc>
                <a:tc>
                  <a:txBody>
                    <a:bodyPr/>
                    <a:lstStyle/>
                    <a:p>
                      <a:pPr algn="l" fontAlgn="ctr"/>
                      <a:r>
                        <a:rPr lang="sk-SK" sz="1400" b="1" i="1" u="none" strike="noStrike">
                          <a:effectLst/>
                        </a:rPr>
                        <a:t>Vzťah predávajúci a kupujúci</a:t>
                      </a:r>
                      <a:endParaRPr lang="sk-SK" sz="1400" b="1" i="1" u="none" strike="noStrike">
                        <a:solidFill>
                          <a:srgbClr val="000000"/>
                        </a:solidFill>
                        <a:effectLst/>
                        <a:latin typeface="Calibri" panose="020F0502020204030204" pitchFamily="34" charset="0"/>
                      </a:endParaRPr>
                    </a:p>
                  </a:txBody>
                  <a:tcPr marL="2308" marR="2308" marT="2308" marB="0" anchor="ctr"/>
                </a:tc>
                <a:tc>
                  <a:txBody>
                    <a:bodyPr/>
                    <a:lstStyle/>
                    <a:p>
                      <a:pPr algn="l" fontAlgn="ctr"/>
                      <a:r>
                        <a:rPr lang="sk-SK" sz="1400" u="none" strike="noStrike">
                          <a:effectLst/>
                        </a:rPr>
                        <a:t>štát a vlastníci lesov, ktorých práva boli ohrozené ("one - many") / ten, kto obmedzí vlastnícke práva a vlastníci lesa, ktorých práva boli ohrozené ("many - many")</a:t>
                      </a:r>
                      <a:endParaRPr lang="sk-SK" sz="1400" b="0" i="0" u="none" strike="noStrike">
                        <a:solidFill>
                          <a:srgbClr val="000000"/>
                        </a:solidFill>
                        <a:effectLst/>
                        <a:latin typeface="Calibri" panose="020F0502020204030204" pitchFamily="34" charset="0"/>
                      </a:endParaRPr>
                    </a:p>
                  </a:txBody>
                  <a:tcPr marL="2308" marR="2308" marT="2308" marB="0" anchor="ctr"/>
                </a:tc>
                <a:extLst>
                  <a:ext uri="{0D108BD9-81ED-4DB2-BD59-A6C34878D82A}">
                    <a16:rowId xmlns:a16="http://schemas.microsoft.com/office/drawing/2014/main" val="1086933176"/>
                  </a:ext>
                </a:extLst>
              </a:tr>
              <a:tr h="351819">
                <a:tc vMerge="1">
                  <a:txBody>
                    <a:bodyPr/>
                    <a:lstStyle/>
                    <a:p>
                      <a:endParaRPr lang="sk-SK"/>
                    </a:p>
                  </a:txBody>
                  <a:tcPr/>
                </a:tc>
                <a:tc>
                  <a:txBody>
                    <a:bodyPr/>
                    <a:lstStyle/>
                    <a:p>
                      <a:pPr algn="l" fontAlgn="ctr"/>
                      <a:r>
                        <a:rPr lang="sk-SK" sz="1400" b="1" i="1" u="none" strike="noStrike" dirty="0">
                          <a:effectLst/>
                        </a:rPr>
                        <a:t>Typ PES</a:t>
                      </a:r>
                      <a:endParaRPr lang="sk-SK" sz="1400" b="1" i="1" u="none" strike="noStrike" dirty="0">
                        <a:solidFill>
                          <a:srgbClr val="000000"/>
                        </a:solidFill>
                        <a:effectLst/>
                        <a:latin typeface="Calibri" panose="020F0502020204030204" pitchFamily="34" charset="0"/>
                      </a:endParaRPr>
                    </a:p>
                  </a:txBody>
                  <a:tcPr marL="2308" marR="2308" marT="2308" marB="0" anchor="ctr"/>
                </a:tc>
                <a:tc>
                  <a:txBody>
                    <a:bodyPr/>
                    <a:lstStyle/>
                    <a:p>
                      <a:pPr algn="l" fontAlgn="ctr"/>
                      <a:r>
                        <a:rPr lang="sk-SK" sz="1400" u="none" strike="noStrike" dirty="0">
                          <a:effectLst/>
                        </a:rPr>
                        <a:t>Kvázi PES schémy, ktoré spĺňajú niektoré kritériá PES</a:t>
                      </a:r>
                      <a:endParaRPr lang="sk-SK" sz="1400" b="0" i="0" u="none" strike="noStrike" dirty="0">
                        <a:solidFill>
                          <a:srgbClr val="000000"/>
                        </a:solidFill>
                        <a:effectLst/>
                        <a:latin typeface="Calibri" panose="020F0502020204030204" pitchFamily="34" charset="0"/>
                      </a:endParaRPr>
                    </a:p>
                  </a:txBody>
                  <a:tcPr marL="2308" marR="2308" marT="2308" marB="0" anchor="ctr"/>
                </a:tc>
                <a:extLst>
                  <a:ext uri="{0D108BD9-81ED-4DB2-BD59-A6C34878D82A}">
                    <a16:rowId xmlns:a16="http://schemas.microsoft.com/office/drawing/2014/main" val="2643574244"/>
                  </a:ext>
                </a:extLst>
              </a:tr>
            </a:tbl>
          </a:graphicData>
        </a:graphic>
      </p:graphicFrame>
    </p:spTree>
    <p:extLst>
      <p:ext uri="{BB962C8B-B14F-4D97-AF65-F5344CB8AC3E}">
        <p14:creationId xmlns:p14="http://schemas.microsoft.com/office/powerpoint/2010/main" val="1433441845"/>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Nadpis 8">
            <a:extLst>
              <a:ext uri="{FF2B5EF4-FFF2-40B4-BE49-F238E27FC236}">
                <a16:creationId xmlns:a16="http://schemas.microsoft.com/office/drawing/2014/main" id="{841D75BA-8727-40B3-994C-7C20999B6383}"/>
              </a:ext>
            </a:extLst>
          </p:cNvPr>
          <p:cNvSpPr>
            <a:spLocks noGrp="1"/>
          </p:cNvSpPr>
          <p:nvPr>
            <p:ph type="ctrTitle"/>
          </p:nvPr>
        </p:nvSpPr>
        <p:spPr>
          <a:xfrm>
            <a:off x="1981200" y="412115"/>
            <a:ext cx="7162800" cy="1470025"/>
          </a:xfrm>
        </p:spPr>
        <p:txBody>
          <a:bodyPr/>
          <a:lstStyle/>
          <a:p>
            <a:r>
              <a:rPr lang="sk-SK" dirty="0">
                <a:latin typeface="Arial" panose="020B0604020202020204" pitchFamily="34" charset="0"/>
                <a:cs typeface="Arial" panose="020B0604020202020204" pitchFamily="34" charset="0"/>
              </a:rPr>
              <a:t>Formulácia (úroveň policy outputu)</a:t>
            </a:r>
            <a:endParaRPr lang="en-GB" dirty="0">
              <a:latin typeface="Arial" panose="020B0604020202020204" pitchFamily="34" charset="0"/>
              <a:cs typeface="Arial" panose="020B0604020202020204" pitchFamily="34" charset="0"/>
            </a:endParaRPr>
          </a:p>
        </p:txBody>
      </p:sp>
      <p:sp>
        <p:nvSpPr>
          <p:cNvPr id="5" name="BlokTextu 4">
            <a:extLst>
              <a:ext uri="{FF2B5EF4-FFF2-40B4-BE49-F238E27FC236}">
                <a16:creationId xmlns:a16="http://schemas.microsoft.com/office/drawing/2014/main" id="{47891A59-6EBA-4EEA-A144-68442C50EB18}"/>
              </a:ext>
            </a:extLst>
          </p:cNvPr>
          <p:cNvSpPr txBox="1"/>
          <p:nvPr/>
        </p:nvSpPr>
        <p:spPr>
          <a:xfrm rot="10800000" flipV="1">
            <a:off x="2509025" y="5401162"/>
            <a:ext cx="6634976" cy="923330"/>
          </a:xfrm>
          <a:prstGeom prst="rect">
            <a:avLst/>
          </a:prstGeom>
          <a:noFill/>
        </p:spPr>
        <p:txBody>
          <a:bodyPr wrap="square" rtlCol="0">
            <a:spAutoFit/>
          </a:bodyPr>
          <a:lstStyle/>
          <a:p>
            <a:pPr algn="ctr"/>
            <a:r>
              <a:rPr lang="sk-SK" sz="1800" b="1" i="1" dirty="0">
                <a:solidFill>
                  <a:srgbClr val="00B050"/>
                </a:solidFill>
              </a:rPr>
              <a:t>Output:</a:t>
            </a:r>
            <a:r>
              <a:rPr lang="sk-SK" sz="1800" b="1" i="1" dirty="0"/>
              <a:t> </a:t>
            </a:r>
            <a:r>
              <a:rPr lang="sk-SK" sz="1800" dirty="0"/>
              <a:t>Zákon č. 362/2005 Z.z. o lesoch v znení neskorších predpisov; Zákon č. 543/2002 Z.z. o ochrane prírody a krajiny v znení neskorších predpisov.</a:t>
            </a:r>
          </a:p>
        </p:txBody>
      </p:sp>
      <p:graphicFrame>
        <p:nvGraphicFramePr>
          <p:cNvPr id="3" name="Tabuľka 2">
            <a:extLst>
              <a:ext uri="{FF2B5EF4-FFF2-40B4-BE49-F238E27FC236}">
                <a16:creationId xmlns:a16="http://schemas.microsoft.com/office/drawing/2014/main" id="{A7A30B07-3DBD-4152-8ED6-E9E0087C5344}"/>
              </a:ext>
            </a:extLst>
          </p:cNvPr>
          <p:cNvGraphicFramePr>
            <a:graphicFrameLocks noGrp="1"/>
          </p:cNvGraphicFramePr>
          <p:nvPr>
            <p:extLst>
              <p:ext uri="{D42A27DB-BD31-4B8C-83A1-F6EECF244321}">
                <p14:modId xmlns:p14="http://schemas.microsoft.com/office/powerpoint/2010/main" val="73044831"/>
              </p:ext>
            </p:extLst>
          </p:nvPr>
        </p:nvGraphicFramePr>
        <p:xfrm>
          <a:off x="301084" y="1480222"/>
          <a:ext cx="8541832" cy="3897556"/>
        </p:xfrm>
        <a:graphic>
          <a:graphicData uri="http://schemas.openxmlformats.org/drawingml/2006/table">
            <a:tbl>
              <a:tblPr>
                <a:tableStyleId>{F5AB1C69-6EDB-4FF4-983F-18BD219EF322}</a:tableStyleId>
              </a:tblPr>
              <a:tblGrid>
                <a:gridCol w="925551">
                  <a:extLst>
                    <a:ext uri="{9D8B030D-6E8A-4147-A177-3AD203B41FA5}">
                      <a16:colId xmlns:a16="http://schemas.microsoft.com/office/drawing/2014/main" val="1282260"/>
                    </a:ext>
                  </a:extLst>
                </a:gridCol>
                <a:gridCol w="3378819">
                  <a:extLst>
                    <a:ext uri="{9D8B030D-6E8A-4147-A177-3AD203B41FA5}">
                      <a16:colId xmlns:a16="http://schemas.microsoft.com/office/drawing/2014/main" val="2062205046"/>
                    </a:ext>
                  </a:extLst>
                </a:gridCol>
                <a:gridCol w="4237462">
                  <a:extLst>
                    <a:ext uri="{9D8B030D-6E8A-4147-A177-3AD203B41FA5}">
                      <a16:colId xmlns:a16="http://schemas.microsoft.com/office/drawing/2014/main" val="50945818"/>
                    </a:ext>
                  </a:extLst>
                </a:gridCol>
              </a:tblGrid>
              <a:tr h="202694">
                <a:tc>
                  <a:txBody>
                    <a:bodyPr/>
                    <a:lstStyle/>
                    <a:p>
                      <a:pPr algn="l" fontAlgn="b"/>
                      <a:endParaRPr lang="sk-SK" sz="1400" b="1" i="1" u="none" strike="noStrike">
                        <a:solidFill>
                          <a:srgbClr val="000000"/>
                        </a:solidFill>
                        <a:effectLst/>
                        <a:latin typeface="Calibri" panose="020F0502020204030204" pitchFamily="34" charset="0"/>
                      </a:endParaRPr>
                    </a:p>
                  </a:txBody>
                  <a:tcPr marL="5318" marR="5318" marT="5318" marB="0" anchor="ctr"/>
                </a:tc>
                <a:tc>
                  <a:txBody>
                    <a:bodyPr/>
                    <a:lstStyle/>
                    <a:p>
                      <a:pPr algn="l" fontAlgn="ctr"/>
                      <a:r>
                        <a:rPr lang="sk-SK" sz="1400" b="1" i="1" u="none" strike="noStrike">
                          <a:effectLst/>
                        </a:rPr>
                        <a:t>Charakteristika</a:t>
                      </a:r>
                      <a:endParaRPr lang="sk-SK" sz="1400" b="1" i="1" u="none" strike="noStrike">
                        <a:solidFill>
                          <a:srgbClr val="000000"/>
                        </a:solidFill>
                        <a:effectLst/>
                        <a:latin typeface="Calibri" panose="020F0502020204030204" pitchFamily="34" charset="0"/>
                      </a:endParaRPr>
                    </a:p>
                  </a:txBody>
                  <a:tcPr marL="5318" marR="5318" marT="5318" marB="0" anchor="ctr"/>
                </a:tc>
                <a:tc>
                  <a:txBody>
                    <a:bodyPr/>
                    <a:lstStyle/>
                    <a:p>
                      <a:pPr algn="l" fontAlgn="ctr"/>
                      <a:r>
                        <a:rPr lang="sk-SK" sz="1400" b="1" i="1" u="none" strike="noStrike" dirty="0">
                          <a:effectLst/>
                        </a:rPr>
                        <a:t>Náhrady za OVP</a:t>
                      </a:r>
                      <a:endParaRPr lang="sk-SK" sz="1400" b="1" i="1" u="none" strike="noStrike" dirty="0">
                        <a:solidFill>
                          <a:srgbClr val="000000"/>
                        </a:solidFill>
                        <a:effectLst/>
                        <a:latin typeface="Calibri" panose="020F0502020204030204" pitchFamily="34" charset="0"/>
                      </a:endParaRPr>
                    </a:p>
                  </a:txBody>
                  <a:tcPr marL="5318" marR="5318" marT="5318" marB="0" anchor="ctr"/>
                </a:tc>
                <a:extLst>
                  <a:ext uri="{0D108BD9-81ED-4DB2-BD59-A6C34878D82A}">
                    <a16:rowId xmlns:a16="http://schemas.microsoft.com/office/drawing/2014/main" val="639641848"/>
                  </a:ext>
                </a:extLst>
              </a:tr>
              <a:tr h="409495">
                <a:tc rowSpan="14">
                  <a:txBody>
                    <a:bodyPr/>
                    <a:lstStyle/>
                    <a:p>
                      <a:pPr algn="ctr" fontAlgn="ctr"/>
                      <a:r>
                        <a:rPr lang="sk-SK" sz="2400" b="1" i="1" u="none" strike="noStrike" dirty="0">
                          <a:solidFill>
                            <a:srgbClr val="00B050"/>
                          </a:solidFill>
                          <a:effectLst/>
                        </a:rPr>
                        <a:t>Policy analysis</a:t>
                      </a:r>
                      <a:endParaRPr lang="sk-SK" sz="2400" b="1" i="1" u="none" strike="noStrike" dirty="0">
                        <a:solidFill>
                          <a:srgbClr val="00B050"/>
                        </a:solidFill>
                        <a:effectLst/>
                        <a:latin typeface="Calibri" panose="020F0502020204030204" pitchFamily="34" charset="0"/>
                      </a:endParaRPr>
                    </a:p>
                  </a:txBody>
                  <a:tcPr marL="5318" marR="5318" marT="5318" marB="0" vert="vert270" anchor="ctr"/>
                </a:tc>
                <a:tc>
                  <a:txBody>
                    <a:bodyPr/>
                    <a:lstStyle/>
                    <a:p>
                      <a:pPr algn="l" fontAlgn="ctr"/>
                      <a:r>
                        <a:rPr lang="sk-SK" sz="1400" b="1" i="1" u="none" strike="noStrike" dirty="0">
                          <a:effectLst/>
                        </a:rPr>
                        <a:t>Policy sieť</a:t>
                      </a:r>
                      <a:endParaRPr lang="sk-SK" sz="1400" b="1" i="1" u="none" strike="noStrike" dirty="0">
                        <a:solidFill>
                          <a:srgbClr val="000000"/>
                        </a:solidFill>
                        <a:effectLst/>
                        <a:latin typeface="Calibri" panose="020F0502020204030204" pitchFamily="34" charset="0"/>
                      </a:endParaRPr>
                    </a:p>
                  </a:txBody>
                  <a:tcPr marL="5318" marR="5318" marT="5318" marB="0" anchor="ctr"/>
                </a:tc>
                <a:tc>
                  <a:txBody>
                    <a:bodyPr/>
                    <a:lstStyle/>
                    <a:p>
                      <a:pPr algn="l" fontAlgn="ctr"/>
                      <a:r>
                        <a:rPr lang="sk-SK" sz="1400" u="none" strike="noStrike">
                          <a:effectLst/>
                        </a:rPr>
                        <a:t>Lesnícka a Ochranárska koalícia</a:t>
                      </a:r>
                      <a:endParaRPr lang="sk-SK" sz="1400" b="0" i="0" u="none" strike="noStrike">
                        <a:solidFill>
                          <a:srgbClr val="000000"/>
                        </a:solidFill>
                        <a:effectLst/>
                        <a:latin typeface="Calibri" panose="020F0502020204030204" pitchFamily="34" charset="0"/>
                      </a:endParaRPr>
                    </a:p>
                  </a:txBody>
                  <a:tcPr marL="5318" marR="5318" marT="5318" marB="0" anchor="ctr"/>
                </a:tc>
                <a:extLst>
                  <a:ext uri="{0D108BD9-81ED-4DB2-BD59-A6C34878D82A}">
                    <a16:rowId xmlns:a16="http://schemas.microsoft.com/office/drawing/2014/main" val="2095473891"/>
                  </a:ext>
                </a:extLst>
              </a:tr>
              <a:tr h="202694">
                <a:tc vMerge="1">
                  <a:txBody>
                    <a:bodyPr/>
                    <a:lstStyle/>
                    <a:p>
                      <a:endParaRPr lang="sk-SK"/>
                    </a:p>
                  </a:txBody>
                  <a:tcPr/>
                </a:tc>
                <a:tc>
                  <a:txBody>
                    <a:bodyPr/>
                    <a:lstStyle/>
                    <a:p>
                      <a:pPr algn="l" fontAlgn="ctr"/>
                      <a:r>
                        <a:rPr lang="sk-SK" sz="1400" b="1" i="1" u="none" strike="noStrike">
                          <a:effectLst/>
                        </a:rPr>
                        <a:t>Policy aréna</a:t>
                      </a:r>
                      <a:endParaRPr lang="sk-SK" sz="1400" b="1" i="1" u="none" strike="noStrike">
                        <a:solidFill>
                          <a:srgbClr val="000000"/>
                        </a:solidFill>
                        <a:effectLst/>
                        <a:latin typeface="Calibri" panose="020F0502020204030204" pitchFamily="34" charset="0"/>
                      </a:endParaRPr>
                    </a:p>
                  </a:txBody>
                  <a:tcPr marL="5318" marR="5318" marT="5318" marB="0" anchor="ctr"/>
                </a:tc>
                <a:tc>
                  <a:txBody>
                    <a:bodyPr/>
                    <a:lstStyle/>
                    <a:p>
                      <a:pPr algn="l" fontAlgn="ctr"/>
                      <a:r>
                        <a:rPr lang="sk-SK" sz="1400" u="none" strike="noStrike" dirty="0" err="1">
                          <a:effectLst/>
                        </a:rPr>
                        <a:t>Konflitktná</a:t>
                      </a:r>
                      <a:endParaRPr lang="sk-SK" sz="1400" b="0" i="0" u="none" strike="noStrike" dirty="0">
                        <a:solidFill>
                          <a:srgbClr val="000000"/>
                        </a:solidFill>
                        <a:effectLst/>
                        <a:latin typeface="Calibri" panose="020F0502020204030204" pitchFamily="34" charset="0"/>
                      </a:endParaRPr>
                    </a:p>
                  </a:txBody>
                  <a:tcPr marL="5318" marR="5318" marT="5318" marB="0" anchor="ctr"/>
                </a:tc>
                <a:extLst>
                  <a:ext uri="{0D108BD9-81ED-4DB2-BD59-A6C34878D82A}">
                    <a16:rowId xmlns:a16="http://schemas.microsoft.com/office/drawing/2014/main" val="2432515586"/>
                  </a:ext>
                </a:extLst>
              </a:tr>
              <a:tr h="202694">
                <a:tc vMerge="1">
                  <a:txBody>
                    <a:bodyPr/>
                    <a:lstStyle/>
                    <a:p>
                      <a:endParaRPr lang="sk-SK"/>
                    </a:p>
                  </a:txBody>
                  <a:tcPr/>
                </a:tc>
                <a:tc>
                  <a:txBody>
                    <a:bodyPr/>
                    <a:lstStyle/>
                    <a:p>
                      <a:pPr algn="l" fontAlgn="ctr"/>
                      <a:r>
                        <a:rPr lang="sk-SK" sz="1400" b="1" i="1" u="none" strike="noStrike" dirty="0">
                          <a:effectLst/>
                        </a:rPr>
                        <a:t>Jasne definovaný cieľ programu </a:t>
                      </a:r>
                      <a:endParaRPr lang="sk-SK" sz="1400" b="1" i="1" u="none" strike="noStrike" dirty="0">
                        <a:solidFill>
                          <a:srgbClr val="000000"/>
                        </a:solidFill>
                        <a:effectLst/>
                        <a:latin typeface="Calibri" panose="020F0502020204030204" pitchFamily="34" charset="0"/>
                      </a:endParaRPr>
                    </a:p>
                  </a:txBody>
                  <a:tcPr marL="5318" marR="5318" marT="5318" marB="0" anchor="ctr"/>
                </a:tc>
                <a:tc>
                  <a:txBody>
                    <a:bodyPr/>
                    <a:lstStyle/>
                    <a:p>
                      <a:pPr algn="l" fontAlgn="ctr"/>
                      <a:r>
                        <a:rPr lang="sk-SK" sz="1400" u="none" strike="noStrike">
                          <a:effectLst/>
                        </a:rPr>
                        <a:t>Áno</a:t>
                      </a:r>
                      <a:endParaRPr lang="sk-SK" sz="1400" b="0" i="0" u="none" strike="noStrike">
                        <a:solidFill>
                          <a:srgbClr val="000000"/>
                        </a:solidFill>
                        <a:effectLst/>
                        <a:latin typeface="Calibri" panose="020F0502020204030204" pitchFamily="34" charset="0"/>
                      </a:endParaRPr>
                    </a:p>
                  </a:txBody>
                  <a:tcPr marL="5318" marR="5318" marT="5318" marB="0" anchor="ctr"/>
                </a:tc>
                <a:extLst>
                  <a:ext uri="{0D108BD9-81ED-4DB2-BD59-A6C34878D82A}">
                    <a16:rowId xmlns:a16="http://schemas.microsoft.com/office/drawing/2014/main" val="629677044"/>
                  </a:ext>
                </a:extLst>
              </a:tr>
              <a:tr h="202694">
                <a:tc vMerge="1">
                  <a:txBody>
                    <a:bodyPr/>
                    <a:lstStyle/>
                    <a:p>
                      <a:endParaRPr lang="sk-SK"/>
                    </a:p>
                  </a:txBody>
                  <a:tcPr/>
                </a:tc>
                <a:tc>
                  <a:txBody>
                    <a:bodyPr/>
                    <a:lstStyle/>
                    <a:p>
                      <a:pPr algn="l" fontAlgn="ctr"/>
                      <a:r>
                        <a:rPr lang="sk-SK" sz="1400" b="1" i="1" u="none" strike="noStrike" dirty="0">
                          <a:effectLst/>
                        </a:rPr>
                        <a:t>Implementácia</a:t>
                      </a:r>
                      <a:endParaRPr lang="sk-SK" sz="1400" b="1" i="1" u="none" strike="noStrike" dirty="0">
                        <a:solidFill>
                          <a:srgbClr val="000000"/>
                        </a:solidFill>
                        <a:effectLst/>
                        <a:latin typeface="Calibri" panose="020F0502020204030204" pitchFamily="34" charset="0"/>
                      </a:endParaRPr>
                    </a:p>
                  </a:txBody>
                  <a:tcPr marL="5318" marR="5318" marT="5318" marB="0" anchor="ctr"/>
                </a:tc>
                <a:tc>
                  <a:txBody>
                    <a:bodyPr/>
                    <a:lstStyle/>
                    <a:p>
                      <a:pPr algn="l" fontAlgn="ctr"/>
                      <a:r>
                        <a:rPr lang="sk-SK" sz="1400" u="none" strike="noStrike" dirty="0">
                          <a:effectLst/>
                        </a:rPr>
                        <a:t>Zhora-nadol</a:t>
                      </a:r>
                      <a:endParaRPr lang="sk-SK" sz="1400" b="0" i="0" u="none" strike="noStrike" dirty="0">
                        <a:solidFill>
                          <a:srgbClr val="000000"/>
                        </a:solidFill>
                        <a:effectLst/>
                        <a:latin typeface="Calibri" panose="020F0502020204030204" pitchFamily="34" charset="0"/>
                      </a:endParaRPr>
                    </a:p>
                  </a:txBody>
                  <a:tcPr marL="5318" marR="5318" marT="5318" marB="0" anchor="ctr"/>
                </a:tc>
                <a:extLst>
                  <a:ext uri="{0D108BD9-81ED-4DB2-BD59-A6C34878D82A}">
                    <a16:rowId xmlns:a16="http://schemas.microsoft.com/office/drawing/2014/main" val="420325215"/>
                  </a:ext>
                </a:extLst>
              </a:tr>
              <a:tr h="202694">
                <a:tc vMerge="1">
                  <a:txBody>
                    <a:bodyPr/>
                    <a:lstStyle/>
                    <a:p>
                      <a:endParaRPr lang="sk-SK"/>
                    </a:p>
                  </a:txBody>
                  <a:tcPr/>
                </a:tc>
                <a:tc>
                  <a:txBody>
                    <a:bodyPr/>
                    <a:lstStyle/>
                    <a:p>
                      <a:pPr algn="l" fontAlgn="ctr"/>
                      <a:r>
                        <a:rPr lang="sk-SK" sz="1400" b="1" i="1" u="none" strike="noStrike" dirty="0">
                          <a:effectLst/>
                        </a:rPr>
                        <a:t>Evalvácia</a:t>
                      </a:r>
                      <a:endParaRPr lang="sk-SK" sz="1400" b="1" i="1" u="none" strike="noStrike" dirty="0">
                        <a:solidFill>
                          <a:srgbClr val="000000"/>
                        </a:solidFill>
                        <a:effectLst/>
                        <a:latin typeface="Calibri" panose="020F0502020204030204" pitchFamily="34" charset="0"/>
                      </a:endParaRPr>
                    </a:p>
                  </a:txBody>
                  <a:tcPr marL="5318" marR="5318" marT="5318" marB="0" anchor="ctr"/>
                </a:tc>
                <a:tc>
                  <a:txBody>
                    <a:bodyPr/>
                    <a:lstStyle/>
                    <a:p>
                      <a:pPr algn="l" fontAlgn="ctr"/>
                      <a:r>
                        <a:rPr lang="sk-SK" sz="1400" u="none" strike="noStrike" dirty="0">
                          <a:effectLst/>
                        </a:rPr>
                        <a:t>Priebežná</a:t>
                      </a:r>
                      <a:endParaRPr lang="sk-SK" sz="1400" b="0" i="0" u="none" strike="noStrike" dirty="0">
                        <a:solidFill>
                          <a:srgbClr val="000000"/>
                        </a:solidFill>
                        <a:effectLst/>
                        <a:latin typeface="Calibri" panose="020F0502020204030204" pitchFamily="34" charset="0"/>
                      </a:endParaRPr>
                    </a:p>
                  </a:txBody>
                  <a:tcPr marL="5318" marR="5318" marT="5318" marB="0" anchor="ctr"/>
                </a:tc>
                <a:extLst>
                  <a:ext uri="{0D108BD9-81ED-4DB2-BD59-A6C34878D82A}">
                    <a16:rowId xmlns:a16="http://schemas.microsoft.com/office/drawing/2014/main" val="3109362130"/>
                  </a:ext>
                </a:extLst>
              </a:tr>
              <a:tr h="202694">
                <a:tc vMerge="1">
                  <a:txBody>
                    <a:bodyPr/>
                    <a:lstStyle/>
                    <a:p>
                      <a:endParaRPr lang="sk-SK"/>
                    </a:p>
                  </a:txBody>
                  <a:tcPr/>
                </a:tc>
                <a:tc>
                  <a:txBody>
                    <a:bodyPr/>
                    <a:lstStyle/>
                    <a:p>
                      <a:pPr algn="l" fontAlgn="ctr"/>
                      <a:r>
                        <a:rPr lang="sk-SK" sz="1400" b="1" i="1" u="none" strike="noStrike" dirty="0">
                          <a:effectLst/>
                        </a:rPr>
                        <a:t>Účinok</a:t>
                      </a:r>
                      <a:endParaRPr lang="sk-SK" sz="1400" b="1" i="1" u="none" strike="noStrike" dirty="0">
                        <a:solidFill>
                          <a:srgbClr val="000000"/>
                        </a:solidFill>
                        <a:effectLst/>
                        <a:latin typeface="Calibri" panose="020F0502020204030204" pitchFamily="34" charset="0"/>
                      </a:endParaRPr>
                    </a:p>
                  </a:txBody>
                  <a:tcPr marL="5318" marR="5318" marT="5318" marB="0" anchor="ctr"/>
                </a:tc>
                <a:tc>
                  <a:txBody>
                    <a:bodyPr/>
                    <a:lstStyle/>
                    <a:p>
                      <a:pPr algn="l" fontAlgn="ctr"/>
                      <a:r>
                        <a:rPr lang="sk-SK" sz="1400" u="none" strike="noStrike" dirty="0">
                          <a:effectLst/>
                        </a:rPr>
                        <a:t>Redistributívne</a:t>
                      </a:r>
                      <a:endParaRPr lang="sk-SK" sz="1400" b="0" i="0" u="none" strike="noStrike" dirty="0">
                        <a:solidFill>
                          <a:srgbClr val="000000"/>
                        </a:solidFill>
                        <a:effectLst/>
                        <a:latin typeface="Calibri" panose="020F0502020204030204" pitchFamily="34" charset="0"/>
                      </a:endParaRPr>
                    </a:p>
                  </a:txBody>
                  <a:tcPr marL="5318" marR="5318" marT="5318" marB="0" anchor="ctr"/>
                </a:tc>
                <a:extLst>
                  <a:ext uri="{0D108BD9-81ED-4DB2-BD59-A6C34878D82A}">
                    <a16:rowId xmlns:a16="http://schemas.microsoft.com/office/drawing/2014/main" val="2979064393"/>
                  </a:ext>
                </a:extLst>
              </a:tr>
              <a:tr h="359700">
                <a:tc vMerge="1">
                  <a:txBody>
                    <a:bodyPr/>
                    <a:lstStyle/>
                    <a:p>
                      <a:endParaRPr lang="sk-SK"/>
                    </a:p>
                  </a:txBody>
                  <a:tcPr/>
                </a:tc>
                <a:tc>
                  <a:txBody>
                    <a:bodyPr/>
                    <a:lstStyle/>
                    <a:p>
                      <a:pPr algn="l" fontAlgn="ctr"/>
                      <a:r>
                        <a:rPr lang="sk-SK" sz="1400" b="1" i="1" u="none" strike="noStrike">
                          <a:effectLst/>
                        </a:rPr>
                        <a:t>Vlastnosti</a:t>
                      </a:r>
                      <a:endParaRPr lang="sk-SK" sz="1400" b="1" i="1" u="none" strike="noStrike">
                        <a:solidFill>
                          <a:srgbClr val="000000"/>
                        </a:solidFill>
                        <a:effectLst/>
                        <a:latin typeface="Calibri" panose="020F0502020204030204" pitchFamily="34" charset="0"/>
                      </a:endParaRPr>
                    </a:p>
                  </a:txBody>
                  <a:tcPr marL="5318" marR="5318" marT="5318" marB="0" anchor="ctr"/>
                </a:tc>
                <a:tc>
                  <a:txBody>
                    <a:bodyPr/>
                    <a:lstStyle/>
                    <a:p>
                      <a:pPr algn="l" fontAlgn="ctr"/>
                      <a:r>
                        <a:rPr lang="sk-SK" sz="1400" u="none" strike="noStrike" dirty="0">
                          <a:effectLst/>
                        </a:rPr>
                        <a:t>S materiálnym výkonom</a:t>
                      </a:r>
                      <a:endParaRPr lang="sk-SK" sz="1400" b="0" i="0" u="none" strike="noStrike" dirty="0">
                        <a:solidFill>
                          <a:srgbClr val="000000"/>
                        </a:solidFill>
                        <a:effectLst/>
                        <a:latin typeface="Calibri" panose="020F0502020204030204" pitchFamily="34" charset="0"/>
                      </a:endParaRPr>
                    </a:p>
                  </a:txBody>
                  <a:tcPr marL="5318" marR="5318" marT="5318" marB="0" anchor="ctr"/>
                </a:tc>
                <a:extLst>
                  <a:ext uri="{0D108BD9-81ED-4DB2-BD59-A6C34878D82A}">
                    <a16:rowId xmlns:a16="http://schemas.microsoft.com/office/drawing/2014/main" val="3422097441"/>
                  </a:ext>
                </a:extLst>
              </a:tr>
              <a:tr h="202694">
                <a:tc vMerge="1">
                  <a:txBody>
                    <a:bodyPr/>
                    <a:lstStyle/>
                    <a:p>
                      <a:endParaRPr lang="sk-SK"/>
                    </a:p>
                  </a:txBody>
                  <a:tcPr/>
                </a:tc>
                <a:tc>
                  <a:txBody>
                    <a:bodyPr/>
                    <a:lstStyle/>
                    <a:p>
                      <a:pPr algn="l" fontAlgn="ctr"/>
                      <a:r>
                        <a:rPr lang="sk-SK" sz="1400" b="1" i="1" u="none" strike="noStrike">
                          <a:effectLst/>
                        </a:rPr>
                        <a:t>Ovplyvňovacie médium</a:t>
                      </a:r>
                      <a:endParaRPr lang="sk-SK" sz="1400" b="1" i="1" u="none" strike="noStrike">
                        <a:solidFill>
                          <a:srgbClr val="000000"/>
                        </a:solidFill>
                        <a:effectLst/>
                        <a:latin typeface="Calibri" panose="020F0502020204030204" pitchFamily="34" charset="0"/>
                      </a:endParaRPr>
                    </a:p>
                  </a:txBody>
                  <a:tcPr marL="5318" marR="5318" marT="5318" marB="0" anchor="ctr"/>
                </a:tc>
                <a:tc>
                  <a:txBody>
                    <a:bodyPr/>
                    <a:lstStyle/>
                    <a:p>
                      <a:pPr algn="l" fontAlgn="ctr"/>
                      <a:r>
                        <a:rPr lang="sk-SK" sz="1400" u="none" strike="noStrike" dirty="0">
                          <a:effectLst/>
                        </a:rPr>
                        <a:t>Ekonomické</a:t>
                      </a:r>
                      <a:endParaRPr lang="sk-SK" sz="1400" b="0" i="0" u="none" strike="noStrike" dirty="0">
                        <a:solidFill>
                          <a:srgbClr val="000000"/>
                        </a:solidFill>
                        <a:effectLst/>
                        <a:latin typeface="Calibri" panose="020F0502020204030204" pitchFamily="34" charset="0"/>
                      </a:endParaRPr>
                    </a:p>
                  </a:txBody>
                  <a:tcPr marL="5318" marR="5318" marT="5318" marB="0" anchor="ctr"/>
                </a:tc>
                <a:extLst>
                  <a:ext uri="{0D108BD9-81ED-4DB2-BD59-A6C34878D82A}">
                    <a16:rowId xmlns:a16="http://schemas.microsoft.com/office/drawing/2014/main" val="2453543916"/>
                  </a:ext>
                </a:extLst>
              </a:tr>
              <a:tr h="448782">
                <a:tc vMerge="1">
                  <a:txBody>
                    <a:bodyPr/>
                    <a:lstStyle/>
                    <a:p>
                      <a:endParaRPr lang="sk-SK"/>
                    </a:p>
                  </a:txBody>
                  <a:tcPr/>
                </a:tc>
                <a:tc>
                  <a:txBody>
                    <a:bodyPr/>
                    <a:lstStyle/>
                    <a:p>
                      <a:pPr algn="l" fontAlgn="ctr"/>
                      <a:r>
                        <a:rPr lang="sk-SK" sz="1400" b="1" i="1" u="none" strike="noStrike">
                          <a:effectLst/>
                        </a:rPr>
                        <a:t>Nástrojový mix</a:t>
                      </a:r>
                      <a:endParaRPr lang="sk-SK" sz="1400" b="1" i="1" u="none" strike="noStrike">
                        <a:solidFill>
                          <a:srgbClr val="000000"/>
                        </a:solidFill>
                        <a:effectLst/>
                        <a:latin typeface="Calibri" panose="020F0502020204030204" pitchFamily="34" charset="0"/>
                      </a:endParaRPr>
                    </a:p>
                  </a:txBody>
                  <a:tcPr marL="5318" marR="5318" marT="5318" marB="0" anchor="ctr"/>
                </a:tc>
                <a:tc>
                  <a:txBody>
                    <a:bodyPr/>
                    <a:lstStyle/>
                    <a:p>
                      <a:pPr algn="l" fontAlgn="ctr"/>
                      <a:r>
                        <a:rPr lang="sk-SK" sz="1400" u="none" strike="noStrike" dirty="0">
                          <a:effectLst/>
                        </a:rPr>
                        <a:t>Regulácia - ekonomické hodnoty</a:t>
                      </a:r>
                      <a:endParaRPr lang="sk-SK" sz="1400" b="0" i="0" u="none" strike="noStrike" dirty="0">
                        <a:solidFill>
                          <a:srgbClr val="000000"/>
                        </a:solidFill>
                        <a:effectLst/>
                        <a:latin typeface="Calibri" panose="020F0502020204030204" pitchFamily="34" charset="0"/>
                      </a:endParaRPr>
                    </a:p>
                  </a:txBody>
                  <a:tcPr marL="5318" marR="5318" marT="5318" marB="0" anchor="ctr"/>
                </a:tc>
                <a:extLst>
                  <a:ext uri="{0D108BD9-81ED-4DB2-BD59-A6C34878D82A}">
                    <a16:rowId xmlns:a16="http://schemas.microsoft.com/office/drawing/2014/main" val="3845794240"/>
                  </a:ext>
                </a:extLst>
              </a:tr>
              <a:tr h="202694">
                <a:tc vMerge="1">
                  <a:txBody>
                    <a:bodyPr/>
                    <a:lstStyle/>
                    <a:p>
                      <a:endParaRPr lang="sk-SK"/>
                    </a:p>
                  </a:txBody>
                  <a:tcPr/>
                </a:tc>
                <a:tc>
                  <a:txBody>
                    <a:bodyPr/>
                    <a:lstStyle/>
                    <a:p>
                      <a:pPr algn="l" fontAlgn="ctr"/>
                      <a:r>
                        <a:rPr lang="sk-SK" sz="1400" b="1" i="1" u="none" strike="noStrike">
                          <a:effectLst/>
                        </a:rPr>
                        <a:t>FP v užšom zmysle</a:t>
                      </a:r>
                      <a:endParaRPr lang="sk-SK" sz="1400" b="1" i="1" u="none" strike="noStrike">
                        <a:solidFill>
                          <a:srgbClr val="000000"/>
                        </a:solidFill>
                        <a:effectLst/>
                        <a:latin typeface="Calibri" panose="020F0502020204030204" pitchFamily="34" charset="0"/>
                      </a:endParaRPr>
                    </a:p>
                  </a:txBody>
                  <a:tcPr marL="5318" marR="5318" marT="5318" marB="0" anchor="ctr"/>
                </a:tc>
                <a:tc>
                  <a:txBody>
                    <a:bodyPr/>
                    <a:lstStyle/>
                    <a:p>
                      <a:pPr algn="l" fontAlgn="ctr"/>
                      <a:r>
                        <a:rPr lang="sk-SK" sz="1400" u="none" strike="noStrike" dirty="0">
                          <a:effectLst/>
                        </a:rPr>
                        <a:t>Priama</a:t>
                      </a:r>
                      <a:endParaRPr lang="sk-SK" sz="1400" b="0" i="0" u="none" strike="noStrike" dirty="0">
                        <a:solidFill>
                          <a:srgbClr val="000000"/>
                        </a:solidFill>
                        <a:effectLst/>
                        <a:latin typeface="Calibri" panose="020F0502020204030204" pitchFamily="34" charset="0"/>
                      </a:endParaRPr>
                    </a:p>
                  </a:txBody>
                  <a:tcPr marL="5318" marR="5318" marT="5318" marB="0" anchor="ctr"/>
                </a:tc>
                <a:extLst>
                  <a:ext uri="{0D108BD9-81ED-4DB2-BD59-A6C34878D82A}">
                    <a16:rowId xmlns:a16="http://schemas.microsoft.com/office/drawing/2014/main" val="3131043618"/>
                  </a:ext>
                </a:extLst>
              </a:tr>
              <a:tr h="202694">
                <a:tc vMerge="1">
                  <a:txBody>
                    <a:bodyPr/>
                    <a:lstStyle/>
                    <a:p>
                      <a:endParaRPr lang="sk-SK"/>
                    </a:p>
                  </a:txBody>
                  <a:tcPr/>
                </a:tc>
                <a:tc>
                  <a:txBody>
                    <a:bodyPr/>
                    <a:lstStyle/>
                    <a:p>
                      <a:pPr algn="l" fontAlgn="ctr"/>
                      <a:r>
                        <a:rPr lang="sk-SK" sz="1400" b="1" i="1" u="none" strike="noStrike">
                          <a:effectLst/>
                        </a:rPr>
                        <a:t>Druhy FP</a:t>
                      </a:r>
                      <a:endParaRPr lang="sk-SK" sz="1400" b="1" i="1" u="none" strike="noStrike">
                        <a:solidFill>
                          <a:srgbClr val="000000"/>
                        </a:solidFill>
                        <a:effectLst/>
                        <a:latin typeface="Calibri" panose="020F0502020204030204" pitchFamily="34" charset="0"/>
                      </a:endParaRPr>
                    </a:p>
                  </a:txBody>
                  <a:tcPr marL="5318" marR="5318" marT="5318" marB="0" anchor="ctr"/>
                </a:tc>
                <a:tc>
                  <a:txBody>
                    <a:bodyPr/>
                    <a:lstStyle/>
                    <a:p>
                      <a:pPr algn="l" fontAlgn="ctr"/>
                      <a:r>
                        <a:rPr lang="sk-SK" sz="1400" u="none" strike="noStrike" dirty="0">
                          <a:effectLst/>
                        </a:rPr>
                        <a:t>Národná</a:t>
                      </a:r>
                      <a:endParaRPr lang="sk-SK" sz="1400" b="0" i="0" u="none" strike="noStrike" dirty="0">
                        <a:solidFill>
                          <a:srgbClr val="000000"/>
                        </a:solidFill>
                        <a:effectLst/>
                        <a:latin typeface="Calibri" panose="020F0502020204030204" pitchFamily="34" charset="0"/>
                      </a:endParaRPr>
                    </a:p>
                  </a:txBody>
                  <a:tcPr marL="5318" marR="5318" marT="5318" marB="0" anchor="ctr"/>
                </a:tc>
                <a:extLst>
                  <a:ext uri="{0D108BD9-81ED-4DB2-BD59-A6C34878D82A}">
                    <a16:rowId xmlns:a16="http://schemas.microsoft.com/office/drawing/2014/main" val="4018163569"/>
                  </a:ext>
                </a:extLst>
              </a:tr>
              <a:tr h="202694">
                <a:tc vMerge="1">
                  <a:txBody>
                    <a:bodyPr/>
                    <a:lstStyle/>
                    <a:p>
                      <a:endParaRPr lang="sk-SK"/>
                    </a:p>
                  </a:txBody>
                  <a:tcPr/>
                </a:tc>
                <a:tc>
                  <a:txBody>
                    <a:bodyPr/>
                    <a:lstStyle/>
                    <a:p>
                      <a:pPr algn="l" fontAlgn="ctr"/>
                      <a:r>
                        <a:rPr lang="sk-SK" sz="1400" b="1" i="1" u="none" strike="noStrike">
                          <a:effectLst/>
                        </a:rPr>
                        <a:t>Regulačný komponent</a:t>
                      </a:r>
                      <a:endParaRPr lang="sk-SK" sz="1400" b="1" i="1" u="none" strike="noStrike">
                        <a:solidFill>
                          <a:srgbClr val="000000"/>
                        </a:solidFill>
                        <a:effectLst/>
                        <a:latin typeface="Calibri" panose="020F0502020204030204" pitchFamily="34" charset="0"/>
                      </a:endParaRPr>
                    </a:p>
                  </a:txBody>
                  <a:tcPr marL="5318" marR="5318" marT="5318" marB="0" anchor="ctr"/>
                </a:tc>
                <a:tc>
                  <a:txBody>
                    <a:bodyPr/>
                    <a:lstStyle/>
                    <a:p>
                      <a:pPr algn="l" fontAlgn="ctr"/>
                      <a:r>
                        <a:rPr lang="sk-SK" sz="1400" u="none" strike="noStrike" dirty="0">
                          <a:effectLst/>
                        </a:rPr>
                        <a:t>Áno</a:t>
                      </a:r>
                      <a:endParaRPr lang="sk-SK" sz="1400" b="0" i="0" u="none" strike="noStrike" dirty="0">
                        <a:solidFill>
                          <a:srgbClr val="000000"/>
                        </a:solidFill>
                        <a:effectLst/>
                        <a:latin typeface="Calibri" panose="020F0502020204030204" pitchFamily="34" charset="0"/>
                      </a:endParaRPr>
                    </a:p>
                  </a:txBody>
                  <a:tcPr marL="5318" marR="5318" marT="5318" marB="0" anchor="ctr"/>
                </a:tc>
                <a:extLst>
                  <a:ext uri="{0D108BD9-81ED-4DB2-BD59-A6C34878D82A}">
                    <a16:rowId xmlns:a16="http://schemas.microsoft.com/office/drawing/2014/main" val="4071541066"/>
                  </a:ext>
                </a:extLst>
              </a:tr>
              <a:tr h="202694">
                <a:tc vMerge="1">
                  <a:txBody>
                    <a:bodyPr/>
                    <a:lstStyle/>
                    <a:p>
                      <a:endParaRPr lang="sk-SK"/>
                    </a:p>
                  </a:txBody>
                  <a:tcPr/>
                </a:tc>
                <a:tc>
                  <a:txBody>
                    <a:bodyPr/>
                    <a:lstStyle/>
                    <a:p>
                      <a:pPr algn="l" fontAlgn="ctr"/>
                      <a:r>
                        <a:rPr lang="sk-SK" sz="1400" b="1" i="1" u="none" strike="noStrike">
                          <a:effectLst/>
                        </a:rPr>
                        <a:t>Motivačný komponent</a:t>
                      </a:r>
                      <a:endParaRPr lang="sk-SK" sz="1400" b="1" i="1" u="none" strike="noStrike">
                        <a:solidFill>
                          <a:srgbClr val="000000"/>
                        </a:solidFill>
                        <a:effectLst/>
                        <a:latin typeface="Calibri" panose="020F0502020204030204" pitchFamily="34" charset="0"/>
                      </a:endParaRPr>
                    </a:p>
                  </a:txBody>
                  <a:tcPr marL="5318" marR="5318" marT="5318" marB="0" anchor="ctr"/>
                </a:tc>
                <a:tc>
                  <a:txBody>
                    <a:bodyPr/>
                    <a:lstStyle/>
                    <a:p>
                      <a:pPr algn="l" fontAlgn="ctr"/>
                      <a:r>
                        <a:rPr lang="sk-SK" sz="1400" u="none" strike="noStrike" dirty="0">
                          <a:effectLst/>
                        </a:rPr>
                        <a:t>Nie</a:t>
                      </a:r>
                      <a:endParaRPr lang="sk-SK" sz="1400" b="0" i="0" u="none" strike="noStrike" dirty="0">
                        <a:solidFill>
                          <a:srgbClr val="000000"/>
                        </a:solidFill>
                        <a:effectLst/>
                        <a:latin typeface="Calibri" panose="020F0502020204030204" pitchFamily="34" charset="0"/>
                      </a:endParaRPr>
                    </a:p>
                  </a:txBody>
                  <a:tcPr marL="5318" marR="5318" marT="5318" marB="0" anchor="ctr"/>
                </a:tc>
                <a:extLst>
                  <a:ext uri="{0D108BD9-81ED-4DB2-BD59-A6C34878D82A}">
                    <a16:rowId xmlns:a16="http://schemas.microsoft.com/office/drawing/2014/main" val="1343529696"/>
                  </a:ext>
                </a:extLst>
              </a:tr>
              <a:tr h="274121">
                <a:tc vMerge="1">
                  <a:txBody>
                    <a:bodyPr/>
                    <a:lstStyle/>
                    <a:p>
                      <a:endParaRPr lang="sk-SK"/>
                    </a:p>
                  </a:txBody>
                  <a:tcPr/>
                </a:tc>
                <a:tc>
                  <a:txBody>
                    <a:bodyPr/>
                    <a:lstStyle/>
                    <a:p>
                      <a:pPr algn="l" fontAlgn="ctr"/>
                      <a:r>
                        <a:rPr lang="sk-SK" sz="1400" b="1" i="1" u="none" strike="noStrike" dirty="0">
                          <a:effectLst/>
                        </a:rPr>
                        <a:t>Časové hľadisko FP</a:t>
                      </a:r>
                      <a:endParaRPr lang="sk-SK" sz="1400" b="1" i="1" u="none" strike="noStrike" dirty="0">
                        <a:solidFill>
                          <a:srgbClr val="000000"/>
                        </a:solidFill>
                        <a:effectLst/>
                        <a:latin typeface="Calibri" panose="020F0502020204030204" pitchFamily="34" charset="0"/>
                      </a:endParaRPr>
                    </a:p>
                  </a:txBody>
                  <a:tcPr marL="5318" marR="5318" marT="5318" marB="0" anchor="ctr"/>
                </a:tc>
                <a:tc>
                  <a:txBody>
                    <a:bodyPr/>
                    <a:lstStyle/>
                    <a:p>
                      <a:pPr algn="l" fontAlgn="ctr"/>
                      <a:r>
                        <a:rPr lang="sk-SK" sz="1400" u="none" strike="noStrike" dirty="0">
                          <a:effectLst/>
                        </a:rPr>
                        <a:t>Dlhodobé finančné podpory</a:t>
                      </a:r>
                      <a:endParaRPr lang="sk-SK" sz="1400" b="0" i="0" u="none" strike="noStrike" dirty="0">
                        <a:solidFill>
                          <a:srgbClr val="000000"/>
                        </a:solidFill>
                        <a:effectLst/>
                        <a:latin typeface="Calibri" panose="020F0502020204030204" pitchFamily="34" charset="0"/>
                      </a:endParaRPr>
                    </a:p>
                  </a:txBody>
                  <a:tcPr marL="5318" marR="5318" marT="5318" marB="0" anchor="ctr"/>
                </a:tc>
                <a:extLst>
                  <a:ext uri="{0D108BD9-81ED-4DB2-BD59-A6C34878D82A}">
                    <a16:rowId xmlns:a16="http://schemas.microsoft.com/office/drawing/2014/main" val="3085198963"/>
                  </a:ext>
                </a:extLst>
              </a:tr>
            </a:tbl>
          </a:graphicData>
        </a:graphic>
      </p:graphicFrame>
    </p:spTree>
    <p:extLst>
      <p:ext uri="{BB962C8B-B14F-4D97-AF65-F5344CB8AC3E}">
        <p14:creationId xmlns:p14="http://schemas.microsoft.com/office/powerpoint/2010/main" val="2014504876"/>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Nadpis 8">
            <a:extLst>
              <a:ext uri="{FF2B5EF4-FFF2-40B4-BE49-F238E27FC236}">
                <a16:creationId xmlns:a16="http://schemas.microsoft.com/office/drawing/2014/main" id="{841D75BA-8727-40B3-994C-7C20999B6383}"/>
              </a:ext>
            </a:extLst>
          </p:cNvPr>
          <p:cNvSpPr>
            <a:spLocks noGrp="1"/>
          </p:cNvSpPr>
          <p:nvPr>
            <p:ph type="ctrTitle"/>
          </p:nvPr>
        </p:nvSpPr>
        <p:spPr>
          <a:xfrm>
            <a:off x="1981200" y="354965"/>
            <a:ext cx="7162800" cy="1470025"/>
          </a:xfrm>
        </p:spPr>
        <p:txBody>
          <a:bodyPr/>
          <a:lstStyle/>
          <a:p>
            <a:r>
              <a:rPr lang="sk-SK" dirty="0">
                <a:latin typeface="Arial" panose="020B0604020202020204" pitchFamily="34" charset="0"/>
                <a:cs typeface="Arial" panose="020B0604020202020204" pitchFamily="34" charset="0"/>
              </a:rPr>
              <a:t>Formulácia (úroveň policy outputu)</a:t>
            </a:r>
            <a:endParaRPr lang="en-GB" dirty="0">
              <a:latin typeface="Arial" panose="020B0604020202020204" pitchFamily="34" charset="0"/>
              <a:cs typeface="Arial" panose="020B0604020202020204" pitchFamily="34" charset="0"/>
            </a:endParaRPr>
          </a:p>
        </p:txBody>
      </p:sp>
      <p:sp>
        <p:nvSpPr>
          <p:cNvPr id="5" name="BlokTextu 4">
            <a:extLst>
              <a:ext uri="{FF2B5EF4-FFF2-40B4-BE49-F238E27FC236}">
                <a16:creationId xmlns:a16="http://schemas.microsoft.com/office/drawing/2014/main" id="{47891A59-6EBA-4EEA-A144-68442C50EB18}"/>
              </a:ext>
            </a:extLst>
          </p:cNvPr>
          <p:cNvSpPr txBox="1"/>
          <p:nvPr/>
        </p:nvSpPr>
        <p:spPr>
          <a:xfrm rot="10800000" flipV="1">
            <a:off x="2509025" y="5401162"/>
            <a:ext cx="6634976" cy="923330"/>
          </a:xfrm>
          <a:prstGeom prst="rect">
            <a:avLst/>
          </a:prstGeom>
          <a:noFill/>
        </p:spPr>
        <p:txBody>
          <a:bodyPr wrap="square" rtlCol="0">
            <a:spAutoFit/>
          </a:bodyPr>
          <a:lstStyle/>
          <a:p>
            <a:pPr algn="ctr"/>
            <a:r>
              <a:rPr lang="sk-SK" sz="1800" b="1" i="1" dirty="0">
                <a:solidFill>
                  <a:srgbClr val="00B050"/>
                </a:solidFill>
              </a:rPr>
              <a:t>Output:</a:t>
            </a:r>
            <a:r>
              <a:rPr lang="sk-SK" sz="1800" b="1" i="1" dirty="0"/>
              <a:t> </a:t>
            </a:r>
            <a:r>
              <a:rPr lang="sk-SK" sz="1800" dirty="0"/>
              <a:t>Zákon č. 362/2005 Z.z. o lesoch v znení neskorších predpisov; Zákon č. 543/2002 Z.z. o ochrane prírody a krajiny v znení neskorších predpisov.</a:t>
            </a:r>
          </a:p>
        </p:txBody>
      </p:sp>
      <p:graphicFrame>
        <p:nvGraphicFramePr>
          <p:cNvPr id="3" name="Tabuľka 2">
            <a:extLst>
              <a:ext uri="{FF2B5EF4-FFF2-40B4-BE49-F238E27FC236}">
                <a16:creationId xmlns:a16="http://schemas.microsoft.com/office/drawing/2014/main" id="{C6993490-D196-4946-9245-E232243EE310}"/>
              </a:ext>
            </a:extLst>
          </p:cNvPr>
          <p:cNvGraphicFramePr>
            <a:graphicFrameLocks noGrp="1"/>
          </p:cNvGraphicFramePr>
          <p:nvPr>
            <p:extLst>
              <p:ext uri="{D42A27DB-BD31-4B8C-83A1-F6EECF244321}">
                <p14:modId xmlns:p14="http://schemas.microsoft.com/office/powerpoint/2010/main" val="357187532"/>
              </p:ext>
            </p:extLst>
          </p:nvPr>
        </p:nvGraphicFramePr>
        <p:xfrm>
          <a:off x="579863" y="1525162"/>
          <a:ext cx="7711069" cy="3369595"/>
        </p:xfrm>
        <a:graphic>
          <a:graphicData uri="http://schemas.openxmlformats.org/drawingml/2006/table">
            <a:tbl>
              <a:tblPr>
                <a:tableStyleId>{F5AB1C69-6EDB-4FF4-983F-18BD219EF322}</a:tableStyleId>
              </a:tblPr>
              <a:tblGrid>
                <a:gridCol w="890184">
                  <a:extLst>
                    <a:ext uri="{9D8B030D-6E8A-4147-A177-3AD203B41FA5}">
                      <a16:colId xmlns:a16="http://schemas.microsoft.com/office/drawing/2014/main" val="2541192997"/>
                    </a:ext>
                  </a:extLst>
                </a:gridCol>
                <a:gridCol w="3673253">
                  <a:extLst>
                    <a:ext uri="{9D8B030D-6E8A-4147-A177-3AD203B41FA5}">
                      <a16:colId xmlns:a16="http://schemas.microsoft.com/office/drawing/2014/main" val="3023380183"/>
                    </a:ext>
                  </a:extLst>
                </a:gridCol>
                <a:gridCol w="3147632">
                  <a:extLst>
                    <a:ext uri="{9D8B030D-6E8A-4147-A177-3AD203B41FA5}">
                      <a16:colId xmlns:a16="http://schemas.microsoft.com/office/drawing/2014/main" val="749320971"/>
                    </a:ext>
                  </a:extLst>
                </a:gridCol>
              </a:tblGrid>
              <a:tr h="466444">
                <a:tc>
                  <a:txBody>
                    <a:bodyPr/>
                    <a:lstStyle/>
                    <a:p>
                      <a:pPr algn="l" fontAlgn="b"/>
                      <a:endParaRPr lang="sk-SK" sz="1400" b="0" i="0" u="none" strike="noStrike">
                        <a:solidFill>
                          <a:srgbClr val="000000"/>
                        </a:solidFill>
                        <a:effectLst/>
                        <a:latin typeface="Calibri" panose="020F0502020204030204" pitchFamily="34" charset="0"/>
                      </a:endParaRPr>
                    </a:p>
                  </a:txBody>
                  <a:tcPr marL="6350" marR="6350" marT="6350" marB="0" anchor="ctr"/>
                </a:tc>
                <a:tc>
                  <a:txBody>
                    <a:bodyPr/>
                    <a:lstStyle/>
                    <a:p>
                      <a:pPr algn="l" fontAlgn="ctr"/>
                      <a:r>
                        <a:rPr lang="sk-SK" sz="1400" b="1" i="1" u="none" strike="noStrike" dirty="0">
                          <a:effectLst/>
                        </a:rPr>
                        <a:t>Charakteristika</a:t>
                      </a:r>
                      <a:endParaRPr lang="sk-SK" sz="1400" b="1" i="1" u="none" strike="noStrike" dirty="0">
                        <a:solidFill>
                          <a:srgbClr val="000000"/>
                        </a:solidFill>
                        <a:effectLst/>
                        <a:latin typeface="Calibri" panose="020F0502020204030204" pitchFamily="34" charset="0"/>
                      </a:endParaRPr>
                    </a:p>
                  </a:txBody>
                  <a:tcPr marL="6350" marR="6350" marT="6350" marB="0" anchor="ctr"/>
                </a:tc>
                <a:tc>
                  <a:txBody>
                    <a:bodyPr/>
                    <a:lstStyle/>
                    <a:p>
                      <a:pPr algn="l" fontAlgn="ctr"/>
                      <a:r>
                        <a:rPr lang="sk-SK" sz="1400" b="1" i="1" u="none" strike="noStrike" dirty="0">
                          <a:effectLst/>
                        </a:rPr>
                        <a:t>Náhrady za OVP</a:t>
                      </a:r>
                      <a:endParaRPr lang="sk-SK" sz="1400" b="1" i="1"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537231262"/>
                  </a:ext>
                </a:extLst>
              </a:tr>
              <a:tr h="158536">
                <a:tc rowSpan="9">
                  <a:txBody>
                    <a:bodyPr/>
                    <a:lstStyle/>
                    <a:p>
                      <a:pPr algn="ctr" fontAlgn="ctr"/>
                      <a:r>
                        <a:rPr lang="sk-SK" sz="2400" b="1" i="1" u="none" strike="noStrike" dirty="0">
                          <a:solidFill>
                            <a:srgbClr val="002060"/>
                          </a:solidFill>
                          <a:effectLst/>
                        </a:rPr>
                        <a:t>Governance</a:t>
                      </a:r>
                      <a:endParaRPr lang="sk-SK" sz="2400" b="1" i="1" u="none" strike="noStrike" dirty="0">
                        <a:solidFill>
                          <a:srgbClr val="002060"/>
                        </a:solidFill>
                        <a:effectLst/>
                        <a:latin typeface="Calibri" panose="020F0502020204030204" pitchFamily="34" charset="0"/>
                      </a:endParaRPr>
                    </a:p>
                  </a:txBody>
                  <a:tcPr marL="6350" marR="6350" marT="6350" marB="0" vert="vert270" anchor="ctr"/>
                </a:tc>
                <a:tc>
                  <a:txBody>
                    <a:bodyPr/>
                    <a:lstStyle/>
                    <a:p>
                      <a:pPr algn="l" fontAlgn="ctr"/>
                      <a:r>
                        <a:rPr lang="sk-SK" sz="1400" b="1" i="1" u="none" strike="noStrike" dirty="0">
                          <a:effectLst/>
                        </a:rPr>
                        <a:t>Viacúrovňové spravovanie</a:t>
                      </a:r>
                      <a:endParaRPr lang="sk-SK" sz="1400" b="1" i="1" u="none" strike="noStrike" dirty="0">
                        <a:solidFill>
                          <a:srgbClr val="000000"/>
                        </a:solidFill>
                        <a:effectLst/>
                        <a:latin typeface="Calibri" panose="020F0502020204030204" pitchFamily="34" charset="0"/>
                      </a:endParaRPr>
                    </a:p>
                  </a:txBody>
                  <a:tcPr marL="6350" marR="6350" marT="6350" marB="0" anchor="ctr"/>
                </a:tc>
                <a:tc>
                  <a:txBody>
                    <a:bodyPr/>
                    <a:lstStyle/>
                    <a:p>
                      <a:pPr algn="l" fontAlgn="ctr"/>
                      <a:r>
                        <a:rPr lang="sk-SK" sz="1400" b="0" i="0" u="none" strike="noStrike" dirty="0">
                          <a:solidFill>
                            <a:srgbClr val="000000"/>
                          </a:solidFill>
                          <a:effectLst/>
                          <a:latin typeface="+mj-lt"/>
                        </a:rPr>
                        <a:t>Nie</a:t>
                      </a:r>
                    </a:p>
                  </a:txBody>
                  <a:tcPr marL="6350" marR="6350" marT="6350" marB="0" anchor="ctr"/>
                </a:tc>
                <a:extLst>
                  <a:ext uri="{0D108BD9-81ED-4DB2-BD59-A6C34878D82A}">
                    <a16:rowId xmlns:a16="http://schemas.microsoft.com/office/drawing/2014/main" val="1507183519"/>
                  </a:ext>
                </a:extLst>
              </a:tr>
              <a:tr h="312490">
                <a:tc vMerge="1">
                  <a:txBody>
                    <a:bodyPr/>
                    <a:lstStyle/>
                    <a:p>
                      <a:endParaRPr lang="sk-SK"/>
                    </a:p>
                  </a:txBody>
                  <a:tcPr/>
                </a:tc>
                <a:tc>
                  <a:txBody>
                    <a:bodyPr/>
                    <a:lstStyle/>
                    <a:p>
                      <a:pPr algn="l" fontAlgn="ctr"/>
                      <a:r>
                        <a:rPr lang="sk-SK" sz="1400" b="1" i="1" u="none" strike="noStrike" dirty="0">
                          <a:effectLst/>
                        </a:rPr>
                        <a:t>Úroveň (geografické hľadisko)</a:t>
                      </a:r>
                      <a:endParaRPr lang="sk-SK" sz="1400" b="1" i="1" u="none" strike="noStrike" dirty="0">
                        <a:solidFill>
                          <a:srgbClr val="000000"/>
                        </a:solidFill>
                        <a:effectLst/>
                        <a:latin typeface="Calibri" panose="020F0502020204030204" pitchFamily="34" charset="0"/>
                      </a:endParaRPr>
                    </a:p>
                  </a:txBody>
                  <a:tcPr marL="6350" marR="6350" marT="6350" marB="0" anchor="ctr"/>
                </a:tc>
                <a:tc>
                  <a:txBody>
                    <a:bodyPr/>
                    <a:lstStyle/>
                    <a:p>
                      <a:pPr algn="l" fontAlgn="ctr"/>
                      <a:r>
                        <a:rPr lang="sk-SK" sz="1400" b="0" i="0" u="none" strike="noStrike" dirty="0">
                          <a:solidFill>
                            <a:srgbClr val="000000"/>
                          </a:solidFill>
                          <a:effectLst/>
                          <a:latin typeface="+mj-lt"/>
                        </a:rPr>
                        <a:t>Národná</a:t>
                      </a:r>
                    </a:p>
                  </a:txBody>
                  <a:tcPr marL="6350" marR="6350" marT="6350" marB="0" anchor="ctr"/>
                </a:tc>
                <a:extLst>
                  <a:ext uri="{0D108BD9-81ED-4DB2-BD59-A6C34878D82A}">
                    <a16:rowId xmlns:a16="http://schemas.microsoft.com/office/drawing/2014/main" val="2500650391"/>
                  </a:ext>
                </a:extLst>
              </a:tr>
              <a:tr h="312490">
                <a:tc vMerge="1">
                  <a:txBody>
                    <a:bodyPr/>
                    <a:lstStyle/>
                    <a:p>
                      <a:endParaRPr lang="sk-SK"/>
                    </a:p>
                  </a:txBody>
                  <a:tcPr/>
                </a:tc>
                <a:tc rowSpan="3">
                  <a:txBody>
                    <a:bodyPr/>
                    <a:lstStyle/>
                    <a:p>
                      <a:pPr algn="l" fontAlgn="ctr"/>
                      <a:r>
                        <a:rPr lang="sk-SK" sz="1400" b="1" i="1" u="none" strike="noStrike" dirty="0">
                          <a:effectLst/>
                        </a:rPr>
                        <a:t>Participácia</a:t>
                      </a:r>
                      <a:endParaRPr lang="sk-SK" sz="1400" b="1" i="1" u="none" strike="noStrike" dirty="0">
                        <a:solidFill>
                          <a:srgbClr val="000000"/>
                        </a:solidFill>
                        <a:effectLst/>
                        <a:latin typeface="Calibri" panose="020F0502020204030204" pitchFamily="34" charset="0"/>
                      </a:endParaRPr>
                    </a:p>
                  </a:txBody>
                  <a:tcPr marL="6350" marR="6350" marT="6350" marB="0" anchor="ctr"/>
                </a:tc>
                <a:tc>
                  <a:txBody>
                    <a:bodyPr/>
                    <a:lstStyle/>
                    <a:p>
                      <a:pPr algn="l" fontAlgn="ctr"/>
                      <a:r>
                        <a:rPr lang="sk-SK" sz="1400" u="none" strike="noStrike" dirty="0">
                          <a:effectLst/>
                        </a:rPr>
                        <a:t>Konzultovať</a:t>
                      </a:r>
                      <a:endParaRPr lang="sk-SK" sz="1400" b="0"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4188391069"/>
                  </a:ext>
                </a:extLst>
              </a:tr>
              <a:tr h="158536">
                <a:tc vMerge="1">
                  <a:txBody>
                    <a:bodyPr/>
                    <a:lstStyle/>
                    <a:p>
                      <a:endParaRPr lang="sk-SK"/>
                    </a:p>
                  </a:txBody>
                  <a:tcPr/>
                </a:tc>
                <a:tc vMerge="1">
                  <a:txBody>
                    <a:bodyPr/>
                    <a:lstStyle/>
                    <a:p>
                      <a:endParaRPr lang="sk-SK"/>
                    </a:p>
                  </a:txBody>
                  <a:tcPr/>
                </a:tc>
                <a:tc>
                  <a:txBody>
                    <a:bodyPr/>
                    <a:lstStyle/>
                    <a:p>
                      <a:pPr algn="l" fontAlgn="ctr"/>
                      <a:r>
                        <a:rPr lang="sk-SK" sz="1400" u="none" strike="noStrike">
                          <a:effectLst/>
                        </a:rPr>
                        <a:t>Pasívna</a:t>
                      </a:r>
                      <a:endParaRPr lang="sk-SK" sz="1400" b="0" i="0" u="none" strike="noStrike">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895185961"/>
                  </a:ext>
                </a:extLst>
              </a:tr>
              <a:tr h="774351">
                <a:tc vMerge="1">
                  <a:txBody>
                    <a:bodyPr/>
                    <a:lstStyle/>
                    <a:p>
                      <a:endParaRPr lang="sk-SK"/>
                    </a:p>
                  </a:txBody>
                  <a:tcPr/>
                </a:tc>
                <a:tc vMerge="1">
                  <a:txBody>
                    <a:bodyPr/>
                    <a:lstStyle/>
                    <a:p>
                      <a:endParaRPr lang="sk-SK"/>
                    </a:p>
                  </a:txBody>
                  <a:tcPr/>
                </a:tc>
                <a:tc>
                  <a:txBody>
                    <a:bodyPr/>
                    <a:lstStyle/>
                    <a:p>
                      <a:pPr algn="l" fontAlgn="ctr"/>
                      <a:r>
                        <a:rPr lang="sk-SK" sz="1400" u="none" strike="noStrike">
                          <a:effectLst/>
                        </a:rPr>
                        <a:t>Lesníctvo - ochrana prírody (ŽP)</a:t>
                      </a:r>
                      <a:endParaRPr lang="sk-SK" sz="1400" b="0" i="0" u="none" strike="noStrike">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1611772016"/>
                  </a:ext>
                </a:extLst>
              </a:tr>
              <a:tr h="312490">
                <a:tc vMerge="1">
                  <a:txBody>
                    <a:bodyPr/>
                    <a:lstStyle/>
                    <a:p>
                      <a:endParaRPr lang="sk-SK"/>
                    </a:p>
                  </a:txBody>
                  <a:tcPr/>
                </a:tc>
                <a:tc rowSpan="2">
                  <a:txBody>
                    <a:bodyPr/>
                    <a:lstStyle/>
                    <a:p>
                      <a:pPr algn="l" fontAlgn="ctr"/>
                      <a:r>
                        <a:rPr lang="sk-SK" sz="1400" b="1" i="1" u="none" strike="noStrike" dirty="0">
                          <a:effectLst/>
                        </a:rPr>
                        <a:t>Medzisektorové vzťahy v lesníckej politike</a:t>
                      </a:r>
                      <a:endParaRPr lang="sk-SK" sz="1400" b="1" i="1" u="none" strike="noStrike" dirty="0">
                        <a:solidFill>
                          <a:srgbClr val="000000"/>
                        </a:solidFill>
                        <a:effectLst/>
                        <a:latin typeface="Calibri" panose="020F0502020204030204" pitchFamily="34" charset="0"/>
                      </a:endParaRPr>
                    </a:p>
                  </a:txBody>
                  <a:tcPr marL="6350" marR="6350" marT="6350" marB="0" anchor="ctr"/>
                </a:tc>
                <a:tc>
                  <a:txBody>
                    <a:bodyPr/>
                    <a:lstStyle/>
                    <a:p>
                      <a:pPr algn="l" fontAlgn="ctr"/>
                      <a:r>
                        <a:rPr lang="sk-SK" sz="1400" u="none" strike="noStrike" dirty="0">
                          <a:effectLst/>
                        </a:rPr>
                        <a:t>Dlhodobá</a:t>
                      </a:r>
                      <a:endParaRPr lang="sk-SK" sz="1400" b="0"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164955276"/>
                  </a:ext>
                </a:extLst>
              </a:tr>
              <a:tr h="312490">
                <a:tc vMerge="1">
                  <a:txBody>
                    <a:bodyPr/>
                    <a:lstStyle/>
                    <a:p>
                      <a:endParaRPr lang="sk-SK"/>
                    </a:p>
                  </a:txBody>
                  <a:tcPr/>
                </a:tc>
                <a:tc vMerge="1">
                  <a:txBody>
                    <a:bodyPr/>
                    <a:lstStyle/>
                    <a:p>
                      <a:endParaRPr lang="sk-SK"/>
                    </a:p>
                  </a:txBody>
                  <a:tcPr/>
                </a:tc>
                <a:tc>
                  <a:txBody>
                    <a:bodyPr/>
                    <a:lstStyle/>
                    <a:p>
                      <a:pPr algn="l" fontAlgn="ctr"/>
                      <a:r>
                        <a:rPr lang="sk-SK" sz="1400" u="none" strike="noStrike" dirty="0">
                          <a:effectLst/>
                        </a:rPr>
                        <a:t>Hierarchia</a:t>
                      </a:r>
                      <a:endParaRPr lang="sk-SK" sz="1400" b="0"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1230550759"/>
                  </a:ext>
                </a:extLst>
              </a:tr>
              <a:tr h="158536">
                <a:tc vMerge="1">
                  <a:txBody>
                    <a:bodyPr/>
                    <a:lstStyle/>
                    <a:p>
                      <a:endParaRPr lang="sk-SK"/>
                    </a:p>
                  </a:txBody>
                  <a:tcPr/>
                </a:tc>
                <a:tc>
                  <a:txBody>
                    <a:bodyPr/>
                    <a:lstStyle/>
                    <a:p>
                      <a:pPr algn="l" fontAlgn="ctr"/>
                      <a:r>
                        <a:rPr lang="sk-SK" sz="1400" b="1" i="1" u="none" strike="noStrike">
                          <a:effectLst/>
                        </a:rPr>
                        <a:t>Sprievodné persuazívne opatrenia</a:t>
                      </a:r>
                      <a:endParaRPr lang="sk-SK" sz="1400" b="1" i="1" u="none" strike="noStrike">
                        <a:solidFill>
                          <a:srgbClr val="000000"/>
                        </a:solidFill>
                        <a:effectLst/>
                        <a:latin typeface="Calibri" panose="020F0502020204030204" pitchFamily="34" charset="0"/>
                      </a:endParaRPr>
                    </a:p>
                  </a:txBody>
                  <a:tcPr marL="6350" marR="6350" marT="6350" marB="0" anchor="ctr"/>
                </a:tc>
                <a:tc>
                  <a:txBody>
                    <a:bodyPr/>
                    <a:lstStyle/>
                    <a:p>
                      <a:pPr algn="l" fontAlgn="ctr"/>
                      <a:r>
                        <a:rPr lang="sk-SK" sz="1400" u="none" strike="noStrike" dirty="0">
                          <a:effectLst/>
                        </a:rPr>
                        <a:t>Nie</a:t>
                      </a:r>
                      <a:endParaRPr lang="sk-SK" sz="1400" b="0"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737327104"/>
                  </a:ext>
                </a:extLst>
              </a:tr>
              <a:tr h="0">
                <a:tc vMerge="1">
                  <a:txBody>
                    <a:bodyPr/>
                    <a:lstStyle/>
                    <a:p>
                      <a:endParaRPr lang="sk-SK"/>
                    </a:p>
                  </a:txBody>
                  <a:tcPr/>
                </a:tc>
                <a:tc>
                  <a:txBody>
                    <a:bodyPr/>
                    <a:lstStyle/>
                    <a:p>
                      <a:pPr algn="l" fontAlgn="ctr"/>
                      <a:r>
                        <a:rPr lang="sk-SK" sz="1400" b="1" i="1" u="none" strike="noStrike" dirty="0">
                          <a:effectLst/>
                        </a:rPr>
                        <a:t>Externá expertíza</a:t>
                      </a:r>
                      <a:endParaRPr lang="sk-SK" sz="1400" b="1" i="1" u="none" strike="noStrike" dirty="0">
                        <a:solidFill>
                          <a:srgbClr val="000000"/>
                        </a:solidFill>
                        <a:effectLst/>
                        <a:latin typeface="Calibri" panose="020F0502020204030204" pitchFamily="34" charset="0"/>
                      </a:endParaRPr>
                    </a:p>
                  </a:txBody>
                  <a:tcPr marL="6350" marR="6350" marT="6350" marB="0" anchor="ctr"/>
                </a:tc>
                <a:tc>
                  <a:txBody>
                    <a:bodyPr/>
                    <a:lstStyle/>
                    <a:p>
                      <a:pPr algn="l" fontAlgn="ctr"/>
                      <a:r>
                        <a:rPr lang="sk-SK" sz="1400" u="none" strike="noStrike" dirty="0">
                          <a:effectLst/>
                        </a:rPr>
                        <a:t>Nie</a:t>
                      </a:r>
                      <a:endParaRPr lang="sk-SK" sz="1400" b="0"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2620815826"/>
                  </a:ext>
                </a:extLst>
              </a:tr>
            </a:tbl>
          </a:graphicData>
        </a:graphic>
      </p:graphicFrame>
    </p:spTree>
    <p:extLst>
      <p:ext uri="{BB962C8B-B14F-4D97-AF65-F5344CB8AC3E}">
        <p14:creationId xmlns:p14="http://schemas.microsoft.com/office/powerpoint/2010/main" val="1489623276"/>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Nadpis 8">
            <a:extLst>
              <a:ext uri="{FF2B5EF4-FFF2-40B4-BE49-F238E27FC236}">
                <a16:creationId xmlns:a16="http://schemas.microsoft.com/office/drawing/2014/main" id="{841D75BA-8727-40B3-994C-7C20999B6383}"/>
              </a:ext>
            </a:extLst>
          </p:cNvPr>
          <p:cNvSpPr>
            <a:spLocks noGrp="1"/>
          </p:cNvSpPr>
          <p:nvPr>
            <p:ph type="ctrTitle"/>
          </p:nvPr>
        </p:nvSpPr>
        <p:spPr>
          <a:xfrm>
            <a:off x="1371600" y="345440"/>
            <a:ext cx="7772400" cy="1470025"/>
          </a:xfrm>
        </p:spPr>
        <p:txBody>
          <a:bodyPr/>
          <a:lstStyle/>
          <a:p>
            <a:r>
              <a:rPr lang="sk-SK" dirty="0">
                <a:latin typeface="Arial" panose="020B0604020202020204" pitchFamily="34" charset="0"/>
                <a:cs typeface="Arial" panose="020B0604020202020204" pitchFamily="34" charset="0"/>
              </a:rPr>
              <a:t>Implementácia nástroja</a:t>
            </a:r>
            <a:endParaRPr lang="en-GB" dirty="0">
              <a:latin typeface="Arial" panose="020B0604020202020204" pitchFamily="34" charset="0"/>
              <a:cs typeface="Arial" panose="020B0604020202020204" pitchFamily="34" charset="0"/>
            </a:endParaRPr>
          </a:p>
        </p:txBody>
      </p:sp>
      <p:graphicFrame>
        <p:nvGraphicFramePr>
          <p:cNvPr id="4" name="Tabuľka 3">
            <a:extLst>
              <a:ext uri="{FF2B5EF4-FFF2-40B4-BE49-F238E27FC236}">
                <a16:creationId xmlns:a16="http://schemas.microsoft.com/office/drawing/2014/main" id="{B5A6CF16-6E11-47FA-AB3B-4347E89A892E}"/>
              </a:ext>
            </a:extLst>
          </p:cNvPr>
          <p:cNvGraphicFramePr>
            <a:graphicFrameLocks noGrp="1"/>
          </p:cNvGraphicFramePr>
          <p:nvPr>
            <p:extLst>
              <p:ext uri="{D42A27DB-BD31-4B8C-83A1-F6EECF244321}">
                <p14:modId xmlns:p14="http://schemas.microsoft.com/office/powerpoint/2010/main" val="3076511976"/>
              </p:ext>
            </p:extLst>
          </p:nvPr>
        </p:nvGraphicFramePr>
        <p:xfrm>
          <a:off x="303720" y="1272806"/>
          <a:ext cx="8606103" cy="4911764"/>
        </p:xfrm>
        <a:graphic>
          <a:graphicData uri="http://schemas.openxmlformats.org/drawingml/2006/table">
            <a:tbl>
              <a:tblPr>
                <a:tableStyleId>{F2DE63D5-997A-4646-A377-4702673A728D}</a:tableStyleId>
              </a:tblPr>
              <a:tblGrid>
                <a:gridCol w="766797">
                  <a:extLst>
                    <a:ext uri="{9D8B030D-6E8A-4147-A177-3AD203B41FA5}">
                      <a16:colId xmlns:a16="http://schemas.microsoft.com/office/drawing/2014/main" val="2890018784"/>
                    </a:ext>
                  </a:extLst>
                </a:gridCol>
                <a:gridCol w="1852534">
                  <a:extLst>
                    <a:ext uri="{9D8B030D-6E8A-4147-A177-3AD203B41FA5}">
                      <a16:colId xmlns:a16="http://schemas.microsoft.com/office/drawing/2014/main" val="2418861506"/>
                    </a:ext>
                  </a:extLst>
                </a:gridCol>
                <a:gridCol w="1782764">
                  <a:extLst>
                    <a:ext uri="{9D8B030D-6E8A-4147-A177-3AD203B41FA5}">
                      <a16:colId xmlns:a16="http://schemas.microsoft.com/office/drawing/2014/main" val="3663344408"/>
                    </a:ext>
                  </a:extLst>
                </a:gridCol>
                <a:gridCol w="4204008">
                  <a:extLst>
                    <a:ext uri="{9D8B030D-6E8A-4147-A177-3AD203B41FA5}">
                      <a16:colId xmlns:a16="http://schemas.microsoft.com/office/drawing/2014/main" val="1912680764"/>
                    </a:ext>
                  </a:extLst>
                </a:gridCol>
              </a:tblGrid>
              <a:tr h="367474">
                <a:tc rowSpan="6">
                  <a:txBody>
                    <a:bodyPr/>
                    <a:lstStyle/>
                    <a:p>
                      <a:pPr algn="ctr" fontAlgn="ctr"/>
                      <a:r>
                        <a:rPr lang="sk-SK" sz="2400" b="1" i="1" u="none" strike="noStrike" dirty="0">
                          <a:solidFill>
                            <a:srgbClr val="00B050"/>
                          </a:solidFill>
                          <a:effectLst/>
                        </a:rPr>
                        <a:t>Policy analysis</a:t>
                      </a:r>
                      <a:endParaRPr lang="sk-SK" sz="2400" b="1" i="1" u="none" strike="noStrike" dirty="0">
                        <a:solidFill>
                          <a:srgbClr val="00B050"/>
                        </a:solidFill>
                        <a:effectLst/>
                        <a:latin typeface="+mj-lt"/>
                      </a:endParaRPr>
                    </a:p>
                  </a:txBody>
                  <a:tcPr marL="3378" marR="3378" marT="3378" marB="0" vert="vert270" anchor="ctr"/>
                </a:tc>
                <a:tc gridSpan="2">
                  <a:txBody>
                    <a:bodyPr/>
                    <a:lstStyle/>
                    <a:p>
                      <a:pPr algn="l" fontAlgn="ctr"/>
                      <a:r>
                        <a:rPr lang="sk-SK" sz="1400" b="1" i="1" u="none" strike="noStrike" dirty="0">
                          <a:effectLst/>
                        </a:rPr>
                        <a:t>Charakteristika</a:t>
                      </a:r>
                      <a:endParaRPr lang="sk-SK" sz="1400" b="1" i="1" u="none" strike="noStrike" dirty="0">
                        <a:solidFill>
                          <a:srgbClr val="000000"/>
                        </a:solidFill>
                        <a:effectLst/>
                        <a:latin typeface="Calibri" panose="020F0502020204030204" pitchFamily="34" charset="0"/>
                      </a:endParaRPr>
                    </a:p>
                  </a:txBody>
                  <a:tcPr marL="2876" marR="2876" marT="2876" marB="0" anchor="ctr"/>
                </a:tc>
                <a:tc hMerge="1">
                  <a:txBody>
                    <a:bodyPr/>
                    <a:lstStyle/>
                    <a:p>
                      <a:pPr algn="l" fontAlgn="ctr"/>
                      <a:endParaRPr lang="sk-SK" sz="1000" b="1" i="1" u="none" strike="noStrike" dirty="0">
                        <a:solidFill>
                          <a:srgbClr val="000000"/>
                        </a:solidFill>
                        <a:effectLst/>
                        <a:latin typeface="Calibri" panose="020F0502020204030204" pitchFamily="34" charset="0"/>
                      </a:endParaRPr>
                    </a:p>
                  </a:txBody>
                  <a:tcPr marL="2876" marR="2876" marT="2876" marB="0" anchor="ctr"/>
                </a:tc>
                <a:tc>
                  <a:txBody>
                    <a:bodyPr/>
                    <a:lstStyle/>
                    <a:p>
                      <a:pPr algn="l" fontAlgn="ctr"/>
                      <a:r>
                        <a:rPr lang="sk-SK" sz="1400" b="1" i="1" u="none" strike="noStrike" dirty="0">
                          <a:effectLst/>
                        </a:rPr>
                        <a:t>Náhrady za OVP</a:t>
                      </a:r>
                      <a:endParaRPr lang="sk-SK" sz="1400" b="1" i="1" u="none" strike="noStrike" dirty="0">
                        <a:solidFill>
                          <a:srgbClr val="000000"/>
                        </a:solidFill>
                        <a:effectLst/>
                        <a:latin typeface="Calibri" panose="020F0502020204030204" pitchFamily="34" charset="0"/>
                      </a:endParaRPr>
                    </a:p>
                  </a:txBody>
                  <a:tcPr marL="2876" marR="2876" marT="2876" marB="0" anchor="ctr"/>
                </a:tc>
                <a:extLst>
                  <a:ext uri="{0D108BD9-81ED-4DB2-BD59-A6C34878D82A}">
                    <a16:rowId xmlns:a16="http://schemas.microsoft.com/office/drawing/2014/main" val="1541132766"/>
                  </a:ext>
                </a:extLst>
              </a:tr>
              <a:tr h="1215021">
                <a:tc vMerge="1">
                  <a:txBody>
                    <a:bodyPr/>
                    <a:lstStyle/>
                    <a:p>
                      <a:endParaRPr lang="sk-SK"/>
                    </a:p>
                  </a:txBody>
                  <a:tcPr/>
                </a:tc>
                <a:tc>
                  <a:txBody>
                    <a:bodyPr/>
                    <a:lstStyle/>
                    <a:p>
                      <a:pPr algn="l" fontAlgn="b"/>
                      <a:r>
                        <a:rPr lang="sk-SK" sz="1400" b="1" i="1" u="none" strike="noStrike" dirty="0">
                          <a:effectLst/>
                        </a:rPr>
                        <a:t>Výskyt implementačných nedostatkov</a:t>
                      </a:r>
                      <a:endParaRPr lang="sk-SK" sz="1400" b="1" i="1" u="none" strike="noStrike" dirty="0">
                        <a:solidFill>
                          <a:srgbClr val="000000"/>
                        </a:solidFill>
                        <a:effectLst/>
                        <a:latin typeface="+mj-lt"/>
                      </a:endParaRPr>
                    </a:p>
                  </a:txBody>
                  <a:tcPr marL="3378" marR="3378" marT="3378" marB="0" anchor="ctr"/>
                </a:tc>
                <a:tc>
                  <a:txBody>
                    <a:bodyPr/>
                    <a:lstStyle/>
                    <a:p>
                      <a:pPr algn="l" fontAlgn="b"/>
                      <a:endParaRPr lang="sk-SK" sz="1400" b="1" i="1" u="none" strike="noStrike" dirty="0">
                        <a:solidFill>
                          <a:srgbClr val="000000"/>
                        </a:solidFill>
                        <a:effectLst/>
                        <a:latin typeface="+mj-lt"/>
                      </a:endParaRPr>
                    </a:p>
                  </a:txBody>
                  <a:tcPr marL="3378" marR="3378" marT="3378" marB="0" anchor="ctr"/>
                </a:tc>
                <a:tc>
                  <a:txBody>
                    <a:bodyPr/>
                    <a:lstStyle/>
                    <a:p>
                      <a:pPr algn="l" fontAlgn="b"/>
                      <a:r>
                        <a:rPr lang="sk-SK" sz="1400" u="none" strike="noStrike" dirty="0">
                          <a:effectLst/>
                        </a:rPr>
                        <a:t>Administratívna náročnosť; neuplatniteľné pre štátny podnik; nedostatočná kompenzácia ochranného pásma; neprehľadný systém ochrany prírody; berie do úvahy len cenu na pni</a:t>
                      </a:r>
                      <a:endParaRPr lang="sk-SK" sz="1400" b="0" i="0" u="none" strike="noStrike" dirty="0">
                        <a:solidFill>
                          <a:srgbClr val="000000"/>
                        </a:solidFill>
                        <a:effectLst/>
                        <a:latin typeface="+mj-lt"/>
                      </a:endParaRPr>
                    </a:p>
                  </a:txBody>
                  <a:tcPr marL="3378" marR="3378" marT="3378" marB="0" anchor="ctr"/>
                </a:tc>
                <a:extLst>
                  <a:ext uri="{0D108BD9-81ED-4DB2-BD59-A6C34878D82A}">
                    <a16:rowId xmlns:a16="http://schemas.microsoft.com/office/drawing/2014/main" val="446450484"/>
                  </a:ext>
                </a:extLst>
              </a:tr>
              <a:tr h="339303">
                <a:tc vMerge="1">
                  <a:txBody>
                    <a:bodyPr/>
                    <a:lstStyle/>
                    <a:p>
                      <a:endParaRPr lang="sk-SK"/>
                    </a:p>
                  </a:txBody>
                  <a:tcPr/>
                </a:tc>
                <a:tc rowSpan="4">
                  <a:txBody>
                    <a:bodyPr/>
                    <a:lstStyle/>
                    <a:p>
                      <a:pPr algn="l" fontAlgn="ctr"/>
                      <a:r>
                        <a:rPr lang="sk-SK" sz="1400" b="1" i="1" u="none" strike="noStrike" dirty="0">
                          <a:effectLst/>
                        </a:rPr>
                        <a:t>Typy aktérov </a:t>
                      </a:r>
                      <a:r>
                        <a:rPr lang="sk-SK" sz="1400" b="1" i="1" u="none" strike="noStrike" dirty="0" err="1">
                          <a:effectLst/>
                        </a:rPr>
                        <a:t>zúčasnetných</a:t>
                      </a:r>
                      <a:r>
                        <a:rPr lang="sk-SK" sz="1400" b="1" i="1" u="none" strike="noStrike" dirty="0">
                          <a:effectLst/>
                        </a:rPr>
                        <a:t> vo fáze implementácie</a:t>
                      </a:r>
                      <a:endParaRPr lang="sk-SK" sz="1400" b="1" i="1" u="none" strike="noStrike" dirty="0">
                        <a:solidFill>
                          <a:srgbClr val="000000"/>
                        </a:solidFill>
                        <a:effectLst/>
                        <a:latin typeface="+mj-lt"/>
                      </a:endParaRPr>
                    </a:p>
                  </a:txBody>
                  <a:tcPr marL="3378" marR="3378" marT="3378" marB="0" anchor="ctr"/>
                </a:tc>
                <a:tc rowSpan="4">
                  <a:txBody>
                    <a:bodyPr/>
                    <a:lstStyle/>
                    <a:p>
                      <a:pPr algn="l" fontAlgn="ctr"/>
                      <a:endParaRPr lang="sk-SK" sz="1400" b="1" i="1" u="none" strike="noStrike" dirty="0">
                        <a:solidFill>
                          <a:srgbClr val="000000"/>
                        </a:solidFill>
                        <a:effectLst/>
                        <a:latin typeface="+mj-lt"/>
                      </a:endParaRPr>
                    </a:p>
                  </a:txBody>
                  <a:tcPr marL="3378" marR="3378" marT="3378" marB="0" anchor="ctr"/>
                </a:tc>
                <a:tc>
                  <a:txBody>
                    <a:bodyPr/>
                    <a:lstStyle/>
                    <a:p>
                      <a:pPr algn="l" fontAlgn="b"/>
                      <a:r>
                        <a:rPr lang="sk-SK" sz="1400" u="none" strike="noStrike" dirty="0">
                          <a:effectLst/>
                        </a:rPr>
                        <a:t>Implementation </a:t>
                      </a:r>
                      <a:r>
                        <a:rPr lang="sk-SK" sz="1400" u="none" strike="noStrike" dirty="0" err="1">
                          <a:effectLst/>
                        </a:rPr>
                        <a:t>managers</a:t>
                      </a:r>
                      <a:r>
                        <a:rPr lang="sk-SK" sz="1400" u="none" strike="noStrike" dirty="0">
                          <a:effectLst/>
                        </a:rPr>
                        <a:t>: MŽP, ŠOP</a:t>
                      </a:r>
                      <a:endParaRPr lang="sk-SK" sz="1400" b="0" i="0" u="none" strike="noStrike" dirty="0">
                        <a:solidFill>
                          <a:srgbClr val="000000"/>
                        </a:solidFill>
                        <a:effectLst/>
                        <a:latin typeface="+mj-lt"/>
                      </a:endParaRPr>
                    </a:p>
                  </a:txBody>
                  <a:tcPr marL="3378" marR="3378" marT="3378" marB="0" anchor="ctr"/>
                </a:tc>
                <a:extLst>
                  <a:ext uri="{0D108BD9-81ED-4DB2-BD59-A6C34878D82A}">
                    <a16:rowId xmlns:a16="http://schemas.microsoft.com/office/drawing/2014/main" val="3059800756"/>
                  </a:ext>
                </a:extLst>
              </a:tr>
              <a:tr h="367474">
                <a:tc vMerge="1">
                  <a:txBody>
                    <a:bodyPr/>
                    <a:lstStyle/>
                    <a:p>
                      <a:endParaRPr lang="sk-SK"/>
                    </a:p>
                  </a:txBody>
                  <a:tcPr/>
                </a:tc>
                <a:tc vMerge="1">
                  <a:txBody>
                    <a:bodyPr/>
                    <a:lstStyle/>
                    <a:p>
                      <a:endParaRPr lang="sk-SK"/>
                    </a:p>
                  </a:txBody>
                  <a:tcPr/>
                </a:tc>
                <a:tc vMerge="1">
                  <a:txBody>
                    <a:bodyPr/>
                    <a:lstStyle/>
                    <a:p>
                      <a:endParaRPr lang="sk-SK"/>
                    </a:p>
                  </a:txBody>
                  <a:tcPr/>
                </a:tc>
                <a:tc>
                  <a:txBody>
                    <a:bodyPr/>
                    <a:lstStyle/>
                    <a:p>
                      <a:pPr algn="l" fontAlgn="b"/>
                      <a:r>
                        <a:rPr lang="sk-SK" sz="1400" u="none" strike="noStrike" dirty="0" err="1">
                          <a:effectLst/>
                        </a:rPr>
                        <a:t>Frontline</a:t>
                      </a:r>
                      <a:r>
                        <a:rPr lang="sk-SK" sz="1400" u="none" strike="noStrike" dirty="0">
                          <a:effectLst/>
                        </a:rPr>
                        <a:t> </a:t>
                      </a:r>
                      <a:r>
                        <a:rPr lang="sk-SK" sz="1400" u="none" strike="noStrike" dirty="0" err="1">
                          <a:effectLst/>
                        </a:rPr>
                        <a:t>implementers</a:t>
                      </a:r>
                      <a:r>
                        <a:rPr lang="sk-SK" sz="1400" u="none" strike="noStrike" dirty="0">
                          <a:effectLst/>
                        </a:rPr>
                        <a:t>: OÚ v sídle kraja</a:t>
                      </a:r>
                      <a:endParaRPr lang="sk-SK" sz="1400" b="0" i="0" u="none" strike="noStrike" dirty="0">
                        <a:solidFill>
                          <a:srgbClr val="000000"/>
                        </a:solidFill>
                        <a:effectLst/>
                        <a:latin typeface="+mj-lt"/>
                      </a:endParaRPr>
                    </a:p>
                  </a:txBody>
                  <a:tcPr marL="3378" marR="3378" marT="3378" marB="0" anchor="ctr"/>
                </a:tc>
                <a:extLst>
                  <a:ext uri="{0D108BD9-81ED-4DB2-BD59-A6C34878D82A}">
                    <a16:rowId xmlns:a16="http://schemas.microsoft.com/office/drawing/2014/main" val="2456485708"/>
                  </a:ext>
                </a:extLst>
              </a:tr>
              <a:tr h="204577">
                <a:tc vMerge="1">
                  <a:txBody>
                    <a:bodyPr/>
                    <a:lstStyle/>
                    <a:p>
                      <a:endParaRPr lang="sk-SK"/>
                    </a:p>
                  </a:txBody>
                  <a:tcPr/>
                </a:tc>
                <a:tc vMerge="1">
                  <a:txBody>
                    <a:bodyPr/>
                    <a:lstStyle/>
                    <a:p>
                      <a:endParaRPr lang="sk-SK"/>
                    </a:p>
                  </a:txBody>
                  <a:tcPr/>
                </a:tc>
                <a:tc vMerge="1">
                  <a:txBody>
                    <a:bodyPr/>
                    <a:lstStyle/>
                    <a:p>
                      <a:endParaRPr lang="sk-SK"/>
                    </a:p>
                  </a:txBody>
                  <a:tcPr/>
                </a:tc>
                <a:tc>
                  <a:txBody>
                    <a:bodyPr/>
                    <a:lstStyle/>
                    <a:p>
                      <a:pPr algn="l" fontAlgn="b"/>
                      <a:r>
                        <a:rPr lang="sk-SK" sz="1400" u="none" strike="noStrike" dirty="0">
                          <a:effectLst/>
                        </a:rPr>
                        <a:t>Adresáti: Vlastníci lesov</a:t>
                      </a:r>
                      <a:endParaRPr lang="sk-SK" sz="1400" b="0" i="0" u="none" strike="noStrike" dirty="0">
                        <a:solidFill>
                          <a:srgbClr val="000000"/>
                        </a:solidFill>
                        <a:effectLst/>
                        <a:latin typeface="+mj-lt"/>
                      </a:endParaRPr>
                    </a:p>
                  </a:txBody>
                  <a:tcPr marL="3378" marR="3378" marT="3378" marB="0" anchor="ctr"/>
                </a:tc>
                <a:extLst>
                  <a:ext uri="{0D108BD9-81ED-4DB2-BD59-A6C34878D82A}">
                    <a16:rowId xmlns:a16="http://schemas.microsoft.com/office/drawing/2014/main" val="830036081"/>
                  </a:ext>
                </a:extLst>
              </a:tr>
              <a:tr h="406666">
                <a:tc vMerge="1">
                  <a:txBody>
                    <a:bodyPr/>
                    <a:lstStyle/>
                    <a:p>
                      <a:endParaRPr lang="sk-SK"/>
                    </a:p>
                  </a:txBody>
                  <a:tcPr/>
                </a:tc>
                <a:tc vMerge="1">
                  <a:txBody>
                    <a:bodyPr/>
                    <a:lstStyle/>
                    <a:p>
                      <a:endParaRPr lang="sk-SK"/>
                    </a:p>
                  </a:txBody>
                  <a:tcPr/>
                </a:tc>
                <a:tc vMerge="1">
                  <a:txBody>
                    <a:bodyPr/>
                    <a:lstStyle/>
                    <a:p>
                      <a:endParaRPr lang="sk-SK"/>
                    </a:p>
                  </a:txBody>
                  <a:tcPr/>
                </a:tc>
                <a:tc>
                  <a:txBody>
                    <a:bodyPr/>
                    <a:lstStyle/>
                    <a:p>
                      <a:pPr algn="l" fontAlgn="b"/>
                      <a:r>
                        <a:rPr lang="sk-SK" sz="1400" u="none" strike="noStrike" dirty="0">
                          <a:effectLst/>
                        </a:rPr>
                        <a:t>Cieľová skupina: občania SR; ekologická koalícia</a:t>
                      </a:r>
                      <a:endParaRPr lang="sk-SK" sz="1400" b="0" i="0" u="none" strike="noStrike" dirty="0">
                        <a:solidFill>
                          <a:srgbClr val="000000"/>
                        </a:solidFill>
                        <a:effectLst/>
                        <a:latin typeface="+mj-lt"/>
                      </a:endParaRPr>
                    </a:p>
                  </a:txBody>
                  <a:tcPr marL="3378" marR="3378" marT="3378" marB="0" anchor="ctr"/>
                </a:tc>
                <a:extLst>
                  <a:ext uri="{0D108BD9-81ED-4DB2-BD59-A6C34878D82A}">
                    <a16:rowId xmlns:a16="http://schemas.microsoft.com/office/drawing/2014/main" val="182353025"/>
                  </a:ext>
                </a:extLst>
              </a:tr>
              <a:tr h="367474">
                <a:tc rowSpan="7">
                  <a:txBody>
                    <a:bodyPr/>
                    <a:lstStyle/>
                    <a:p>
                      <a:pPr algn="ctr" fontAlgn="ctr"/>
                      <a:r>
                        <a:rPr lang="sk-SK" sz="2400" b="1" i="1" u="none" strike="noStrike" dirty="0">
                          <a:solidFill>
                            <a:srgbClr val="002060"/>
                          </a:solidFill>
                          <a:effectLst/>
                        </a:rPr>
                        <a:t>Governance</a:t>
                      </a:r>
                      <a:endParaRPr lang="sk-SK" sz="2400" b="1" i="1" u="none" strike="noStrike" dirty="0">
                        <a:solidFill>
                          <a:srgbClr val="002060"/>
                        </a:solidFill>
                        <a:effectLst/>
                        <a:latin typeface="+mj-lt"/>
                      </a:endParaRPr>
                    </a:p>
                  </a:txBody>
                  <a:tcPr marL="3378" marR="3378" marT="3378" marB="0" vert="vert270" anchor="ctr"/>
                </a:tc>
                <a:tc>
                  <a:txBody>
                    <a:bodyPr/>
                    <a:lstStyle/>
                    <a:p>
                      <a:pPr algn="l" fontAlgn="ctr"/>
                      <a:r>
                        <a:rPr lang="sk-SK" sz="1400" b="1" i="1" u="none" strike="noStrike">
                          <a:effectLst/>
                        </a:rPr>
                        <a:t>Viacúrovňové spravovanie</a:t>
                      </a:r>
                      <a:endParaRPr lang="sk-SK" sz="1400" b="1" i="1" u="none" strike="noStrike">
                        <a:solidFill>
                          <a:srgbClr val="000000"/>
                        </a:solidFill>
                        <a:effectLst/>
                        <a:latin typeface="+mj-lt"/>
                      </a:endParaRPr>
                    </a:p>
                  </a:txBody>
                  <a:tcPr marL="3378" marR="3378" marT="3378" marB="0" anchor="ctr"/>
                </a:tc>
                <a:tc>
                  <a:txBody>
                    <a:bodyPr/>
                    <a:lstStyle/>
                    <a:p>
                      <a:pPr algn="l" fontAlgn="ctr"/>
                      <a:endParaRPr lang="sk-SK" sz="1400" b="1" i="1" u="none" strike="noStrike">
                        <a:solidFill>
                          <a:srgbClr val="000000"/>
                        </a:solidFill>
                        <a:effectLst/>
                        <a:latin typeface="+mj-lt"/>
                      </a:endParaRPr>
                    </a:p>
                  </a:txBody>
                  <a:tcPr marL="3378" marR="3378" marT="3378" marB="0" anchor="ctr"/>
                </a:tc>
                <a:tc>
                  <a:txBody>
                    <a:bodyPr/>
                    <a:lstStyle/>
                    <a:p>
                      <a:pPr algn="l" fontAlgn="ctr"/>
                      <a:r>
                        <a:rPr lang="sk-SK" sz="1400" b="0" i="0" u="none" strike="noStrike" dirty="0">
                          <a:solidFill>
                            <a:srgbClr val="000000"/>
                          </a:solidFill>
                          <a:effectLst/>
                          <a:latin typeface="+mj-lt"/>
                        </a:rPr>
                        <a:t>Nie</a:t>
                      </a:r>
                    </a:p>
                  </a:txBody>
                  <a:tcPr marL="3378" marR="3378" marT="3378" marB="0" anchor="ctr"/>
                </a:tc>
                <a:extLst>
                  <a:ext uri="{0D108BD9-81ED-4DB2-BD59-A6C34878D82A}">
                    <a16:rowId xmlns:a16="http://schemas.microsoft.com/office/drawing/2014/main" val="3990066854"/>
                  </a:ext>
                </a:extLst>
              </a:tr>
              <a:tr h="367474">
                <a:tc vMerge="1">
                  <a:txBody>
                    <a:bodyPr/>
                    <a:lstStyle/>
                    <a:p>
                      <a:endParaRPr lang="sk-SK"/>
                    </a:p>
                  </a:txBody>
                  <a:tcPr/>
                </a:tc>
                <a:tc>
                  <a:txBody>
                    <a:bodyPr/>
                    <a:lstStyle/>
                    <a:p>
                      <a:pPr algn="l" fontAlgn="ctr"/>
                      <a:r>
                        <a:rPr lang="sk-SK" sz="1400" b="1" i="1" u="none" strike="noStrike">
                          <a:effectLst/>
                        </a:rPr>
                        <a:t>Úroveň (geografické hľadisko)</a:t>
                      </a:r>
                      <a:endParaRPr lang="sk-SK" sz="1400" b="1" i="1" u="none" strike="noStrike">
                        <a:solidFill>
                          <a:srgbClr val="000000"/>
                        </a:solidFill>
                        <a:effectLst/>
                        <a:latin typeface="+mj-lt"/>
                      </a:endParaRPr>
                    </a:p>
                  </a:txBody>
                  <a:tcPr marL="3378" marR="3378" marT="3378" marB="0" anchor="ctr"/>
                </a:tc>
                <a:tc>
                  <a:txBody>
                    <a:bodyPr/>
                    <a:lstStyle/>
                    <a:p>
                      <a:pPr algn="l" fontAlgn="ctr"/>
                      <a:endParaRPr lang="sk-SK" sz="1400" b="1" i="1" u="none" strike="noStrike">
                        <a:solidFill>
                          <a:srgbClr val="000000"/>
                        </a:solidFill>
                        <a:effectLst/>
                        <a:latin typeface="+mj-lt"/>
                      </a:endParaRPr>
                    </a:p>
                  </a:txBody>
                  <a:tcPr marL="3378" marR="3378" marT="3378" marB="0" anchor="ctr"/>
                </a:tc>
                <a:tc>
                  <a:txBody>
                    <a:bodyPr/>
                    <a:lstStyle/>
                    <a:p>
                      <a:pPr algn="l" fontAlgn="ctr"/>
                      <a:r>
                        <a:rPr lang="sk-SK" sz="1400" u="none" strike="noStrike" dirty="0">
                          <a:effectLst/>
                        </a:rPr>
                        <a:t>Regionálna</a:t>
                      </a:r>
                      <a:endParaRPr lang="sk-SK" sz="1400" b="0" i="0" u="none" strike="noStrike" dirty="0">
                        <a:solidFill>
                          <a:srgbClr val="000000"/>
                        </a:solidFill>
                        <a:effectLst/>
                        <a:latin typeface="+mj-lt"/>
                      </a:endParaRPr>
                    </a:p>
                  </a:txBody>
                  <a:tcPr marL="3378" marR="3378" marT="3378" marB="0" anchor="ctr"/>
                </a:tc>
                <a:extLst>
                  <a:ext uri="{0D108BD9-81ED-4DB2-BD59-A6C34878D82A}">
                    <a16:rowId xmlns:a16="http://schemas.microsoft.com/office/drawing/2014/main" val="2748954162"/>
                  </a:ext>
                </a:extLst>
              </a:tr>
              <a:tr h="185180">
                <a:tc vMerge="1">
                  <a:txBody>
                    <a:bodyPr/>
                    <a:lstStyle/>
                    <a:p>
                      <a:endParaRPr lang="sk-SK"/>
                    </a:p>
                  </a:txBody>
                  <a:tcPr/>
                </a:tc>
                <a:tc rowSpan="2">
                  <a:txBody>
                    <a:bodyPr/>
                    <a:lstStyle/>
                    <a:p>
                      <a:pPr algn="l" fontAlgn="ctr"/>
                      <a:r>
                        <a:rPr lang="sk-SK" sz="1400" b="1" i="1" u="none" strike="noStrike" dirty="0">
                          <a:effectLst/>
                        </a:rPr>
                        <a:t>Participácia</a:t>
                      </a:r>
                      <a:endParaRPr lang="sk-SK" sz="1400" b="1" i="1" u="none" strike="noStrike" dirty="0">
                        <a:solidFill>
                          <a:srgbClr val="000000"/>
                        </a:solidFill>
                        <a:effectLst/>
                        <a:latin typeface="+mj-lt"/>
                      </a:endParaRPr>
                    </a:p>
                  </a:txBody>
                  <a:tcPr marL="3378" marR="3378" marT="3378" marB="0" anchor="ctr"/>
                </a:tc>
                <a:tc rowSpan="2">
                  <a:txBody>
                    <a:bodyPr/>
                    <a:lstStyle/>
                    <a:p>
                      <a:pPr algn="l" fontAlgn="ctr"/>
                      <a:endParaRPr lang="sk-SK" sz="1400" b="1" i="1" u="none" strike="noStrike" dirty="0">
                        <a:solidFill>
                          <a:srgbClr val="000000"/>
                        </a:solidFill>
                        <a:effectLst/>
                        <a:latin typeface="+mj-lt"/>
                      </a:endParaRPr>
                    </a:p>
                  </a:txBody>
                  <a:tcPr marL="3378" marR="3378" marT="3378" marB="0" anchor="ctr"/>
                </a:tc>
                <a:tc>
                  <a:txBody>
                    <a:bodyPr/>
                    <a:lstStyle/>
                    <a:p>
                      <a:pPr algn="l" fontAlgn="ctr"/>
                      <a:r>
                        <a:rPr lang="sk-SK" sz="1400" u="none" strike="noStrike" dirty="0">
                          <a:effectLst/>
                        </a:rPr>
                        <a:t>Informovať</a:t>
                      </a:r>
                      <a:endParaRPr lang="sk-SK" sz="1400" b="0" i="0" u="none" strike="noStrike" dirty="0">
                        <a:solidFill>
                          <a:srgbClr val="000000"/>
                        </a:solidFill>
                        <a:effectLst/>
                        <a:latin typeface="+mj-lt"/>
                      </a:endParaRPr>
                    </a:p>
                  </a:txBody>
                  <a:tcPr marL="3378" marR="3378" marT="3378" marB="0" anchor="ctr"/>
                </a:tc>
                <a:extLst>
                  <a:ext uri="{0D108BD9-81ED-4DB2-BD59-A6C34878D82A}">
                    <a16:rowId xmlns:a16="http://schemas.microsoft.com/office/drawing/2014/main" val="2771770340"/>
                  </a:ext>
                </a:extLst>
              </a:tr>
              <a:tr h="185180">
                <a:tc vMerge="1">
                  <a:txBody>
                    <a:bodyPr/>
                    <a:lstStyle/>
                    <a:p>
                      <a:endParaRPr lang="sk-SK"/>
                    </a:p>
                  </a:txBody>
                  <a:tcPr/>
                </a:tc>
                <a:tc vMerge="1">
                  <a:txBody>
                    <a:bodyPr/>
                    <a:lstStyle/>
                    <a:p>
                      <a:endParaRPr lang="sk-SK"/>
                    </a:p>
                  </a:txBody>
                  <a:tcPr/>
                </a:tc>
                <a:tc vMerge="1">
                  <a:txBody>
                    <a:bodyPr/>
                    <a:lstStyle/>
                    <a:p>
                      <a:endParaRPr lang="sk-SK"/>
                    </a:p>
                  </a:txBody>
                  <a:tcPr/>
                </a:tc>
                <a:tc>
                  <a:txBody>
                    <a:bodyPr/>
                    <a:lstStyle/>
                    <a:p>
                      <a:pPr algn="l" fontAlgn="ctr"/>
                      <a:r>
                        <a:rPr lang="sk-SK" sz="1400" u="none" strike="noStrike" dirty="0">
                          <a:effectLst/>
                        </a:rPr>
                        <a:t>Pasívna</a:t>
                      </a:r>
                      <a:endParaRPr lang="sk-SK" sz="1400" b="0" i="0" u="none" strike="noStrike" dirty="0">
                        <a:solidFill>
                          <a:srgbClr val="000000"/>
                        </a:solidFill>
                        <a:effectLst/>
                        <a:latin typeface="+mj-lt"/>
                      </a:endParaRPr>
                    </a:p>
                  </a:txBody>
                  <a:tcPr marL="3378" marR="3378" marT="3378" marB="0" anchor="ctr"/>
                </a:tc>
                <a:extLst>
                  <a:ext uri="{0D108BD9-81ED-4DB2-BD59-A6C34878D82A}">
                    <a16:rowId xmlns:a16="http://schemas.microsoft.com/office/drawing/2014/main" val="128173295"/>
                  </a:ext>
                </a:extLst>
              </a:tr>
              <a:tr h="271940">
                <a:tc vMerge="1">
                  <a:txBody>
                    <a:bodyPr/>
                    <a:lstStyle/>
                    <a:p>
                      <a:endParaRPr lang="sk-SK"/>
                    </a:p>
                  </a:txBody>
                  <a:tcPr/>
                </a:tc>
                <a:tc rowSpan="3">
                  <a:txBody>
                    <a:bodyPr/>
                    <a:lstStyle/>
                    <a:p>
                      <a:pPr algn="l" fontAlgn="ctr"/>
                      <a:r>
                        <a:rPr lang="sk-SK" sz="1400" b="1" i="1" u="none" strike="noStrike" dirty="0">
                          <a:effectLst/>
                        </a:rPr>
                        <a:t>Medzisektorové vzťahy v lesníckej politike</a:t>
                      </a:r>
                      <a:endParaRPr lang="sk-SK" sz="1400" b="1" i="1" u="none" strike="noStrike" dirty="0">
                        <a:solidFill>
                          <a:srgbClr val="000000"/>
                        </a:solidFill>
                        <a:effectLst/>
                        <a:latin typeface="+mj-lt"/>
                      </a:endParaRPr>
                    </a:p>
                  </a:txBody>
                  <a:tcPr marL="3378" marR="3378" marT="3378" marB="0" anchor="ctr"/>
                </a:tc>
                <a:tc rowSpan="3">
                  <a:txBody>
                    <a:bodyPr/>
                    <a:lstStyle/>
                    <a:p>
                      <a:pPr algn="l" fontAlgn="ctr"/>
                      <a:endParaRPr lang="sk-SK" sz="1400" b="1" i="1" u="none" strike="noStrike" dirty="0">
                        <a:solidFill>
                          <a:srgbClr val="000000"/>
                        </a:solidFill>
                        <a:effectLst/>
                        <a:latin typeface="+mj-lt"/>
                      </a:endParaRPr>
                    </a:p>
                  </a:txBody>
                  <a:tcPr marL="3378" marR="3378" marT="3378" marB="0" anchor="ctr"/>
                </a:tc>
                <a:tc>
                  <a:txBody>
                    <a:bodyPr/>
                    <a:lstStyle/>
                    <a:p>
                      <a:pPr algn="l" fontAlgn="ctr"/>
                      <a:r>
                        <a:rPr lang="sk-SK" sz="1400" u="none" strike="noStrike" dirty="0">
                          <a:effectLst/>
                        </a:rPr>
                        <a:t>Lesníctvo - ochrana prírody (ŽP)</a:t>
                      </a:r>
                      <a:endParaRPr lang="sk-SK" sz="1400" b="0" i="0" u="none" strike="noStrike" dirty="0">
                        <a:solidFill>
                          <a:srgbClr val="000000"/>
                        </a:solidFill>
                        <a:effectLst/>
                        <a:latin typeface="+mj-lt"/>
                      </a:endParaRPr>
                    </a:p>
                  </a:txBody>
                  <a:tcPr marL="3378" marR="3378" marT="3378" marB="0" anchor="ctr"/>
                </a:tc>
                <a:extLst>
                  <a:ext uri="{0D108BD9-81ED-4DB2-BD59-A6C34878D82A}">
                    <a16:rowId xmlns:a16="http://schemas.microsoft.com/office/drawing/2014/main" val="3863130009"/>
                  </a:ext>
                </a:extLst>
              </a:tr>
              <a:tr h="185180">
                <a:tc vMerge="1">
                  <a:txBody>
                    <a:bodyPr/>
                    <a:lstStyle/>
                    <a:p>
                      <a:endParaRPr lang="sk-SK"/>
                    </a:p>
                  </a:txBody>
                  <a:tcPr/>
                </a:tc>
                <a:tc vMerge="1">
                  <a:txBody>
                    <a:bodyPr/>
                    <a:lstStyle/>
                    <a:p>
                      <a:endParaRPr lang="sk-SK"/>
                    </a:p>
                  </a:txBody>
                  <a:tcPr/>
                </a:tc>
                <a:tc vMerge="1">
                  <a:txBody>
                    <a:bodyPr/>
                    <a:lstStyle/>
                    <a:p>
                      <a:endParaRPr lang="sk-SK"/>
                    </a:p>
                  </a:txBody>
                  <a:tcPr/>
                </a:tc>
                <a:tc>
                  <a:txBody>
                    <a:bodyPr/>
                    <a:lstStyle/>
                    <a:p>
                      <a:pPr algn="l" fontAlgn="ctr"/>
                      <a:r>
                        <a:rPr lang="sk-SK" sz="1400" u="none" strike="noStrike" dirty="0">
                          <a:effectLst/>
                        </a:rPr>
                        <a:t>Dlhodobá</a:t>
                      </a:r>
                      <a:endParaRPr lang="sk-SK" sz="1400" b="0" i="0" u="none" strike="noStrike" dirty="0">
                        <a:solidFill>
                          <a:srgbClr val="000000"/>
                        </a:solidFill>
                        <a:effectLst/>
                        <a:latin typeface="+mj-lt"/>
                      </a:endParaRPr>
                    </a:p>
                  </a:txBody>
                  <a:tcPr marL="3378" marR="3378" marT="3378" marB="0" anchor="ctr"/>
                </a:tc>
                <a:extLst>
                  <a:ext uri="{0D108BD9-81ED-4DB2-BD59-A6C34878D82A}">
                    <a16:rowId xmlns:a16="http://schemas.microsoft.com/office/drawing/2014/main" val="3906635211"/>
                  </a:ext>
                </a:extLst>
              </a:tr>
              <a:tr h="185180">
                <a:tc vMerge="1">
                  <a:txBody>
                    <a:bodyPr/>
                    <a:lstStyle/>
                    <a:p>
                      <a:endParaRPr lang="sk-SK"/>
                    </a:p>
                  </a:txBody>
                  <a:tcPr/>
                </a:tc>
                <a:tc vMerge="1">
                  <a:txBody>
                    <a:bodyPr/>
                    <a:lstStyle/>
                    <a:p>
                      <a:endParaRPr lang="sk-SK"/>
                    </a:p>
                  </a:txBody>
                  <a:tcPr/>
                </a:tc>
                <a:tc vMerge="1">
                  <a:txBody>
                    <a:bodyPr/>
                    <a:lstStyle/>
                    <a:p>
                      <a:endParaRPr lang="sk-SK"/>
                    </a:p>
                  </a:txBody>
                  <a:tcPr/>
                </a:tc>
                <a:tc>
                  <a:txBody>
                    <a:bodyPr/>
                    <a:lstStyle/>
                    <a:p>
                      <a:pPr algn="l" fontAlgn="ctr"/>
                      <a:r>
                        <a:rPr lang="sk-SK" sz="1400" u="none" strike="noStrike" dirty="0">
                          <a:effectLst/>
                        </a:rPr>
                        <a:t>Hierarchia</a:t>
                      </a:r>
                      <a:endParaRPr lang="sk-SK" sz="1400" b="0" i="0" u="none" strike="noStrike" dirty="0">
                        <a:solidFill>
                          <a:srgbClr val="000000"/>
                        </a:solidFill>
                        <a:effectLst/>
                        <a:latin typeface="+mj-lt"/>
                      </a:endParaRPr>
                    </a:p>
                  </a:txBody>
                  <a:tcPr marL="3378" marR="3378" marT="3378" marB="0" anchor="ctr"/>
                </a:tc>
                <a:extLst>
                  <a:ext uri="{0D108BD9-81ED-4DB2-BD59-A6C34878D82A}">
                    <a16:rowId xmlns:a16="http://schemas.microsoft.com/office/drawing/2014/main" val="1522057058"/>
                  </a:ext>
                </a:extLst>
              </a:tr>
            </a:tbl>
          </a:graphicData>
        </a:graphic>
      </p:graphicFrame>
    </p:spTree>
    <p:extLst>
      <p:ext uri="{BB962C8B-B14F-4D97-AF65-F5344CB8AC3E}">
        <p14:creationId xmlns:p14="http://schemas.microsoft.com/office/powerpoint/2010/main" val="3610608719"/>
      </p:ext>
    </p:extLst>
  </p:cSld>
  <p:clrMapOvr>
    <a:masterClrMapping/>
  </p:clrMapOvr>
  <p:transition spd="med"/>
</p:sld>
</file>

<file path=ppt/theme/theme1.xml><?xml version="1.0" encoding="utf-8"?>
<a:theme xmlns:a="http://schemas.openxmlformats.org/drawingml/2006/main" name="Standarddesign">
  <a:themeElements>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andard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rd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andard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andard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Motív balíka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JSalka_IP_4verzia</Template>
  <TotalTime>0</TotalTime>
  <Words>1516</Words>
  <Application>Microsoft Office PowerPoint</Application>
  <PresentationFormat>Prezentácia na obrazovke (4:3)</PresentationFormat>
  <Paragraphs>220</Paragraphs>
  <Slides>13</Slides>
  <Notes>8</Notes>
  <HiddenSlides>0</HiddenSlides>
  <MMClips>0</MMClips>
  <ScaleCrop>false</ScaleCrop>
  <HeadingPairs>
    <vt:vector size="6" baseType="variant">
      <vt:variant>
        <vt:lpstr>Použité písma</vt:lpstr>
      </vt:variant>
      <vt:variant>
        <vt:i4>4</vt:i4>
      </vt:variant>
      <vt:variant>
        <vt:lpstr>Motív</vt:lpstr>
      </vt:variant>
      <vt:variant>
        <vt:i4>1</vt:i4>
      </vt:variant>
      <vt:variant>
        <vt:lpstr>Nadpisy snímok</vt:lpstr>
      </vt:variant>
      <vt:variant>
        <vt:i4>13</vt:i4>
      </vt:variant>
    </vt:vector>
  </HeadingPairs>
  <TitlesOfParts>
    <vt:vector size="18" baseType="lpstr">
      <vt:lpstr>Arial</vt:lpstr>
      <vt:lpstr>Calibri</vt:lpstr>
      <vt:lpstr>Calibri Light</vt:lpstr>
      <vt:lpstr>Times New Roman</vt:lpstr>
      <vt:lpstr>Standarddesign</vt:lpstr>
      <vt:lpstr>Implementačná a evalvačná analýza nástroja náhrad za obmedzenie vlastníckych práv </vt:lpstr>
      <vt:lpstr>Problematika</vt:lpstr>
      <vt:lpstr> Problematika – Náhrady za obmedzenie vlastníckych práv</vt:lpstr>
      <vt:lpstr> Problematika – Náhrady za obmedzenie vlastníckych práv</vt:lpstr>
      <vt:lpstr>Materiál a metódy</vt:lpstr>
      <vt:lpstr>Formulácia (úroveň policy outputu)</vt:lpstr>
      <vt:lpstr>Formulácia (úroveň policy outputu)</vt:lpstr>
      <vt:lpstr>Formulácia (úroveň policy outputu)</vt:lpstr>
      <vt:lpstr>Implementácia nástroja</vt:lpstr>
      <vt:lpstr>Implementácia nástroja v číslach</vt:lpstr>
      <vt:lpstr>Evalvácia</vt:lpstr>
      <vt:lpstr>Závery a odporúčania</vt:lpstr>
      <vt:lpstr>Ďakujeme za pozornosť.</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Klára Báliková</dc:creator>
  <cp:lastModifiedBy>Klára Báliková</cp:lastModifiedBy>
  <cp:revision>110</cp:revision>
  <dcterms:created xsi:type="dcterms:W3CDTF">2018-09-24T06:12:23Z</dcterms:created>
  <dcterms:modified xsi:type="dcterms:W3CDTF">2019-08-07T07:56:58Z</dcterms:modified>
</cp:coreProperties>
</file>